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sldIdLst>
    <p:sldId id="256" r:id="rId2"/>
    <p:sldId id="258" r:id="rId3"/>
    <p:sldId id="262" r:id="rId4"/>
    <p:sldId id="263" r:id="rId5"/>
    <p:sldId id="260" r:id="rId6"/>
    <p:sldId id="264" r:id="rId7"/>
    <p:sldId id="265" r:id="rId8"/>
    <p:sldId id="266" r:id="rId9"/>
    <p:sldId id="257" r:id="rId10"/>
    <p:sldId id="269" r:id="rId11"/>
    <p:sldId id="267" r:id="rId12"/>
    <p:sldId id="268" r:id="rId13"/>
    <p:sldId id="259" r:id="rId14"/>
    <p:sldId id="270" r:id="rId15"/>
    <p:sldId id="271" r:id="rId16"/>
    <p:sldId id="272" r:id="rId17"/>
    <p:sldId id="261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A7F-E723-4131-BD88-7FD2B73CDE5C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66BE-229A-443F-AB49-DC6BDBF5A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4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A7F-E723-4131-BD88-7FD2B73CDE5C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66BE-229A-443F-AB49-DC6BDBF5A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9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A7F-E723-4131-BD88-7FD2B73CDE5C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66BE-229A-443F-AB49-DC6BDBF5A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9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A7F-E723-4131-BD88-7FD2B73CDE5C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66BE-229A-443F-AB49-DC6BDBF5A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7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A7F-E723-4131-BD88-7FD2B73CDE5C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66BE-229A-443F-AB49-DC6BDBF5A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6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A7F-E723-4131-BD88-7FD2B73CDE5C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66BE-229A-443F-AB49-DC6BDBF5A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0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A7F-E723-4131-BD88-7FD2B73CDE5C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66BE-229A-443F-AB49-DC6BDBF5A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9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A7F-E723-4131-BD88-7FD2B73CDE5C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66BE-229A-443F-AB49-DC6BDBF5A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7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A7F-E723-4131-BD88-7FD2B73CDE5C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66BE-229A-443F-AB49-DC6BDBF5A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7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A7F-E723-4131-BD88-7FD2B73CDE5C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66BE-229A-443F-AB49-DC6BDBF5A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8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A7F-E723-4131-BD88-7FD2B73CDE5C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66BE-229A-443F-AB49-DC6BDBF5A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2A7F-E723-4131-BD88-7FD2B73CDE5C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66BE-229A-443F-AB49-DC6BDBF5A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3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4940" y="125099"/>
            <a:ext cx="9144000" cy="113525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nastasiaScript" panose="02000505070000020002" pitchFamily="2" charset="0"/>
              </a:rPr>
              <a:t>На севере Европы</a:t>
            </a:r>
            <a:endParaRPr lang="ru-RU" b="1" dirty="0">
              <a:latin typeface="AnastasiaScript" panose="02000505070000020002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2500" y="5655953"/>
            <a:ext cx="10352740" cy="98868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Segoe Print" panose="02000600000000000000" pitchFamily="2" charset="0"/>
                <a:cs typeface="Shruti" panose="020B0502040204020203" pitchFamily="34" charset="0"/>
              </a:rPr>
              <a:t>Ильина Екатерина Сергеевна, ГБОУ СОШ №276</a:t>
            </a:r>
          </a:p>
          <a:p>
            <a:r>
              <a:rPr lang="ru-RU" sz="2800" dirty="0" smtClean="0">
                <a:latin typeface="Segoe Print" panose="02000600000000000000" pitchFamily="2" charset="0"/>
                <a:cs typeface="Shruti" panose="020B0502040204020203" pitchFamily="34" charset="0"/>
              </a:rPr>
              <a:t>Санкт-Петербурга</a:t>
            </a:r>
            <a:endParaRPr lang="ru-RU" sz="2800" dirty="0">
              <a:latin typeface="Segoe Print" panose="02000600000000000000" pitchFamily="2" charset="0"/>
              <a:cs typeface="Shrut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55" y="1264797"/>
            <a:ext cx="7219665" cy="41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6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ston" panose="03000400000000000000" pitchFamily="66" charset="0"/>
              </a:rPr>
              <a:t>Финляндия – страна рек и озер</a:t>
            </a:r>
            <a:endParaRPr lang="ru-RU" sz="6000" dirty="0">
              <a:latin typeface="Ariston" panose="03000400000000000000" pitchFamily="66" charset="0"/>
            </a:endParaRPr>
          </a:p>
        </p:txBody>
      </p:sp>
      <p:pic>
        <p:nvPicPr>
          <p:cNvPr id="8198" name="Picture 6" descr="Вело поход в Финляндию.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20" y="1935085"/>
            <a:ext cx="4961198" cy="383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Туры в Финляндию из Киева, авиабилеты Финляндия - Киев. Орбита - туристическая комп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9" y="1910684"/>
            <a:ext cx="5132933" cy="38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траны Северной Европы - Северная Европа - Картинки по географ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15" y="3398291"/>
            <a:ext cx="4511958" cy="32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Ariston" panose="03000400000000000000" pitchFamily="66" charset="0"/>
              </a:rPr>
              <a:t>Хельсинки. Президентский дворец</a:t>
            </a:r>
            <a:endParaRPr lang="ru-RU" sz="54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3188" y="1825625"/>
            <a:ext cx="4476466" cy="1327008"/>
          </a:xfrm>
        </p:spPr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Рабочая резиденция президента Финляндии.</a:t>
            </a:r>
          </a:p>
          <a:p>
            <a:endParaRPr lang="ru-RU" dirty="0"/>
          </a:p>
        </p:txBody>
      </p:sp>
      <p:pic>
        <p:nvPicPr>
          <p:cNvPr id="6150" name="Picture 6" descr="Finland SUOMI ФИНЛЯНДИЯ Президент Финлянд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4" y="1948455"/>
            <a:ext cx="63246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&quot;День открытых дверей&quot; пройдет в Президентском дворце в Хельсинки &quot; Финские страницы на Фонтанке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54" y="3287569"/>
            <a:ext cx="4743410" cy="30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ston" panose="03000400000000000000" pitchFamily="66" charset="0"/>
              </a:rPr>
              <a:t>Аквапарк </a:t>
            </a:r>
            <a:r>
              <a:rPr lang="en-US" sz="6000" dirty="0" smtClean="0">
                <a:latin typeface="Ariston" panose="03000400000000000000" pitchFamily="66" charset="0"/>
              </a:rPr>
              <a:t>“Serena”</a:t>
            </a:r>
            <a:endParaRPr lang="ru-RU" sz="6000" dirty="0">
              <a:latin typeface="Ariston" panose="03000400000000000000" pitchFamily="66" charset="0"/>
            </a:endParaRPr>
          </a:p>
        </p:txBody>
      </p:sp>
      <p:pic>
        <p:nvPicPr>
          <p:cNvPr id="7170" name="Picture 2" descr="Ирина Меркуленко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690688"/>
            <a:ext cx="5184441" cy="289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edia &quot; Аквапарк &quot;Серена&quot; (Serena), Хельс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32" y="1690687"/>
            <a:ext cx="5601037" cy="28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Аквапарк &quot;Серена&quot; в Финляндии (Serena) - Workingm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59" y="3276054"/>
            <a:ext cx="6295316" cy="336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latin typeface="Ariston" panose="03000400000000000000" pitchFamily="66" charset="0"/>
              </a:rPr>
              <a:t>Дания</a:t>
            </a:r>
            <a:endParaRPr lang="ru-RU" sz="80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3252" y="2052918"/>
            <a:ext cx="5737747" cy="4195481"/>
          </a:xfrm>
        </p:spPr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Столица – Копенгаген</a:t>
            </a:r>
          </a:p>
          <a:p>
            <a:r>
              <a:rPr lang="ru-RU" dirty="0">
                <a:latin typeface="Segoe Print" panose="02000600000000000000" pitchFamily="2" charset="0"/>
              </a:rPr>
              <a:t>Соседи: Швеция, </a:t>
            </a:r>
            <a:r>
              <a:rPr lang="ru-RU" dirty="0" smtClean="0">
                <a:latin typeface="Segoe Print" panose="02000600000000000000" pitchFamily="2" charset="0"/>
              </a:rPr>
              <a:t>Исландия</a:t>
            </a:r>
            <a:r>
              <a:rPr lang="ru-RU" dirty="0">
                <a:latin typeface="Segoe Print" panose="02000600000000000000" pitchFamily="2" charset="0"/>
              </a:rPr>
              <a:t>, </a:t>
            </a:r>
            <a:r>
              <a:rPr lang="ru-RU" dirty="0" smtClean="0">
                <a:latin typeface="Segoe Print" panose="02000600000000000000" pitchFamily="2" charset="0"/>
              </a:rPr>
              <a:t>Норвегия</a:t>
            </a:r>
          </a:p>
          <a:p>
            <a:r>
              <a:rPr lang="ru-RU" dirty="0">
                <a:latin typeface="Segoe Print" panose="02000600000000000000" pitchFamily="2" charset="0"/>
              </a:rPr>
              <a:t>Северное, Балтийское </a:t>
            </a:r>
            <a:r>
              <a:rPr lang="ru-RU" dirty="0" smtClean="0">
                <a:latin typeface="Segoe Print" panose="02000600000000000000" pitchFamily="2" charset="0"/>
              </a:rPr>
              <a:t>моря</a:t>
            </a:r>
          </a:p>
          <a:p>
            <a:r>
              <a:rPr lang="ru-RU" dirty="0">
                <a:latin typeface="Segoe Print" panose="02000600000000000000" pitchFamily="2" charset="0"/>
              </a:rPr>
              <a:t>Глава государства – </a:t>
            </a:r>
            <a:r>
              <a:rPr lang="ru-RU" dirty="0" smtClean="0">
                <a:latin typeface="Segoe Print" panose="02000600000000000000" pitchFamily="2" charset="0"/>
              </a:rPr>
              <a:t>королева</a:t>
            </a:r>
          </a:p>
          <a:p>
            <a:pPr lvl="0"/>
            <a:r>
              <a:rPr lang="ru-RU" dirty="0">
                <a:latin typeface="Segoe Print" panose="02000600000000000000" pitchFamily="2" charset="0"/>
              </a:rPr>
              <a:t>Государственный язык –  датский</a:t>
            </a:r>
          </a:p>
          <a:p>
            <a:endParaRPr lang="ru-RU" dirty="0"/>
          </a:p>
        </p:txBody>
      </p:sp>
      <p:pic>
        <p:nvPicPr>
          <p:cNvPr id="7" name="Picture 9" descr="1d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2052918"/>
            <a:ext cx="4915205" cy="32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13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atin typeface="Ariston" panose="03000400000000000000" pitchFamily="66" charset="0"/>
              </a:rPr>
              <a:t>Ханс Кристиан </a:t>
            </a:r>
            <a:r>
              <a:rPr lang="ru-RU" sz="4800" b="1" dirty="0" smtClean="0">
                <a:latin typeface="Ariston" panose="03000400000000000000" pitchFamily="66" charset="0"/>
              </a:rPr>
              <a:t>Андерсен </a:t>
            </a:r>
            <a:r>
              <a:rPr lang="ru-RU" sz="3200" b="1" dirty="0" smtClean="0">
                <a:latin typeface="Ariston" panose="03000400000000000000" pitchFamily="66" charset="0"/>
              </a:rPr>
              <a:t>(1805-1875)</a:t>
            </a:r>
            <a:endParaRPr lang="ru-RU" sz="32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2118" y="1690688"/>
            <a:ext cx="4461682" cy="488753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Датский </a:t>
            </a:r>
            <a:r>
              <a:rPr lang="ru-RU" dirty="0">
                <a:latin typeface="Segoe Print" panose="02000600000000000000" pitchFamily="2" charset="0"/>
              </a:rPr>
              <a:t>сказочник, автор более 400 сказок, поэт, </a:t>
            </a:r>
            <a:r>
              <a:rPr lang="ru-RU" dirty="0" smtClean="0">
                <a:latin typeface="Segoe Print" panose="02000600000000000000" pitchFamily="2" charset="0"/>
              </a:rPr>
              <a:t>писатель.</a:t>
            </a:r>
          </a:p>
          <a:p>
            <a:r>
              <a:rPr lang="ru-RU" dirty="0" smtClean="0">
                <a:latin typeface="Segoe Print" panose="02000600000000000000" pitchFamily="2" charset="0"/>
              </a:rPr>
              <a:t>Самые известные: </a:t>
            </a:r>
            <a:r>
              <a:rPr lang="en-US" dirty="0" smtClean="0">
                <a:latin typeface="Segoe Print" panose="02000600000000000000" pitchFamily="2" charset="0"/>
              </a:rPr>
              <a:t>“</a:t>
            </a:r>
            <a:r>
              <a:rPr lang="ru-RU" dirty="0" smtClean="0">
                <a:latin typeface="Segoe Print" panose="02000600000000000000" pitchFamily="2" charset="0"/>
              </a:rPr>
              <a:t>Гадкий утенок</a:t>
            </a:r>
            <a:r>
              <a:rPr lang="en-US" dirty="0" smtClean="0">
                <a:latin typeface="Segoe Print" panose="02000600000000000000" pitchFamily="2" charset="0"/>
              </a:rPr>
              <a:t>”</a:t>
            </a:r>
            <a:r>
              <a:rPr lang="ru-RU" dirty="0" smtClean="0">
                <a:latin typeface="Segoe Print" panose="02000600000000000000" pitchFamily="2" charset="0"/>
              </a:rPr>
              <a:t>, </a:t>
            </a:r>
            <a:r>
              <a:rPr lang="en-US" dirty="0" smtClean="0">
                <a:latin typeface="Segoe Print" panose="02000600000000000000" pitchFamily="2" charset="0"/>
              </a:rPr>
              <a:t>“</a:t>
            </a:r>
            <a:r>
              <a:rPr lang="ru-RU" dirty="0" smtClean="0">
                <a:latin typeface="Segoe Print" panose="02000600000000000000" pitchFamily="2" charset="0"/>
              </a:rPr>
              <a:t>Новое платье короля</a:t>
            </a:r>
            <a:r>
              <a:rPr lang="en-US" dirty="0" smtClean="0">
                <a:latin typeface="Segoe Print" panose="02000600000000000000" pitchFamily="2" charset="0"/>
              </a:rPr>
              <a:t>”</a:t>
            </a:r>
            <a:r>
              <a:rPr lang="ru-RU" dirty="0" smtClean="0">
                <a:latin typeface="Segoe Print" panose="02000600000000000000" pitchFamily="2" charset="0"/>
              </a:rPr>
              <a:t>, </a:t>
            </a:r>
            <a:r>
              <a:rPr lang="en-US" dirty="0" smtClean="0">
                <a:latin typeface="Segoe Print" panose="02000600000000000000" pitchFamily="2" charset="0"/>
              </a:rPr>
              <a:t>“</a:t>
            </a:r>
            <a:r>
              <a:rPr lang="ru-RU" dirty="0" smtClean="0">
                <a:latin typeface="Segoe Print" panose="02000600000000000000" pitchFamily="2" charset="0"/>
              </a:rPr>
              <a:t>Принцесса на горошине</a:t>
            </a:r>
            <a:r>
              <a:rPr lang="en-US" dirty="0" smtClean="0">
                <a:latin typeface="Segoe Print" panose="02000600000000000000" pitchFamily="2" charset="0"/>
              </a:rPr>
              <a:t>”</a:t>
            </a:r>
            <a:r>
              <a:rPr lang="ru-RU" dirty="0" smtClean="0">
                <a:latin typeface="Segoe Print" panose="02000600000000000000" pitchFamily="2" charset="0"/>
              </a:rPr>
              <a:t>, </a:t>
            </a:r>
            <a:r>
              <a:rPr lang="en-US" dirty="0" smtClean="0">
                <a:latin typeface="Segoe Print" panose="02000600000000000000" pitchFamily="2" charset="0"/>
              </a:rPr>
              <a:t>“</a:t>
            </a:r>
            <a:r>
              <a:rPr lang="ru-RU" dirty="0" smtClean="0">
                <a:latin typeface="Segoe Print" panose="02000600000000000000" pitchFamily="2" charset="0"/>
              </a:rPr>
              <a:t>Оле Лукойе</a:t>
            </a:r>
            <a:r>
              <a:rPr lang="en-US" dirty="0" smtClean="0">
                <a:latin typeface="Segoe Print" panose="02000600000000000000" pitchFamily="2" charset="0"/>
              </a:rPr>
              <a:t>”</a:t>
            </a:r>
            <a:r>
              <a:rPr lang="ru-RU" dirty="0" smtClean="0">
                <a:latin typeface="Segoe Print" panose="02000600000000000000" pitchFamily="2" charset="0"/>
              </a:rPr>
              <a:t>, </a:t>
            </a:r>
            <a:r>
              <a:rPr lang="en-US" dirty="0" smtClean="0">
                <a:latin typeface="Segoe Print" panose="02000600000000000000" pitchFamily="2" charset="0"/>
              </a:rPr>
              <a:t>“</a:t>
            </a:r>
            <a:r>
              <a:rPr lang="ru-RU" dirty="0" smtClean="0">
                <a:latin typeface="Segoe Print" panose="02000600000000000000" pitchFamily="2" charset="0"/>
              </a:rPr>
              <a:t>Снежная королева</a:t>
            </a:r>
            <a:r>
              <a:rPr lang="en-US" dirty="0" smtClean="0">
                <a:latin typeface="Segoe Print" panose="02000600000000000000" pitchFamily="2" charset="0"/>
              </a:rPr>
              <a:t>”</a:t>
            </a:r>
            <a:r>
              <a:rPr lang="ru-RU" dirty="0" smtClean="0">
                <a:latin typeface="Segoe Print" panose="02000600000000000000" pitchFamily="2" charset="0"/>
              </a:rPr>
              <a:t>, </a:t>
            </a:r>
            <a:r>
              <a:rPr lang="en-US" dirty="0" smtClean="0">
                <a:latin typeface="Segoe Print" panose="02000600000000000000" pitchFamily="2" charset="0"/>
              </a:rPr>
              <a:t>“</a:t>
            </a:r>
            <a:r>
              <a:rPr lang="ru-RU" dirty="0" smtClean="0">
                <a:latin typeface="Segoe Print" panose="02000600000000000000" pitchFamily="2" charset="0"/>
              </a:rPr>
              <a:t>Стойкий оловянный солдатик</a:t>
            </a:r>
            <a:r>
              <a:rPr lang="en-US" dirty="0" smtClean="0">
                <a:latin typeface="Segoe Print" panose="02000600000000000000" pitchFamily="2" charset="0"/>
              </a:rPr>
              <a:t>”</a:t>
            </a:r>
            <a:r>
              <a:rPr lang="ru-RU" dirty="0" smtClean="0">
                <a:latin typeface="Segoe Print" panose="02000600000000000000" pitchFamily="2" charset="0"/>
              </a:rPr>
              <a:t>, </a:t>
            </a:r>
            <a:r>
              <a:rPr lang="en-US" dirty="0" smtClean="0">
                <a:latin typeface="Segoe Print" panose="02000600000000000000" pitchFamily="2" charset="0"/>
              </a:rPr>
              <a:t>“</a:t>
            </a:r>
            <a:r>
              <a:rPr lang="ru-RU" dirty="0" smtClean="0">
                <a:latin typeface="Segoe Print" panose="02000600000000000000" pitchFamily="2" charset="0"/>
              </a:rPr>
              <a:t>Русалочка</a:t>
            </a:r>
            <a:r>
              <a:rPr lang="en-US" dirty="0" smtClean="0">
                <a:latin typeface="Segoe Print" panose="02000600000000000000" pitchFamily="2" charset="0"/>
              </a:rPr>
              <a:t>”</a:t>
            </a:r>
            <a:r>
              <a:rPr lang="ru-RU" dirty="0" smtClean="0">
                <a:latin typeface="Segoe Print" panose="02000600000000000000" pitchFamily="2" charset="0"/>
              </a:rPr>
              <a:t>.</a:t>
            </a:r>
          </a:p>
          <a:p>
            <a:endParaRPr lang="ru-RU" dirty="0"/>
          </a:p>
        </p:txBody>
      </p:sp>
      <p:pic>
        <p:nvPicPr>
          <p:cNvPr id="9220" name="Picture 4" descr="Презентация на тему Наш добрый Ханс Кристиан Андерс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38" y="1690687"/>
            <a:ext cx="4198061" cy="50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ston" panose="03000400000000000000" pitchFamily="66" charset="0"/>
              </a:rPr>
              <a:t>Русалочка – символ Дании.</a:t>
            </a:r>
            <a:endParaRPr lang="ru-RU" sz="6000" dirty="0">
              <a:latin typeface="Ariston" panose="03000400000000000000" pitchFamily="66" charset="0"/>
            </a:endParaRPr>
          </a:p>
        </p:txBody>
      </p:sp>
      <p:pic>
        <p:nvPicPr>
          <p:cNvPr id="10246" name="Picture 6" descr="Русалочка Копенгагена - символ Дании, цена, купить, картинки, фото, смотреть vorotil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7050206" cy="480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34189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39" y="2126802"/>
            <a:ext cx="21748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32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223" y="3302926"/>
            <a:ext cx="1905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7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iston" panose="03000400000000000000" pitchFamily="66" charset="0"/>
              </a:rPr>
              <a:t>Legoland – “</a:t>
            </a:r>
            <a:r>
              <a:rPr lang="ru-RU" sz="6000" dirty="0" smtClean="0">
                <a:latin typeface="Ariston" panose="03000400000000000000" pitchFamily="66" charset="0"/>
              </a:rPr>
              <a:t>страна</a:t>
            </a:r>
            <a:r>
              <a:rPr lang="en-US" sz="6000" dirty="0" smtClean="0">
                <a:latin typeface="Ariston" panose="03000400000000000000" pitchFamily="66" charset="0"/>
              </a:rPr>
              <a:t> </a:t>
            </a:r>
            <a:r>
              <a:rPr lang="ru-RU" sz="6000" dirty="0" smtClean="0">
                <a:latin typeface="Ariston" panose="03000400000000000000" pitchFamily="66" charset="0"/>
              </a:rPr>
              <a:t>ЛЕГО</a:t>
            </a:r>
            <a:r>
              <a:rPr lang="en-US" sz="6000" dirty="0" smtClean="0">
                <a:latin typeface="Ariston" panose="03000400000000000000" pitchFamily="66" charset="0"/>
              </a:rPr>
              <a:t>“</a:t>
            </a:r>
            <a:r>
              <a:rPr lang="ru-RU" sz="6000" dirty="0" smtClean="0">
                <a:latin typeface="Ariston" panose="03000400000000000000" pitchFamily="66" charset="0"/>
              </a:rPr>
              <a:t> </a:t>
            </a:r>
            <a:endParaRPr lang="ru-RU" sz="60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8722" y="1801504"/>
            <a:ext cx="4353636" cy="47630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Segoe Print" panose="02000600000000000000" pitchFamily="2" charset="0"/>
              </a:rPr>
              <a:t>Legoland</a:t>
            </a:r>
            <a:r>
              <a:rPr lang="ru-RU" dirty="0" smtClean="0">
                <a:latin typeface="Segoe Print" panose="02000600000000000000" pitchFamily="2" charset="0"/>
              </a:rPr>
              <a:t> – группа детски тематических парков развлечения, практически полностью построенный из конструктора ЛЕГО.</a:t>
            </a:r>
          </a:p>
          <a:p>
            <a:r>
              <a:rPr lang="ru-RU" dirty="0" smtClean="0">
                <a:latin typeface="Segoe Print" panose="02000600000000000000" pitchFamily="2" charset="0"/>
              </a:rPr>
              <a:t>Первый в мире был открыт в Дании в 1968 году.</a:t>
            </a:r>
          </a:p>
          <a:p>
            <a:r>
              <a:rPr lang="ru-RU" dirty="0" smtClean="0">
                <a:latin typeface="Segoe Print" panose="02000600000000000000" pitchFamily="2" charset="0"/>
              </a:rPr>
              <a:t>Сейчас их шесть – в Германии, Англии, США и даже в Малайзии. 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11266" name="Picture 2" descr="Копенгаген - Леголанд Майские Праздники, Дания - Экскурсии - отзывы об отеле, описание, цена Туристический Клуб туроператор +38(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8" y="1801504"/>
            <a:ext cx="6135461" cy="45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latin typeface="Ariston" panose="03000400000000000000" pitchFamily="66" charset="0"/>
              </a:rPr>
              <a:t>Исландия</a:t>
            </a:r>
            <a:endParaRPr lang="ru-RU" sz="80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5140" y="2052918"/>
            <a:ext cx="6036860" cy="419548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Столица – Рейкьявик</a:t>
            </a:r>
          </a:p>
          <a:p>
            <a:r>
              <a:rPr lang="ru-RU" dirty="0">
                <a:latin typeface="Segoe Print" panose="02000600000000000000" pitchFamily="2" charset="0"/>
              </a:rPr>
              <a:t>Соседи: Великобритания. </a:t>
            </a:r>
            <a:r>
              <a:rPr lang="ru-RU" dirty="0" smtClean="0">
                <a:latin typeface="Segoe Print" panose="02000600000000000000" pitchFamily="2" charset="0"/>
              </a:rPr>
              <a:t>Норвегия</a:t>
            </a:r>
          </a:p>
          <a:p>
            <a:r>
              <a:rPr lang="ru-RU" dirty="0">
                <a:latin typeface="Segoe Print" panose="02000600000000000000" pitchFamily="2" charset="0"/>
              </a:rPr>
              <a:t>Норвежское </a:t>
            </a:r>
            <a:r>
              <a:rPr lang="ru-RU" dirty="0" smtClean="0">
                <a:latin typeface="Segoe Print" panose="02000600000000000000" pitchFamily="2" charset="0"/>
              </a:rPr>
              <a:t>море</a:t>
            </a:r>
          </a:p>
          <a:p>
            <a:r>
              <a:rPr lang="ru-RU" dirty="0">
                <a:latin typeface="Segoe Print" panose="02000600000000000000" pitchFamily="2" charset="0"/>
              </a:rPr>
              <a:t>Глава государства – </a:t>
            </a:r>
            <a:r>
              <a:rPr lang="ru-RU" dirty="0" smtClean="0">
                <a:latin typeface="Segoe Print" panose="02000600000000000000" pitchFamily="2" charset="0"/>
              </a:rPr>
              <a:t>президент</a:t>
            </a:r>
          </a:p>
          <a:p>
            <a:r>
              <a:rPr lang="ru-RU" dirty="0">
                <a:latin typeface="Segoe Print" panose="02000600000000000000" pitchFamily="2" charset="0"/>
              </a:rPr>
              <a:t>Государственный язык – исландский</a:t>
            </a:r>
          </a:p>
        </p:txBody>
      </p:sp>
      <p:pic>
        <p:nvPicPr>
          <p:cNvPr id="5122" name="Picture 2" descr="флаг исланд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7" y="2161109"/>
            <a:ext cx="4851610" cy="32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7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ston" panose="03000400000000000000" pitchFamily="66" charset="0"/>
              </a:rPr>
              <a:t>Исландия – </a:t>
            </a:r>
            <a:r>
              <a:rPr lang="en-US" sz="6000" dirty="0" smtClean="0">
                <a:latin typeface="Ariston" panose="03000400000000000000" pitchFamily="66" charset="0"/>
              </a:rPr>
              <a:t>“</a:t>
            </a:r>
            <a:r>
              <a:rPr lang="ru-RU" sz="6000" dirty="0" smtClean="0">
                <a:latin typeface="Ariston" panose="03000400000000000000" pitchFamily="66" charset="0"/>
              </a:rPr>
              <a:t>Ледяная страна</a:t>
            </a:r>
            <a:r>
              <a:rPr lang="en-US" sz="6000" dirty="0" smtClean="0">
                <a:latin typeface="Ariston" panose="03000400000000000000" pitchFamily="66" charset="0"/>
              </a:rPr>
              <a:t>”</a:t>
            </a:r>
            <a:endParaRPr lang="ru-RU" sz="60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472" y="1825625"/>
            <a:ext cx="4899546" cy="435133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Островное государство, </a:t>
            </a:r>
            <a:r>
              <a:rPr lang="ru-RU" dirty="0">
                <a:latin typeface="Segoe Print" panose="02000600000000000000" pitchFamily="2" charset="0"/>
              </a:rPr>
              <a:t>расположенное в северной части </a:t>
            </a:r>
            <a:r>
              <a:rPr lang="ru-RU" dirty="0" smtClean="0">
                <a:latin typeface="Segoe Print" panose="02000600000000000000" pitchFamily="2" charset="0"/>
              </a:rPr>
              <a:t>Атлантического океана.</a:t>
            </a:r>
          </a:p>
          <a:p>
            <a:r>
              <a:rPr lang="ru-RU" dirty="0" smtClean="0">
                <a:latin typeface="Segoe Print" panose="02000600000000000000" pitchFamily="2" charset="0"/>
              </a:rPr>
              <a:t>Территория </a:t>
            </a:r>
            <a:r>
              <a:rPr lang="ru-RU" dirty="0">
                <a:latin typeface="Segoe Print" panose="02000600000000000000" pitchFamily="2" charset="0"/>
              </a:rPr>
              <a:t>государства состоит из острова </a:t>
            </a:r>
            <a:r>
              <a:rPr lang="ru-RU" dirty="0" smtClean="0">
                <a:latin typeface="Segoe Print" panose="02000600000000000000" pitchFamily="2" charset="0"/>
              </a:rPr>
              <a:t>Исландия</a:t>
            </a:r>
            <a:r>
              <a:rPr lang="ru-RU" dirty="0">
                <a:latin typeface="Segoe Print" panose="02000600000000000000" pitchFamily="2" charset="0"/>
              </a:rPr>
              <a:t> </a:t>
            </a:r>
            <a:r>
              <a:rPr lang="ru-RU" dirty="0" smtClean="0">
                <a:latin typeface="Segoe Print" panose="02000600000000000000" pitchFamily="2" charset="0"/>
              </a:rPr>
              <a:t>площадью </a:t>
            </a:r>
            <a:r>
              <a:rPr lang="ru-RU" dirty="0">
                <a:latin typeface="Segoe Print" panose="02000600000000000000" pitchFamily="2" charset="0"/>
              </a:rPr>
              <a:t>103 тыс. км² и небольших островков около него.</a:t>
            </a:r>
          </a:p>
        </p:txBody>
      </p:sp>
      <p:pic>
        <p:nvPicPr>
          <p:cNvPr id="12290" name="Picture 2" descr="Исландия - островное государство в северной части Атлантического океан. . Это одна из последни. . Лучшие моменты со всей план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7" y="1825625"/>
            <a:ext cx="5876736" cy="465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6737" cy="2077824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Ariston" panose="03000400000000000000" pitchFamily="66" charset="0"/>
              </a:rPr>
              <a:t>Исландия – страна гейзеров и вулканов.</a:t>
            </a:r>
            <a:br>
              <a:rPr lang="ru-RU" sz="4800" dirty="0" smtClean="0">
                <a:latin typeface="Ariston" panose="03000400000000000000" pitchFamily="66" charset="0"/>
              </a:rPr>
            </a:br>
            <a:r>
              <a:rPr lang="ru-RU" sz="3200" dirty="0" smtClean="0">
                <a:latin typeface="Ariston" panose="03000400000000000000" pitchFamily="66" charset="0"/>
              </a:rPr>
              <a:t>Гейзеры – источники, выбрасывающие вверх струи горячей воды и пара.</a:t>
            </a:r>
            <a:endParaRPr lang="ru-RU" sz="3200" dirty="0">
              <a:latin typeface="Ariston" panose="03000400000000000000" pitchFamily="66" charset="0"/>
            </a:endParaRPr>
          </a:p>
        </p:txBody>
      </p:sp>
      <p:pic>
        <p:nvPicPr>
          <p:cNvPr id="13314" name="Picture 2" descr="Исландия островное государство, расположенное в северной час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1" y="2755213"/>
            <a:ext cx="5377075" cy="361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0416-volcano-iceland_full_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43" y="2755213"/>
            <a:ext cx="5560978" cy="360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8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atin typeface="Ariston" panose="03000400000000000000" pitchFamily="66" charset="0"/>
              </a:rPr>
              <a:t>Норвегия</a:t>
            </a:r>
            <a:endParaRPr lang="ru-RU" sz="80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0990" y="2052918"/>
            <a:ext cx="6330970" cy="419548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Столица - Осло</a:t>
            </a:r>
          </a:p>
          <a:p>
            <a:r>
              <a:rPr lang="ru-RU" dirty="0" smtClean="0">
                <a:latin typeface="Segoe Print" panose="02000600000000000000" pitchFamily="2" charset="0"/>
              </a:rPr>
              <a:t>Соседи</a:t>
            </a:r>
            <a:r>
              <a:rPr lang="ru-RU" dirty="0">
                <a:latin typeface="Segoe Print" panose="02000600000000000000" pitchFamily="2" charset="0"/>
              </a:rPr>
              <a:t>: Швеция, Финляндия, Дания, Исландия, </a:t>
            </a:r>
            <a:r>
              <a:rPr lang="ru-RU" dirty="0" smtClean="0">
                <a:latin typeface="Segoe Print" panose="02000600000000000000" pitchFamily="2" charset="0"/>
              </a:rPr>
              <a:t>Россия</a:t>
            </a:r>
          </a:p>
          <a:p>
            <a:r>
              <a:rPr lang="ru-RU" dirty="0">
                <a:latin typeface="Segoe Print" panose="02000600000000000000" pitchFamily="2" charset="0"/>
              </a:rPr>
              <a:t>Норвежское, Северное, Балтийское </a:t>
            </a:r>
            <a:r>
              <a:rPr lang="ru-RU" dirty="0" smtClean="0">
                <a:latin typeface="Segoe Print" panose="02000600000000000000" pitchFamily="2" charset="0"/>
              </a:rPr>
              <a:t>моря</a:t>
            </a:r>
          </a:p>
          <a:p>
            <a:r>
              <a:rPr lang="ru-RU" dirty="0">
                <a:latin typeface="Segoe Print" panose="02000600000000000000" pitchFamily="2" charset="0"/>
              </a:rPr>
              <a:t>Глава государства – </a:t>
            </a:r>
            <a:r>
              <a:rPr lang="ru-RU" dirty="0" smtClean="0">
                <a:latin typeface="Segoe Print" panose="02000600000000000000" pitchFamily="2" charset="0"/>
              </a:rPr>
              <a:t>король</a:t>
            </a:r>
          </a:p>
          <a:p>
            <a:pPr lvl="0"/>
            <a:r>
              <a:rPr lang="ru-RU" dirty="0">
                <a:latin typeface="Segoe Print" panose="02000600000000000000" pitchFamily="2" charset="0"/>
              </a:rPr>
              <a:t>Государственный язык – норвежский</a:t>
            </a:r>
          </a:p>
          <a:p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5" name="Picture 9" descr="800px-Flag_of_Nor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197503"/>
            <a:ext cx="4725798" cy="34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788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9316" cy="5844606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Ariston" panose="03000400000000000000" pitchFamily="66" charset="0"/>
              </a:rPr>
              <a:t>Спасибо за внимание!</a:t>
            </a:r>
            <a:endParaRPr lang="ru-RU" sz="8000" dirty="0"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ston" panose="03000400000000000000" pitchFamily="66" charset="0"/>
              </a:rPr>
              <a:t>Норвежские Фьорды</a:t>
            </a:r>
            <a:endParaRPr lang="ru-RU" sz="6000" dirty="0">
              <a:latin typeface="Ariston" panose="03000400000000000000" pitchFamily="66" charset="0"/>
            </a:endParaRPr>
          </a:p>
        </p:txBody>
      </p:sp>
      <p:pic>
        <p:nvPicPr>
          <p:cNvPr id="1026" name="Picture 2" descr="Норвегия - страна викингов и первооткрывателей - Женский журна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90688"/>
            <a:ext cx="4634552" cy="30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ТАЯН ТУР &quot; Норвежские фьор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90688"/>
            <a:ext cx="4931391" cy="30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-ти дневная поездка в регион Норвежских фьордов, с посещением Таллина, Стокгольма и Осло. . - Sofi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27" y="3375335"/>
            <a:ext cx="4903730" cy="32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ston" panose="03000400000000000000" pitchFamily="66" charset="0"/>
              </a:rPr>
              <a:t>Тур Хейердал </a:t>
            </a:r>
            <a:r>
              <a:rPr lang="ru-RU" sz="3600" dirty="0" smtClean="0">
                <a:latin typeface="Ariston" panose="03000400000000000000" pitchFamily="66" charset="0"/>
              </a:rPr>
              <a:t>(1914-2002)</a:t>
            </a:r>
            <a:endParaRPr lang="ru-RU" sz="36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6902" y="1690688"/>
            <a:ext cx="5663820" cy="47237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Один из самых знаменитых норвежцев – путешественник и защитник природы.</a:t>
            </a:r>
          </a:p>
          <a:p>
            <a:r>
              <a:rPr lang="ru-RU" dirty="0">
                <a:latin typeface="Segoe Print" panose="02000600000000000000" pitchFamily="2" charset="0"/>
              </a:rPr>
              <a:t>П</a:t>
            </a:r>
            <a:r>
              <a:rPr lang="ru-RU" dirty="0" smtClean="0">
                <a:latin typeface="Segoe Print" panose="02000600000000000000" pitchFamily="2" charset="0"/>
              </a:rPr>
              <a:t>рославился </a:t>
            </a:r>
            <a:r>
              <a:rPr lang="ru-RU" dirty="0">
                <a:latin typeface="Segoe Print" panose="02000600000000000000" pitchFamily="2" charset="0"/>
              </a:rPr>
              <a:t>на весь мир благодаря своим экспедициям в экзотические места и многочисленным книгам, посвященным его путешествиям и научным </a:t>
            </a:r>
            <a:r>
              <a:rPr lang="ru-RU" dirty="0" smtClean="0">
                <a:latin typeface="Segoe Print" panose="02000600000000000000" pitchFamily="2" charset="0"/>
              </a:rPr>
              <a:t>исследованиям.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2050" name="Picture 2" descr="Хейердал, Тур Quicki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4" y="1620815"/>
            <a:ext cx="3425587" cy="49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atin typeface="Ariston" panose="03000400000000000000" pitchFamily="66" charset="0"/>
              </a:rPr>
              <a:t>Швеция</a:t>
            </a:r>
            <a:endParaRPr lang="ru-RU" sz="80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3128" y="2052918"/>
            <a:ext cx="5964072" cy="4195481"/>
          </a:xfrm>
        </p:spPr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Столица – Стокгольм</a:t>
            </a:r>
          </a:p>
          <a:p>
            <a:r>
              <a:rPr lang="ru-RU" dirty="0">
                <a:latin typeface="Segoe Print" panose="02000600000000000000" pitchFamily="2" charset="0"/>
              </a:rPr>
              <a:t>Соседи: Финляндия, Дания, </a:t>
            </a:r>
            <a:r>
              <a:rPr lang="ru-RU" dirty="0" smtClean="0">
                <a:latin typeface="Segoe Print" panose="02000600000000000000" pitchFamily="2" charset="0"/>
              </a:rPr>
              <a:t>Норвегия</a:t>
            </a:r>
          </a:p>
          <a:p>
            <a:r>
              <a:rPr lang="ru-RU" dirty="0">
                <a:latin typeface="Segoe Print" panose="02000600000000000000" pitchFamily="2" charset="0"/>
              </a:rPr>
              <a:t>Северное, Балтийское </a:t>
            </a:r>
            <a:r>
              <a:rPr lang="ru-RU" dirty="0" smtClean="0">
                <a:latin typeface="Segoe Print" panose="02000600000000000000" pitchFamily="2" charset="0"/>
              </a:rPr>
              <a:t>моря</a:t>
            </a:r>
          </a:p>
          <a:p>
            <a:r>
              <a:rPr lang="ru-RU" dirty="0">
                <a:latin typeface="Segoe Print" panose="02000600000000000000" pitchFamily="2" charset="0"/>
              </a:rPr>
              <a:t>Глава государства – </a:t>
            </a:r>
            <a:r>
              <a:rPr lang="ru-RU" dirty="0" smtClean="0">
                <a:latin typeface="Segoe Print" panose="02000600000000000000" pitchFamily="2" charset="0"/>
              </a:rPr>
              <a:t>король</a:t>
            </a:r>
          </a:p>
          <a:p>
            <a:pPr lvl="0"/>
            <a:r>
              <a:rPr lang="ru-RU" dirty="0">
                <a:latin typeface="Segoe Print" panose="02000600000000000000" pitchFamily="2" charset="0"/>
              </a:rPr>
              <a:t>Государственный язык – шведский</a:t>
            </a:r>
          </a:p>
          <a:p>
            <a:endParaRPr lang="ru-RU" dirty="0"/>
          </a:p>
        </p:txBody>
      </p:sp>
      <p:pic>
        <p:nvPicPr>
          <p:cNvPr id="4098" name="Picture 2" descr="флаг шве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2" y="2052918"/>
            <a:ext cx="5054336" cy="313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41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riston" panose="03000400000000000000" pitchFamily="66" charset="0"/>
              </a:rPr>
              <a:t>Королевский дворец в Стокгольме</a:t>
            </a:r>
            <a:endParaRPr lang="ru-RU" sz="54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0106" y="1842446"/>
            <a:ext cx="4872251" cy="4776717"/>
          </a:xfrm>
        </p:spPr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Официальная </a:t>
            </a:r>
            <a:r>
              <a:rPr lang="ru-RU" dirty="0">
                <a:latin typeface="Segoe Print" panose="02000600000000000000" pitchFamily="2" charset="0"/>
              </a:rPr>
              <a:t>резиденция шведских монархов на парадной набережной острова </a:t>
            </a:r>
            <a:r>
              <a:rPr lang="ru-RU" dirty="0" smtClean="0">
                <a:latin typeface="Segoe Print" panose="02000600000000000000" pitchFamily="2" charset="0"/>
              </a:rPr>
              <a:t>Стадхольмен</a:t>
            </a:r>
            <a:r>
              <a:rPr lang="ru-RU" dirty="0">
                <a:latin typeface="Segoe Print" panose="02000600000000000000" pitchFamily="2" charset="0"/>
              </a:rPr>
              <a:t> в центре </a:t>
            </a:r>
            <a:r>
              <a:rPr lang="ru-RU" dirty="0" smtClean="0">
                <a:latin typeface="Segoe Print" panose="02000600000000000000" pitchFamily="2" charset="0"/>
              </a:rPr>
              <a:t>Стокгольма.</a:t>
            </a:r>
          </a:p>
          <a:p>
            <a:r>
              <a:rPr lang="ru-RU" dirty="0">
                <a:latin typeface="Segoe Print" panose="02000600000000000000" pitchFamily="2" charset="0"/>
              </a:rPr>
              <a:t>Со строительства этого замка началась история города </a:t>
            </a:r>
            <a:r>
              <a:rPr lang="ru-RU" dirty="0" smtClean="0">
                <a:latin typeface="Segoe Print" panose="02000600000000000000" pitchFamily="2" charset="0"/>
              </a:rPr>
              <a:t>Стокгольма</a:t>
            </a:r>
          </a:p>
          <a:p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3074" name="Picture 2" descr="Красивые уголки земного шара &quot; Сайт о путешествиях и туриз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7" y="1690687"/>
            <a:ext cx="5733496" cy="50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ston" panose="03000400000000000000" pitchFamily="66" charset="0"/>
              </a:rPr>
              <a:t>Музей корабля </a:t>
            </a:r>
            <a:r>
              <a:rPr lang="en-US" sz="6000" dirty="0" smtClean="0">
                <a:latin typeface="Ariston" panose="03000400000000000000" pitchFamily="66" charset="0"/>
              </a:rPr>
              <a:t>“</a:t>
            </a:r>
            <a:r>
              <a:rPr lang="ru-RU" sz="6000" dirty="0" smtClean="0">
                <a:latin typeface="Ariston" panose="03000400000000000000" pitchFamily="66" charset="0"/>
              </a:rPr>
              <a:t>Васа</a:t>
            </a:r>
            <a:r>
              <a:rPr lang="en-US" sz="6000" dirty="0" smtClean="0">
                <a:latin typeface="Ariston" panose="03000400000000000000" pitchFamily="66" charset="0"/>
              </a:rPr>
              <a:t>”</a:t>
            </a:r>
            <a:endParaRPr lang="ru-RU" sz="60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5266" y="1899457"/>
            <a:ext cx="5048534" cy="2715904"/>
          </a:xfrm>
        </p:spPr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Этот корабль пролежал под водой 333 года.</a:t>
            </a:r>
          </a:p>
          <a:p>
            <a:r>
              <a:rPr lang="ru-RU" dirty="0" smtClean="0">
                <a:latin typeface="Segoe Print" panose="02000600000000000000" pitchFamily="2" charset="0"/>
              </a:rPr>
              <a:t>Его подняли, отреставрировали и поместили в музей.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4" name="Picture 5" descr="vasa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8" y="1899457"/>
            <a:ext cx="5719162" cy="427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Музей Васа, Швеция , Стокгольм достопримечатель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52" y="4399697"/>
            <a:ext cx="4660948" cy="23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latin typeface="Ariston" panose="03000400000000000000" pitchFamily="66" charset="0"/>
              </a:rPr>
              <a:t>Астрид </a:t>
            </a:r>
            <a:r>
              <a:rPr lang="ru-RU" sz="6000" b="1" dirty="0" smtClean="0">
                <a:latin typeface="Ariston" panose="03000400000000000000" pitchFamily="66" charset="0"/>
              </a:rPr>
              <a:t>Линдгрен</a:t>
            </a:r>
            <a:r>
              <a:rPr lang="en-US" sz="6000" b="1" dirty="0" smtClean="0">
                <a:latin typeface="Ariston" panose="03000400000000000000" pitchFamily="66" charset="0"/>
              </a:rPr>
              <a:t> </a:t>
            </a:r>
            <a:r>
              <a:rPr lang="en-US" sz="3600" b="1" dirty="0" smtClean="0">
                <a:latin typeface="Ariston" panose="03000400000000000000" pitchFamily="66" charset="0"/>
              </a:rPr>
              <a:t>(1907-2002)</a:t>
            </a:r>
            <a:endParaRPr lang="ru-RU" sz="36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051" y="1825625"/>
            <a:ext cx="5131557" cy="4351338"/>
          </a:xfrm>
        </p:spPr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Ш</a:t>
            </a:r>
            <a:r>
              <a:rPr lang="ru-RU" dirty="0" smtClean="0">
                <a:latin typeface="Segoe Print" panose="02000600000000000000" pitchFamily="2" charset="0"/>
              </a:rPr>
              <a:t>ведская</a:t>
            </a:r>
            <a:r>
              <a:rPr lang="ru-RU" dirty="0">
                <a:latin typeface="Segoe Print" panose="02000600000000000000" pitchFamily="2" charset="0"/>
              </a:rPr>
              <a:t> </a:t>
            </a:r>
            <a:r>
              <a:rPr lang="ru-RU" dirty="0" smtClean="0">
                <a:latin typeface="Segoe Print" panose="02000600000000000000" pitchFamily="2" charset="0"/>
              </a:rPr>
              <a:t>писательница, </a:t>
            </a:r>
            <a:r>
              <a:rPr lang="ru-RU" dirty="0">
                <a:latin typeface="Segoe Print" panose="02000600000000000000" pitchFamily="2" charset="0"/>
              </a:rPr>
              <a:t>автор ряда всемирно известных книг для детей, в том числе </a:t>
            </a:r>
            <a:r>
              <a:rPr lang="ru-RU" dirty="0" smtClean="0">
                <a:latin typeface="Segoe Print" panose="02000600000000000000" pitchFamily="2" charset="0"/>
              </a:rPr>
              <a:t>«Малыш и Карлсон, который живет на крыше» </a:t>
            </a:r>
            <a:r>
              <a:rPr lang="ru-RU" dirty="0">
                <a:latin typeface="Segoe Print" panose="02000600000000000000" pitchFamily="2" charset="0"/>
              </a:rPr>
              <a:t>и тетралогии про </a:t>
            </a:r>
            <a:r>
              <a:rPr lang="ru-RU" dirty="0" smtClean="0">
                <a:latin typeface="Segoe Print" panose="02000600000000000000" pitchFamily="2" charset="0"/>
              </a:rPr>
              <a:t>Пеппи Длинный чулок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5122" name="Picture 2" descr="Астрид Линдгрен. . Библиотека сказ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7" y="1825625"/>
            <a:ext cx="6326874" cy="453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atin typeface="Ariston" panose="03000400000000000000" pitchFamily="66" charset="0"/>
              </a:rPr>
              <a:t>Финляндия</a:t>
            </a:r>
            <a:endParaRPr lang="ru-RU" sz="80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6083" y="1815152"/>
            <a:ext cx="5645397" cy="436498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Столица – Хельсинки</a:t>
            </a:r>
          </a:p>
          <a:p>
            <a:r>
              <a:rPr lang="ru-RU" dirty="0" smtClean="0">
                <a:latin typeface="Segoe Print" panose="02000600000000000000" pitchFamily="2" charset="0"/>
              </a:rPr>
              <a:t>Соседи: Россия, Швеция, Норвегия</a:t>
            </a:r>
          </a:p>
          <a:p>
            <a:r>
              <a:rPr lang="ru-RU" dirty="0" smtClean="0">
                <a:latin typeface="Segoe Print" panose="02000600000000000000" pitchFamily="2" charset="0"/>
              </a:rPr>
              <a:t>Балтийское море</a:t>
            </a:r>
          </a:p>
          <a:p>
            <a:r>
              <a:rPr lang="ru-RU" dirty="0" smtClean="0">
                <a:latin typeface="Segoe Print" panose="02000600000000000000" pitchFamily="2" charset="0"/>
              </a:rPr>
              <a:t>Глава государства – президент</a:t>
            </a:r>
          </a:p>
          <a:p>
            <a:r>
              <a:rPr lang="ru-RU" dirty="0">
                <a:latin typeface="Segoe Print" panose="02000600000000000000" pitchFamily="2" charset="0"/>
              </a:rPr>
              <a:t>Государственный язык – финский, </a:t>
            </a:r>
            <a:r>
              <a:rPr lang="ru-RU" dirty="0" smtClean="0">
                <a:latin typeface="Segoe Print" panose="02000600000000000000" pitchFamily="2" charset="0"/>
              </a:rPr>
              <a:t>шведский</a:t>
            </a:r>
          </a:p>
        </p:txBody>
      </p:sp>
      <p:pic>
        <p:nvPicPr>
          <p:cNvPr id="6146" name="Picture 2" descr="флаг финлянд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2" y="1690688"/>
            <a:ext cx="5233643" cy="390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3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361</Words>
  <Application>Microsoft Office PowerPoint</Application>
  <PresentationFormat>Широкоэкранный</PresentationFormat>
  <Paragraphs>62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AnastasiaScript</vt:lpstr>
      <vt:lpstr>Arial</vt:lpstr>
      <vt:lpstr>Ariston</vt:lpstr>
      <vt:lpstr>Calibri</vt:lpstr>
      <vt:lpstr>Calibri Light</vt:lpstr>
      <vt:lpstr>Segoe Print</vt:lpstr>
      <vt:lpstr>Shruti</vt:lpstr>
      <vt:lpstr>Тема Office</vt:lpstr>
      <vt:lpstr>На севере Европы</vt:lpstr>
      <vt:lpstr>Норвегия</vt:lpstr>
      <vt:lpstr>Норвежские Фьорды</vt:lpstr>
      <vt:lpstr>Тур Хейердал (1914-2002)</vt:lpstr>
      <vt:lpstr>Швеция</vt:lpstr>
      <vt:lpstr>Королевский дворец в Стокгольме</vt:lpstr>
      <vt:lpstr>Музей корабля “Васа”</vt:lpstr>
      <vt:lpstr>Астрид Линдгрен (1907-2002)</vt:lpstr>
      <vt:lpstr>Финляндия</vt:lpstr>
      <vt:lpstr>Финляндия – страна рек и озер</vt:lpstr>
      <vt:lpstr>Хельсинки. Президентский дворец</vt:lpstr>
      <vt:lpstr>Аквапарк “Serena”</vt:lpstr>
      <vt:lpstr>Дания</vt:lpstr>
      <vt:lpstr>Ханс Кристиан Андерсен (1805-1875)</vt:lpstr>
      <vt:lpstr>Русалочка – символ Дании.</vt:lpstr>
      <vt:lpstr>Legoland – “страна ЛЕГО“ </vt:lpstr>
      <vt:lpstr>Исландия</vt:lpstr>
      <vt:lpstr>Исландия – “Ледяная страна”</vt:lpstr>
      <vt:lpstr>Исландия – страна гейзеров и вулканов. Гейзеры – источники, выбрасывающие вверх струи горячей воды и пара.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севере Европы</dc:title>
  <dc:creator>User</dc:creator>
  <cp:lastModifiedBy>User</cp:lastModifiedBy>
  <cp:revision>30</cp:revision>
  <dcterms:created xsi:type="dcterms:W3CDTF">2015-04-15T12:36:42Z</dcterms:created>
  <dcterms:modified xsi:type="dcterms:W3CDTF">2015-09-25T17:04:43Z</dcterms:modified>
</cp:coreProperties>
</file>