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4AB47-CB06-49A1-A33B-2C688C287F67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3F6F3-5B75-48A1-81BF-5B072D5CDD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Слайд №1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Слайд №10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№7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F6F3-5B75-48A1-81BF-5B072D5CDD9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13" Type="http://schemas.openxmlformats.org/officeDocument/2006/relationships/image" Target="../media/image29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12" Type="http://schemas.openxmlformats.org/officeDocument/2006/relationships/image" Target="../media/image25.jpeg"/><Relationship Id="rId17" Type="http://schemas.openxmlformats.org/officeDocument/2006/relationships/image" Target="../media/image32.jpe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11" Type="http://schemas.openxmlformats.org/officeDocument/2006/relationships/image" Target="../media/image22.gif"/><Relationship Id="rId5" Type="http://schemas.openxmlformats.org/officeDocument/2006/relationships/image" Target="../media/image3.jpeg"/><Relationship Id="rId15" Type="http://schemas.openxmlformats.org/officeDocument/2006/relationships/image" Target="../media/image31.jpeg"/><Relationship Id="rId10" Type="http://schemas.openxmlformats.org/officeDocument/2006/relationships/image" Target="../media/image11.gif"/><Relationship Id="rId4" Type="http://schemas.openxmlformats.org/officeDocument/2006/relationships/image" Target="../media/image26.jpeg"/><Relationship Id="rId9" Type="http://schemas.openxmlformats.org/officeDocument/2006/relationships/image" Target="../media/image10.gif"/><Relationship Id="rId1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2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8.jpeg"/><Relationship Id="rId5" Type="http://schemas.openxmlformats.org/officeDocument/2006/relationships/image" Target="../media/image13.jpeg"/><Relationship Id="rId10" Type="http://schemas.openxmlformats.org/officeDocument/2006/relationships/image" Target="../media/image6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5" Type="http://schemas.openxmlformats.org/officeDocument/2006/relationships/image" Target="../media/image21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17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17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74433">
            <a:off x="6743417" y="4805832"/>
            <a:ext cx="204328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0100" y="1643050"/>
            <a:ext cx="640996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i="1" dirty="0" smtClean="0">
              <a:solidFill>
                <a:schemeClr val="tx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i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«Все остальное это просто еда. </a:t>
            </a:r>
            <a:endParaRPr lang="en-US" sz="2800" b="1" i="1" dirty="0" smtClean="0">
              <a:solidFill>
                <a:schemeClr val="tx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i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 шоколад это шоколад» </a:t>
            </a:r>
            <a:br>
              <a:rPr lang="ru-RU" sz="2800" b="1" i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i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sz="2800" b="1" i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Патрик Скин Кэтлинг</a:t>
            </a:r>
          </a:p>
          <a:p>
            <a:endParaRPr lang="ru-RU" dirty="0"/>
          </a:p>
        </p:txBody>
      </p:sp>
      <p:pic>
        <p:nvPicPr>
          <p:cNvPr id="14" name="Рисунок 13" descr="http://www.shokoladec.ru/Chocolate_files/5_1.jpe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0136279">
            <a:off x="3971929" y="4795977"/>
            <a:ext cx="1420073" cy="155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www.shokoladec.ru/Chocolate_files/7.jpe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483656">
            <a:off x="874376" y="4848411"/>
            <a:ext cx="1643074" cy="146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2">
                    <a:lumMod val="25000"/>
                  </a:schemeClr>
                </a:solidFill>
              </a:rPr>
              <a:t>«Девять из десяти человек говорят, что любят шоколад. Десятый человек всегда врет». </a:t>
            </a:r>
            <a:br>
              <a:rPr lang="ru-RU" sz="3200" b="1" i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2">
                    <a:lumMod val="25000"/>
                  </a:schemeClr>
                </a:solidFill>
              </a:rPr>
              <a:t>                                               Джон Туллиус</a:t>
            </a:r>
            <a:endParaRPr lang="ru-RU" sz="3200" b="1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sz="3200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121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 descr="C:\Documents and Settings\света\Рабочий стол\разработка урока Колотеева С.В\Новая папка\2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429132"/>
            <a:ext cx="2071702" cy="1553777"/>
          </a:xfrm>
          <a:prstGeom prst="rect">
            <a:avLst/>
          </a:prstGeom>
          <a:noFill/>
        </p:spPr>
      </p:pic>
      <p:pic>
        <p:nvPicPr>
          <p:cNvPr id="5126" name="Picture 6" descr="C:\Documents and Settings\света\Рабочий стол\разработка урока Колотеева С.В\Новая папка\shok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4429132"/>
            <a:ext cx="2365903" cy="1571636"/>
          </a:xfrm>
          <a:prstGeom prst="rect">
            <a:avLst/>
          </a:prstGeom>
          <a:noFill/>
        </p:spPr>
      </p:pic>
      <p:pic>
        <p:nvPicPr>
          <p:cNvPr id="5127" name="Picture 7" descr="C:\Documents and Settings\света\Рабочий стол\разработка урока Колотеева С.В\Новая папка\1_3е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4429132"/>
            <a:ext cx="2095515" cy="1571636"/>
          </a:xfrm>
          <a:prstGeom prst="rect">
            <a:avLst/>
          </a:prstGeom>
          <a:noFill/>
        </p:spPr>
      </p:pic>
      <p:pic>
        <p:nvPicPr>
          <p:cNvPr id="5128" name="Picture 8" descr="C:\Documents and Settings\света\Рабочий стол\разработка урока Колотеева С.В\Новая папка\h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4429132"/>
            <a:ext cx="1785950" cy="1571636"/>
          </a:xfrm>
          <a:prstGeom prst="rect">
            <a:avLst/>
          </a:prstGeom>
          <a:noFill/>
        </p:spPr>
      </p:pic>
      <p:pic>
        <p:nvPicPr>
          <p:cNvPr id="5129" name="Picture 9" descr="C:\Documents and Settings\света\Рабочий стол\разработка урока Колотеева С.В\Новая папка\46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000769"/>
            <a:ext cx="731784" cy="857232"/>
          </a:xfrm>
          <a:prstGeom prst="rect">
            <a:avLst/>
          </a:prstGeom>
          <a:noFill/>
        </p:spPr>
      </p:pic>
      <p:pic>
        <p:nvPicPr>
          <p:cNvPr id="5130" name="Picture 10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48" y="5973269"/>
            <a:ext cx="1000132" cy="884732"/>
          </a:xfrm>
          <a:prstGeom prst="rect">
            <a:avLst/>
          </a:prstGeom>
          <a:noFill/>
        </p:spPr>
      </p:pic>
      <p:pic>
        <p:nvPicPr>
          <p:cNvPr id="5131" name="Picture 11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43042" y="5965025"/>
            <a:ext cx="1071570" cy="892975"/>
          </a:xfrm>
          <a:prstGeom prst="rect">
            <a:avLst/>
          </a:prstGeom>
          <a:noFill/>
        </p:spPr>
      </p:pic>
      <p:pic>
        <p:nvPicPr>
          <p:cNvPr id="5132" name="Picture 12" descr="C:\Documents and Settings\света\Рабочий стол\разработка урока Колотеева С.В\Новая папка\pic2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714611" y="6000768"/>
            <a:ext cx="1628741" cy="857232"/>
          </a:xfrm>
          <a:prstGeom prst="rect">
            <a:avLst/>
          </a:prstGeom>
          <a:noFill/>
        </p:spPr>
      </p:pic>
      <p:pic>
        <p:nvPicPr>
          <p:cNvPr id="5133" name="Picture 13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214810" y="5986456"/>
            <a:ext cx="1000132" cy="871544"/>
          </a:xfrm>
          <a:prstGeom prst="rect">
            <a:avLst/>
          </a:prstGeom>
          <a:noFill/>
        </p:spPr>
      </p:pic>
      <p:pic>
        <p:nvPicPr>
          <p:cNvPr id="5134" name="Picture 14" descr="C:\Documents and Settings\света\Рабочий стол\разработка урока Колотеева С.В\Новая папка\6_1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14942" y="6002159"/>
            <a:ext cx="714380" cy="855841"/>
          </a:xfrm>
          <a:prstGeom prst="rect">
            <a:avLst/>
          </a:prstGeom>
          <a:noFill/>
        </p:spPr>
      </p:pic>
      <p:pic>
        <p:nvPicPr>
          <p:cNvPr id="5135" name="Picture 15" descr="C:\Documents and Settings\света\Рабочий стол\разработка урока Колотеева С.В\Новая папка\56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929322" y="5996662"/>
            <a:ext cx="571504" cy="861338"/>
          </a:xfrm>
          <a:prstGeom prst="rect">
            <a:avLst/>
          </a:prstGeom>
          <a:noFill/>
        </p:spPr>
      </p:pic>
      <p:pic>
        <p:nvPicPr>
          <p:cNvPr id="5136" name="Picture 16" descr="C:\Documents and Settings\света\Рабочий стол\разработка урока Колотеева С.В\Новая папка\logo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00825" y="6000768"/>
            <a:ext cx="1496717" cy="857232"/>
          </a:xfrm>
          <a:prstGeom prst="rect">
            <a:avLst/>
          </a:prstGeom>
          <a:noFill/>
        </p:spPr>
      </p:pic>
      <p:pic>
        <p:nvPicPr>
          <p:cNvPr id="5137" name="Picture 17" descr="C:\Documents and Settings\света\Рабочий стол\разработка урока Колотеева С.В\Новая папка\foto2.gif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929586" y="6000768"/>
            <a:ext cx="590225" cy="857232"/>
          </a:xfrm>
          <a:prstGeom prst="rect">
            <a:avLst/>
          </a:prstGeom>
          <a:noFill/>
        </p:spPr>
      </p:pic>
      <p:pic>
        <p:nvPicPr>
          <p:cNvPr id="5138" name="Picture 18" descr="C:\Documents and Settings\света\Рабочий стол\разработка урока Колотеева С.В\Новая папка\15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8501091" y="5897508"/>
            <a:ext cx="642910" cy="960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17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00034" y="1571612"/>
            <a:ext cx="812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Откуда взялся шоколад?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-214346" y="2500306"/>
            <a:ext cx="9358346" cy="4709160"/>
          </a:xfrm>
        </p:spPr>
        <p:txBody>
          <a:bodyPr/>
          <a:lstStyle/>
          <a:p>
            <a:r>
              <a:rPr lang="ru-RU" b="1" dirty="0" smtClean="0"/>
              <a:t>Свою кулинарную жизнь шоколад начал как пенистый напиток под названием «чоколатль», который  майя и ацтеки пили уже за 2000 лет до н. э. </a:t>
            </a:r>
          </a:p>
          <a:p>
            <a:r>
              <a:rPr lang="ru-RU" b="1" dirty="0" smtClean="0"/>
              <a:t>Постепенно шоколад получал все большее распространение.</a:t>
            </a:r>
          </a:p>
          <a:p>
            <a:r>
              <a:rPr lang="ru-RU" b="1" dirty="0" smtClean="0"/>
              <a:t>Из Испании шоколад проник в Европу. В Англии «шоколадные дома» быстро оказались более посещаемы, чем кофейные или чайные салоны.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Picture 6" descr="9851801204450d8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3857628"/>
            <a:ext cx="1071562" cy="9851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  <a:t>Какао (шоколадное дерево)</a:t>
            </a:r>
            <a:b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3200" i="1" dirty="0" smtClean="0">
                <a:solidFill>
                  <a:schemeClr val="tx2">
                    <a:lumMod val="25000"/>
                  </a:schemeClr>
                </a:solidFill>
              </a:rPr>
            </a:br>
            <a:endParaRPr lang="ru-RU" sz="3200" i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5" name="Содержимое 4" descr="Фото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3714752"/>
            <a:ext cx="1983322" cy="2896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Фото"/>
          <p:cNvPicPr>
            <a:picLocks noGr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357950" y="1571612"/>
            <a:ext cx="237648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54633" cy="357166"/>
          </a:xfrm>
          <a:prstGeom prst="rect">
            <a:avLst/>
          </a:prstGeom>
          <a:noFill/>
        </p:spPr>
      </p:pic>
      <p:pic>
        <p:nvPicPr>
          <p:cNvPr id="10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86058"/>
            <a:ext cx="354633" cy="357166"/>
          </a:xfrm>
          <a:prstGeom prst="rect">
            <a:avLst/>
          </a:prstGeom>
          <a:noFill/>
        </p:spPr>
      </p:pic>
      <p:pic>
        <p:nvPicPr>
          <p:cNvPr id="11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14356"/>
            <a:ext cx="354633" cy="357166"/>
          </a:xfrm>
          <a:prstGeom prst="rect">
            <a:avLst/>
          </a:prstGeom>
          <a:noFill/>
        </p:spPr>
      </p:pic>
      <p:pic>
        <p:nvPicPr>
          <p:cNvPr id="12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7166"/>
            <a:ext cx="354633" cy="357166"/>
          </a:xfrm>
          <a:prstGeom prst="rect">
            <a:avLst/>
          </a:prstGeom>
          <a:noFill/>
        </p:spPr>
      </p:pic>
      <p:pic>
        <p:nvPicPr>
          <p:cNvPr id="13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071546"/>
            <a:ext cx="354633" cy="357166"/>
          </a:xfrm>
          <a:prstGeom prst="rect">
            <a:avLst/>
          </a:prstGeom>
          <a:noFill/>
        </p:spPr>
      </p:pic>
      <p:pic>
        <p:nvPicPr>
          <p:cNvPr id="14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28868"/>
            <a:ext cx="354633" cy="357166"/>
          </a:xfrm>
          <a:prstGeom prst="rect">
            <a:avLst/>
          </a:prstGeom>
          <a:noFill/>
        </p:spPr>
      </p:pic>
      <p:pic>
        <p:nvPicPr>
          <p:cNvPr id="15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071678"/>
            <a:ext cx="354633" cy="357166"/>
          </a:xfrm>
          <a:prstGeom prst="rect">
            <a:avLst/>
          </a:prstGeom>
          <a:noFill/>
        </p:spPr>
      </p:pic>
      <p:pic>
        <p:nvPicPr>
          <p:cNvPr id="16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85926"/>
            <a:ext cx="354633" cy="357166"/>
          </a:xfrm>
          <a:prstGeom prst="rect">
            <a:avLst/>
          </a:prstGeom>
          <a:noFill/>
        </p:spPr>
      </p:pic>
      <p:pic>
        <p:nvPicPr>
          <p:cNvPr id="17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428736"/>
            <a:ext cx="354633" cy="357166"/>
          </a:xfrm>
          <a:prstGeom prst="rect">
            <a:avLst/>
          </a:prstGeom>
          <a:noFill/>
        </p:spPr>
      </p:pic>
      <p:pic>
        <p:nvPicPr>
          <p:cNvPr id="18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57628"/>
            <a:ext cx="354633" cy="357166"/>
          </a:xfrm>
          <a:prstGeom prst="rect">
            <a:avLst/>
          </a:prstGeom>
          <a:noFill/>
        </p:spPr>
      </p:pic>
      <p:pic>
        <p:nvPicPr>
          <p:cNvPr id="19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00438"/>
            <a:ext cx="354633" cy="357166"/>
          </a:xfrm>
          <a:prstGeom prst="rect">
            <a:avLst/>
          </a:prstGeom>
          <a:noFill/>
        </p:spPr>
      </p:pic>
      <p:pic>
        <p:nvPicPr>
          <p:cNvPr id="20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143248"/>
            <a:ext cx="354633" cy="357166"/>
          </a:xfrm>
          <a:prstGeom prst="rect">
            <a:avLst/>
          </a:prstGeom>
          <a:noFill/>
        </p:spPr>
      </p:pic>
      <p:pic>
        <p:nvPicPr>
          <p:cNvPr id="21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857760"/>
            <a:ext cx="354633" cy="357166"/>
          </a:xfrm>
          <a:prstGeom prst="rect">
            <a:avLst/>
          </a:prstGeom>
          <a:noFill/>
        </p:spPr>
      </p:pic>
      <p:pic>
        <p:nvPicPr>
          <p:cNvPr id="22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00570"/>
            <a:ext cx="354633" cy="357166"/>
          </a:xfrm>
          <a:prstGeom prst="rect">
            <a:avLst/>
          </a:prstGeom>
          <a:noFill/>
        </p:spPr>
      </p:pic>
      <p:pic>
        <p:nvPicPr>
          <p:cNvPr id="23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14818"/>
            <a:ext cx="354633" cy="357166"/>
          </a:xfrm>
          <a:prstGeom prst="rect">
            <a:avLst/>
          </a:prstGeom>
          <a:noFill/>
        </p:spPr>
      </p:pic>
      <p:pic>
        <p:nvPicPr>
          <p:cNvPr id="27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00834"/>
            <a:ext cx="354633" cy="357166"/>
          </a:xfrm>
          <a:prstGeom prst="rect">
            <a:avLst/>
          </a:prstGeom>
          <a:noFill/>
        </p:spPr>
      </p:pic>
      <p:pic>
        <p:nvPicPr>
          <p:cNvPr id="28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86520"/>
            <a:ext cx="354633" cy="357166"/>
          </a:xfrm>
          <a:prstGeom prst="rect">
            <a:avLst/>
          </a:prstGeom>
          <a:noFill/>
        </p:spPr>
      </p:pic>
      <p:pic>
        <p:nvPicPr>
          <p:cNvPr id="29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929330"/>
            <a:ext cx="354633" cy="357166"/>
          </a:xfrm>
          <a:prstGeom prst="rect">
            <a:avLst/>
          </a:prstGeom>
          <a:noFill/>
        </p:spPr>
      </p:pic>
      <p:pic>
        <p:nvPicPr>
          <p:cNvPr id="30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72140"/>
            <a:ext cx="354633" cy="357166"/>
          </a:xfrm>
          <a:prstGeom prst="rect">
            <a:avLst/>
          </a:prstGeom>
          <a:noFill/>
        </p:spPr>
      </p:pic>
      <p:pic>
        <p:nvPicPr>
          <p:cNvPr id="31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214950"/>
            <a:ext cx="354633" cy="357166"/>
          </a:xfrm>
          <a:prstGeom prst="rect">
            <a:avLst/>
          </a:prstGeom>
          <a:noFill/>
        </p:spPr>
      </p:pic>
      <p:pic>
        <p:nvPicPr>
          <p:cNvPr id="32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1428736"/>
            <a:ext cx="354633" cy="357166"/>
          </a:xfrm>
          <a:prstGeom prst="rect">
            <a:avLst/>
          </a:prstGeom>
          <a:noFill/>
        </p:spPr>
      </p:pic>
      <p:pic>
        <p:nvPicPr>
          <p:cNvPr id="33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1071546"/>
            <a:ext cx="354633" cy="357166"/>
          </a:xfrm>
          <a:prstGeom prst="rect">
            <a:avLst/>
          </a:prstGeom>
          <a:noFill/>
        </p:spPr>
      </p:pic>
      <p:pic>
        <p:nvPicPr>
          <p:cNvPr id="34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714356"/>
            <a:ext cx="354633" cy="357166"/>
          </a:xfrm>
          <a:prstGeom prst="rect">
            <a:avLst/>
          </a:prstGeom>
          <a:noFill/>
        </p:spPr>
      </p:pic>
      <p:pic>
        <p:nvPicPr>
          <p:cNvPr id="35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357166"/>
            <a:ext cx="354633" cy="357166"/>
          </a:xfrm>
          <a:prstGeom prst="rect">
            <a:avLst/>
          </a:prstGeom>
          <a:noFill/>
        </p:spPr>
      </p:pic>
      <p:pic>
        <p:nvPicPr>
          <p:cNvPr id="36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0"/>
            <a:ext cx="354633" cy="357166"/>
          </a:xfrm>
          <a:prstGeom prst="rect">
            <a:avLst/>
          </a:prstGeom>
          <a:noFill/>
        </p:spPr>
      </p:pic>
      <p:pic>
        <p:nvPicPr>
          <p:cNvPr id="37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3143248"/>
            <a:ext cx="354633" cy="357166"/>
          </a:xfrm>
          <a:prstGeom prst="rect">
            <a:avLst/>
          </a:prstGeom>
          <a:noFill/>
        </p:spPr>
      </p:pic>
      <p:pic>
        <p:nvPicPr>
          <p:cNvPr id="38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2786058"/>
            <a:ext cx="354633" cy="357166"/>
          </a:xfrm>
          <a:prstGeom prst="rect">
            <a:avLst/>
          </a:prstGeom>
          <a:noFill/>
        </p:spPr>
      </p:pic>
      <p:pic>
        <p:nvPicPr>
          <p:cNvPr id="39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2428868"/>
            <a:ext cx="354633" cy="357166"/>
          </a:xfrm>
          <a:prstGeom prst="rect">
            <a:avLst/>
          </a:prstGeom>
          <a:noFill/>
        </p:spPr>
      </p:pic>
      <p:pic>
        <p:nvPicPr>
          <p:cNvPr id="40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2143116"/>
            <a:ext cx="354633" cy="357166"/>
          </a:xfrm>
          <a:prstGeom prst="rect">
            <a:avLst/>
          </a:prstGeom>
          <a:noFill/>
        </p:spPr>
      </p:pic>
      <p:pic>
        <p:nvPicPr>
          <p:cNvPr id="41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1785926"/>
            <a:ext cx="354633" cy="357166"/>
          </a:xfrm>
          <a:prstGeom prst="rect">
            <a:avLst/>
          </a:prstGeom>
          <a:noFill/>
        </p:spPr>
      </p:pic>
      <p:pic>
        <p:nvPicPr>
          <p:cNvPr id="42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5572140"/>
            <a:ext cx="354633" cy="357166"/>
          </a:xfrm>
          <a:prstGeom prst="rect">
            <a:avLst/>
          </a:prstGeom>
          <a:noFill/>
        </p:spPr>
      </p:pic>
      <p:pic>
        <p:nvPicPr>
          <p:cNvPr id="43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5214950"/>
            <a:ext cx="354633" cy="357166"/>
          </a:xfrm>
          <a:prstGeom prst="rect">
            <a:avLst/>
          </a:prstGeom>
          <a:noFill/>
        </p:spPr>
      </p:pic>
      <p:pic>
        <p:nvPicPr>
          <p:cNvPr id="44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4929198"/>
            <a:ext cx="354633" cy="357166"/>
          </a:xfrm>
          <a:prstGeom prst="rect">
            <a:avLst/>
          </a:prstGeom>
          <a:noFill/>
        </p:spPr>
      </p:pic>
      <p:pic>
        <p:nvPicPr>
          <p:cNvPr id="45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4572008"/>
            <a:ext cx="354633" cy="357166"/>
          </a:xfrm>
          <a:prstGeom prst="rect">
            <a:avLst/>
          </a:prstGeom>
          <a:noFill/>
        </p:spPr>
      </p:pic>
      <p:pic>
        <p:nvPicPr>
          <p:cNvPr id="46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4214818"/>
            <a:ext cx="354633" cy="357166"/>
          </a:xfrm>
          <a:prstGeom prst="rect">
            <a:avLst/>
          </a:prstGeom>
          <a:noFill/>
        </p:spPr>
      </p:pic>
      <p:pic>
        <p:nvPicPr>
          <p:cNvPr id="47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3857628"/>
            <a:ext cx="354633" cy="357166"/>
          </a:xfrm>
          <a:prstGeom prst="rect">
            <a:avLst/>
          </a:prstGeom>
          <a:noFill/>
        </p:spPr>
      </p:pic>
      <p:pic>
        <p:nvPicPr>
          <p:cNvPr id="48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3500438"/>
            <a:ext cx="354633" cy="357166"/>
          </a:xfrm>
          <a:prstGeom prst="rect">
            <a:avLst/>
          </a:prstGeom>
          <a:noFill/>
        </p:spPr>
      </p:pic>
      <p:pic>
        <p:nvPicPr>
          <p:cNvPr id="49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6286520"/>
            <a:ext cx="354633" cy="357166"/>
          </a:xfrm>
          <a:prstGeom prst="rect">
            <a:avLst/>
          </a:prstGeom>
          <a:noFill/>
        </p:spPr>
      </p:pic>
      <p:pic>
        <p:nvPicPr>
          <p:cNvPr id="50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5929330"/>
            <a:ext cx="354633" cy="357166"/>
          </a:xfrm>
          <a:prstGeom prst="rect">
            <a:avLst/>
          </a:prstGeom>
          <a:noFill/>
        </p:spPr>
      </p:pic>
      <p:pic>
        <p:nvPicPr>
          <p:cNvPr id="51" name="Picture 2" descr="C:\Documents and Settings\света\Рабочий стол\разработка урока Колотеева С.В\Новая папка\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89367" y="6500834"/>
            <a:ext cx="354633" cy="357166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642910" y="857233"/>
            <a:ext cx="79296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КАКАО (Theobroma cacao) или шоколадное дерево, имеет наибольшее значение среди всех стеркулиевых. Они произрастают в низменностях  </a:t>
            </a:r>
          </a:p>
          <a:p>
            <a:r>
              <a:rPr lang="ru-RU" sz="2000" dirty="0" smtClean="0"/>
              <a:t>Центральной и тропической Южной Америки. Это </a:t>
            </a:r>
          </a:p>
          <a:p>
            <a:r>
              <a:rPr lang="ru-RU" sz="2000" dirty="0" smtClean="0"/>
              <a:t>небольшие деревья обычно с цельными листьями </a:t>
            </a:r>
          </a:p>
          <a:p>
            <a:r>
              <a:rPr lang="ru-RU" sz="2000" dirty="0" smtClean="0"/>
              <a:t>и большей частью с очень крупными продолгова -</a:t>
            </a:r>
          </a:p>
          <a:p>
            <a:r>
              <a:rPr lang="ru-RU" sz="2000" dirty="0" smtClean="0"/>
              <a:t>тыми плодами с деревянистым околоплодником и</a:t>
            </a:r>
          </a:p>
          <a:p>
            <a:r>
              <a:rPr lang="ru-RU" sz="2000" dirty="0" smtClean="0"/>
              <a:t>многочисленными семенами, погруженными в </a:t>
            </a:r>
          </a:p>
          <a:p>
            <a:r>
              <a:rPr lang="ru-RU" sz="2000" dirty="0" smtClean="0"/>
              <a:t>мякоть. У многих видов мякоть плодов съедобна,</a:t>
            </a:r>
          </a:p>
          <a:p>
            <a:r>
              <a:rPr lang="ru-RU" sz="2000" dirty="0" smtClean="0"/>
              <a:t>а семена после ферментации идут на приготовление какао и шоколада.                                                      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2928926" y="3687901"/>
            <a:ext cx="584698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Семена какао были впервые привезены в Европу в</a:t>
            </a:r>
          </a:p>
          <a:p>
            <a:r>
              <a:rPr lang="ru-RU" sz="2000" dirty="0" smtClean="0"/>
              <a:t> 1520 г. завоевателем Мексики Эрнаном Кортесом. </a:t>
            </a:r>
          </a:p>
          <a:p>
            <a:r>
              <a:rPr lang="ru-RU" sz="2000" dirty="0" smtClean="0"/>
              <a:t>Ацтеки использовали семена какао для </a:t>
            </a:r>
          </a:p>
          <a:p>
            <a:r>
              <a:rPr lang="ru-RU" sz="2000" dirty="0" smtClean="0"/>
              <a:t>приготовления особого напитка, обладающего </a:t>
            </a:r>
          </a:p>
          <a:p>
            <a:r>
              <a:rPr lang="ru-RU" sz="2000" dirty="0" smtClean="0"/>
              <a:t>тонизирующими свойствами. В настоящее время </a:t>
            </a:r>
          </a:p>
          <a:p>
            <a:r>
              <a:rPr lang="ru-RU" sz="2000" dirty="0" smtClean="0"/>
              <a:t>какао широко культивируют во многих странах с</a:t>
            </a:r>
          </a:p>
          <a:p>
            <a:r>
              <a:rPr lang="ru-RU" sz="2000" dirty="0" smtClean="0"/>
              <a:t> влажным тропическим климатом, особенно в Гане </a:t>
            </a:r>
          </a:p>
          <a:p>
            <a:r>
              <a:rPr lang="ru-RU" sz="2000" dirty="0" smtClean="0"/>
              <a:t>и в Бразилии.</a:t>
            </a:r>
          </a:p>
          <a:p>
            <a:r>
              <a:rPr lang="ru-RU" sz="2000" dirty="0" smtClean="0"/>
              <a:t> 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92869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Польза шоколада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9286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/>
              <a:t>       </a:t>
            </a:r>
            <a:r>
              <a:rPr lang="ru-RU" b="1" dirty="0" smtClean="0">
                <a:solidFill>
                  <a:srgbClr val="002060"/>
                </a:solidFill>
              </a:rPr>
              <a:t>Ученые установили, что запах шоколада является индуктором положительных эмоций, а также способствует выработки серотонина — гормона счастья, отсутствие которого ведет к депрессиям.</a:t>
            </a:r>
          </a:p>
          <a:p>
            <a:pPr>
              <a:buNone/>
            </a:pPr>
            <a:endParaRPr lang="ru-RU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3999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85786" y="3857628"/>
            <a:ext cx="75009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rgbClr val="002060"/>
                </a:solidFill>
              </a:rPr>
              <a:t>Что касается действия шоколада на зубы, новости самые приятные! Недавно было установлено, что в шоколаде имеется вещество, подавляющее действие бактерий, образующих зубной камень.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53250" name="Picture 2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1142984"/>
            <a:ext cx="742950" cy="657225"/>
          </a:xfrm>
          <a:prstGeom prst="rect">
            <a:avLst/>
          </a:prstGeom>
          <a:noFill/>
        </p:spPr>
      </p:pic>
      <p:pic>
        <p:nvPicPr>
          <p:cNvPr id="53252" name="Picture 4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1785926"/>
            <a:ext cx="742950" cy="657225"/>
          </a:xfrm>
          <a:prstGeom prst="rect">
            <a:avLst/>
          </a:prstGeom>
          <a:noFill/>
        </p:spPr>
      </p:pic>
      <p:pic>
        <p:nvPicPr>
          <p:cNvPr id="53255" name="Picture 7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6200775"/>
            <a:ext cx="742950" cy="657225"/>
          </a:xfrm>
          <a:prstGeom prst="rect">
            <a:avLst/>
          </a:prstGeom>
          <a:noFill/>
        </p:spPr>
      </p:pic>
      <p:pic>
        <p:nvPicPr>
          <p:cNvPr id="53256" name="Picture 8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5643578"/>
            <a:ext cx="742950" cy="657225"/>
          </a:xfrm>
          <a:prstGeom prst="rect">
            <a:avLst/>
          </a:prstGeom>
          <a:noFill/>
        </p:spPr>
      </p:pic>
      <p:pic>
        <p:nvPicPr>
          <p:cNvPr id="53257" name="Picture 9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5000636"/>
            <a:ext cx="742950" cy="657225"/>
          </a:xfrm>
          <a:prstGeom prst="rect">
            <a:avLst/>
          </a:prstGeom>
          <a:noFill/>
        </p:spPr>
      </p:pic>
      <p:pic>
        <p:nvPicPr>
          <p:cNvPr id="53258" name="Picture 10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4357694"/>
            <a:ext cx="742950" cy="657225"/>
          </a:xfrm>
          <a:prstGeom prst="rect">
            <a:avLst/>
          </a:prstGeom>
          <a:noFill/>
        </p:spPr>
      </p:pic>
      <p:pic>
        <p:nvPicPr>
          <p:cNvPr id="53259" name="Picture 11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3714752"/>
            <a:ext cx="742950" cy="657225"/>
          </a:xfrm>
          <a:prstGeom prst="rect">
            <a:avLst/>
          </a:prstGeom>
          <a:noFill/>
        </p:spPr>
      </p:pic>
      <p:pic>
        <p:nvPicPr>
          <p:cNvPr id="53260" name="Picture 12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3071810"/>
            <a:ext cx="742950" cy="657225"/>
          </a:xfrm>
          <a:prstGeom prst="rect">
            <a:avLst/>
          </a:prstGeom>
          <a:noFill/>
        </p:spPr>
      </p:pic>
      <p:pic>
        <p:nvPicPr>
          <p:cNvPr id="53261" name="Picture 13" descr="C:\Documents and Settings\света\Рабочий стол\разработка урока Колотеева С.В\Новая папка\pic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050" y="2428868"/>
            <a:ext cx="742950" cy="65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Вред шоколада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229600" cy="5000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</a:t>
            </a:r>
            <a:r>
              <a:rPr lang="ru-RU" sz="2400" b="1" dirty="0" smtClean="0">
                <a:solidFill>
                  <a:srgbClr val="002060"/>
                </a:solidFill>
              </a:rPr>
              <a:t>Однако все это прямо пропорционально зависит от количества съеденного лакомства. Английские ученые после серии «опытов над добровольцами» пришли к определенному выводу: </a:t>
            </a:r>
            <a:r>
              <a:rPr lang="ru-RU" sz="2400" b="1" i="1" dirty="0" smtClean="0">
                <a:solidFill>
                  <a:srgbClr val="002060"/>
                </a:solidFill>
              </a:rPr>
              <a:t>4-недельное потребление небольшого (до 40 граммов в сутки) количества шоколада никак на коже не отразится. Зато ежедневное употребление 250 граммов шоколада в течение недели скажется весьма и весьма неблагоприятно</a:t>
            </a:r>
            <a:r>
              <a:rPr lang="ru-RU" sz="2400" b="1" dirty="0" smtClean="0">
                <a:solidFill>
                  <a:srgbClr val="002060"/>
                </a:solidFill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i="1" dirty="0" smtClean="0">
                <a:solidFill>
                  <a:srgbClr val="002060"/>
                </a:solidFill>
              </a:rPr>
              <a:t>А еще шоколад может спровоцировать аллергические реакции.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3999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6215083"/>
            <a:ext cx="657227" cy="642918"/>
          </a:xfrm>
          <a:prstGeom prst="rect">
            <a:avLst/>
          </a:prstGeom>
          <a:noFill/>
        </p:spPr>
      </p:pic>
      <p:pic>
        <p:nvPicPr>
          <p:cNvPr id="15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5715016"/>
            <a:ext cx="657227" cy="547689"/>
          </a:xfrm>
          <a:prstGeom prst="rect">
            <a:avLst/>
          </a:prstGeom>
          <a:noFill/>
        </p:spPr>
      </p:pic>
      <p:pic>
        <p:nvPicPr>
          <p:cNvPr id="16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5214950"/>
            <a:ext cx="657227" cy="547689"/>
          </a:xfrm>
          <a:prstGeom prst="rect">
            <a:avLst/>
          </a:prstGeom>
          <a:noFill/>
        </p:spPr>
      </p:pic>
      <p:pic>
        <p:nvPicPr>
          <p:cNvPr id="17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4714884"/>
            <a:ext cx="657227" cy="547689"/>
          </a:xfrm>
          <a:prstGeom prst="rect">
            <a:avLst/>
          </a:prstGeom>
          <a:noFill/>
        </p:spPr>
      </p:pic>
      <p:pic>
        <p:nvPicPr>
          <p:cNvPr id="18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4214818"/>
            <a:ext cx="657227" cy="547689"/>
          </a:xfrm>
          <a:prstGeom prst="rect">
            <a:avLst/>
          </a:prstGeom>
          <a:noFill/>
        </p:spPr>
      </p:pic>
      <p:pic>
        <p:nvPicPr>
          <p:cNvPr id="19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3714752"/>
            <a:ext cx="657227" cy="547689"/>
          </a:xfrm>
          <a:prstGeom prst="rect">
            <a:avLst/>
          </a:prstGeom>
          <a:noFill/>
        </p:spPr>
      </p:pic>
      <p:pic>
        <p:nvPicPr>
          <p:cNvPr id="20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3214686"/>
            <a:ext cx="657227" cy="547689"/>
          </a:xfrm>
          <a:prstGeom prst="rect">
            <a:avLst/>
          </a:prstGeom>
          <a:noFill/>
        </p:spPr>
      </p:pic>
      <p:pic>
        <p:nvPicPr>
          <p:cNvPr id="21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2714620"/>
            <a:ext cx="657227" cy="547689"/>
          </a:xfrm>
          <a:prstGeom prst="rect">
            <a:avLst/>
          </a:prstGeom>
          <a:noFill/>
        </p:spPr>
      </p:pic>
      <p:pic>
        <p:nvPicPr>
          <p:cNvPr id="22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2214554"/>
            <a:ext cx="657227" cy="547689"/>
          </a:xfrm>
          <a:prstGeom prst="rect">
            <a:avLst/>
          </a:prstGeom>
          <a:noFill/>
        </p:spPr>
      </p:pic>
      <p:pic>
        <p:nvPicPr>
          <p:cNvPr id="23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1714488"/>
            <a:ext cx="657227" cy="547689"/>
          </a:xfrm>
          <a:prstGeom prst="rect">
            <a:avLst/>
          </a:prstGeom>
          <a:noFill/>
        </p:spPr>
      </p:pic>
      <p:pic>
        <p:nvPicPr>
          <p:cNvPr id="24" name="Picture 3" descr="C:\Documents and Settings\света\Рабочий стол\разработка урока Колотеева С.В\Новая папка\pic7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86773" y="1214422"/>
            <a:ext cx="657227" cy="547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r>
              <a:rPr lang="ru-RU" b="1" dirty="0" smtClean="0"/>
              <a:t>Пирог с белым шоколадом</a:t>
            </a:r>
          </a:p>
          <a:p>
            <a:r>
              <a:rPr lang="ru-RU" b="1" dirty="0" smtClean="0"/>
              <a:t>Горячий шоколад</a:t>
            </a:r>
          </a:p>
          <a:p>
            <a:r>
              <a:rPr lang="ru-RU" b="1" dirty="0" smtClean="0"/>
              <a:t>«Щедрый десерт» с сыром «Маскарпоне», клубникой и шоколадом</a:t>
            </a:r>
          </a:p>
          <a:p>
            <a:r>
              <a:rPr lang="ru-RU" b="1" dirty="0" smtClean="0"/>
              <a:t>Вишня в шоколаде </a:t>
            </a:r>
          </a:p>
          <a:p>
            <a:r>
              <a:rPr lang="ru-RU" b="1" dirty="0" smtClean="0"/>
              <a:t>Бананы в шоколаде</a:t>
            </a:r>
          </a:p>
          <a:p>
            <a:r>
              <a:rPr lang="ru-RU" b="1" dirty="0" smtClean="0"/>
              <a:t>Суфле из черного шоколада</a:t>
            </a:r>
          </a:p>
          <a:p>
            <a:r>
              <a:rPr lang="ru-RU" b="1" dirty="0" smtClean="0"/>
              <a:t>Шоколадный торт-пралине</a:t>
            </a:r>
          </a:p>
          <a:p>
            <a:r>
              <a:rPr lang="ru-RU" b="1" dirty="0" smtClean="0">
                <a:solidFill>
                  <a:srgbClr val="D60093"/>
                </a:solidFill>
              </a:rPr>
              <a:t/>
            </a:r>
            <a:br>
              <a:rPr lang="ru-RU" b="1" dirty="0" smtClean="0">
                <a:solidFill>
                  <a:srgbClr val="D60093"/>
                </a:solidFill>
              </a:rPr>
            </a:br>
            <a:r>
              <a:rPr lang="ru-RU" b="1" dirty="0" smtClean="0"/>
              <a:t>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57158" y="1071546"/>
            <a:ext cx="83931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можно приготовить из шоколада?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Рисунок 7" descr="http://www.shokoladec.ru/Chocolate_files/3.jpe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48" y="5572140"/>
            <a:ext cx="107157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света\Рабочий стол\разработка урока Колотеева С.В\Новая папка\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5572116"/>
            <a:ext cx="1285884" cy="1285884"/>
          </a:xfrm>
          <a:prstGeom prst="rect">
            <a:avLst/>
          </a:prstGeom>
          <a:noFill/>
        </p:spPr>
      </p:pic>
      <p:pic>
        <p:nvPicPr>
          <p:cNvPr id="11" name="Рисунок 10" descr="http://www.shokoladec.ru/Chocolate_files/3_1.jpe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5572140"/>
            <a:ext cx="1357322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www.shokoladec.ru/Chocolate_files/16_1.jpe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5572140"/>
            <a:ext cx="1643074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:\Documents and Settings\света\Рабочий стол\разработка урока Колотеева С.В\Новая папка\foto2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43174" y="5591627"/>
            <a:ext cx="928694" cy="1266373"/>
          </a:xfrm>
          <a:prstGeom prst="rect">
            <a:avLst/>
          </a:prstGeom>
          <a:noFill/>
        </p:spPr>
      </p:pic>
      <p:pic>
        <p:nvPicPr>
          <p:cNvPr id="1032" name="Picture 8" descr="C:\Documents and Settings\света\Рабочий стол\разработка урока Колотеева С.В\Новая папка\8_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28728" y="5596482"/>
            <a:ext cx="1214446" cy="1261518"/>
          </a:xfrm>
          <a:prstGeom prst="rect">
            <a:avLst/>
          </a:prstGeom>
          <a:noFill/>
        </p:spPr>
      </p:pic>
      <p:pic>
        <p:nvPicPr>
          <p:cNvPr id="19" name="Picture 4" descr="9851801204450d8a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4282" y="5609294"/>
            <a:ext cx="1357290" cy="1248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shokolad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691454" y="3357562"/>
            <a:ext cx="1452546" cy="1089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229600" cy="1143008"/>
          </a:xfrm>
        </p:spPr>
        <p:txBody>
          <a:bodyPr/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2">
                    <a:lumMod val="10000"/>
                  </a:schemeClr>
                </a:solidFill>
              </a:rPr>
              <a:t>Черный шоколад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643042" y="1071547"/>
            <a:ext cx="552042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Каким бывает шоколад?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Рисунок 6" descr="http://www.shokoladec.ru/Chocolate_files/6.jpe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443984">
            <a:off x="6646740" y="1909378"/>
            <a:ext cx="200026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света\Рабочий стол\разработка урока Колотеева С.В\Новая папка\10_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968583">
            <a:off x="571472" y="1857364"/>
            <a:ext cx="1945295" cy="119539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85720" y="3357562"/>
            <a:ext cx="8858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   Черный шоколад это, пожалуй, самый уважаемый сорт шоколада   во всем мире. Процент содержания какао-бобов в таком шоколаде   может колебаться от 30 и до 90 %.</a:t>
            </a:r>
          </a:p>
          <a:p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  Ученые, в свою очередь, говорят   о том, что черному шоколаду необходимо отдать дань, как очень   полезному продукту. Мало того, что от него никогда не бывает сыпи.      Нельзя не отметить огромный вклад черного шоколада в борьбу с бичом современной цивилизации – синдромом хронической усталости. </a:t>
            </a:r>
          </a:p>
          <a:p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378619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b="1" dirty="0" smtClean="0"/>
              <a:t>         Молочный шоколад содержит шоколадный ликер, какао-масло, ваниль, молочный порошок и лецитин.</a:t>
            </a:r>
            <a:r>
              <a:rPr lang="ru-RU" sz="2400" dirty="0" smtClean="0"/>
              <a:t>   </a:t>
            </a:r>
            <a:r>
              <a:rPr lang="ru-RU" sz="2400" b="1" dirty="0" smtClean="0"/>
              <a:t>Он содержит меньше шоколадного ликера, нежели черный шоколад, и по этой причине не обладает славно известным насыщенным вкусом. Молочный шоколад предпочитают есть в виде плиток, но иногда его используют и в десертах, выпечке и конфитюрах.  Стоит отметить, что лучшим способом узнать, какой же сорт шоколада оптимален при выпечке, это попробовать блюдо – шоколад не должен менять его вкус. </a:t>
            </a:r>
          </a:p>
          <a:p>
            <a:pPr>
              <a:buNone/>
            </a:pPr>
            <a:endParaRPr lang="ru-RU" sz="24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3999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142976" y="1071546"/>
            <a:ext cx="65291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Молочный</a:t>
            </a:r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шоколад 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Рисунок 8" descr="http://www.shokoladec.ru/Chocolate_files/7.jpe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1081736">
            <a:off x="7078851" y="1434915"/>
            <a:ext cx="1561711" cy="157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www.shokoladec.ru/Chocolate_files/7_1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0520759">
            <a:off x="527651" y="1667349"/>
            <a:ext cx="1764349" cy="138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Documents and Settings\света\Рабочий стол\разработка урока Колотеева С.В\Новая папка\pic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1785926"/>
            <a:ext cx="14478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785818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chemeClr val="tx1"/>
                </a:solidFill>
                <a:latin typeface="+mn-lt"/>
              </a:rPr>
              <a:t>Белый шоколад</a:t>
            </a:r>
            <a:endParaRPr lang="ru-RU" sz="4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8186766" cy="3643338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         Белый шоколад это сладкая смесь сахара, какао-масла, и молочных белков. В отличие от других сортов шоколада, белый шоколад не содержит шоколадного ликера или какао-порошок. Белый шоколад часто используют для украшения блюд в виде стружки или пастообразной субстанции.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3999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http://www.shokoladec.ru/Chocolate_files/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19702106">
            <a:off x="6949322" y="1389696"/>
            <a:ext cx="1551242" cy="119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shokoladec.ru/Chocolate_files/8_1.jpe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1857364"/>
            <a:ext cx="1325435" cy="1225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shokoladec.ru/Chocolate_files/8_2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072715">
            <a:off x="717255" y="1521381"/>
            <a:ext cx="1718698" cy="11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15338" y="6048738"/>
            <a:ext cx="928661" cy="809262"/>
          </a:xfrm>
          <a:prstGeom prst="rect">
            <a:avLst/>
          </a:prstGeom>
          <a:noFill/>
        </p:spPr>
      </p:pic>
      <p:pic>
        <p:nvPicPr>
          <p:cNvPr id="10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15339" y="6048738"/>
            <a:ext cx="928661" cy="809262"/>
          </a:xfrm>
          <a:prstGeom prst="rect">
            <a:avLst/>
          </a:prstGeom>
          <a:noFill/>
        </p:spPr>
      </p:pic>
      <p:pic>
        <p:nvPicPr>
          <p:cNvPr id="21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6048738"/>
            <a:ext cx="928661" cy="809262"/>
          </a:xfrm>
          <a:prstGeom prst="rect">
            <a:avLst/>
          </a:prstGeom>
          <a:noFill/>
        </p:spPr>
      </p:pic>
      <p:pic>
        <p:nvPicPr>
          <p:cNvPr id="22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00562" y="6048738"/>
            <a:ext cx="928661" cy="809262"/>
          </a:xfrm>
          <a:prstGeom prst="rect">
            <a:avLst/>
          </a:prstGeom>
          <a:noFill/>
        </p:spPr>
      </p:pic>
      <p:pic>
        <p:nvPicPr>
          <p:cNvPr id="23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9256" y="6048738"/>
            <a:ext cx="928661" cy="809262"/>
          </a:xfrm>
          <a:prstGeom prst="rect">
            <a:avLst/>
          </a:prstGeom>
          <a:noFill/>
        </p:spPr>
      </p:pic>
      <p:pic>
        <p:nvPicPr>
          <p:cNvPr id="24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6048738"/>
            <a:ext cx="928661" cy="809262"/>
          </a:xfrm>
          <a:prstGeom prst="rect">
            <a:avLst/>
          </a:prstGeom>
          <a:noFill/>
        </p:spPr>
      </p:pic>
      <p:pic>
        <p:nvPicPr>
          <p:cNvPr id="25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6048738"/>
            <a:ext cx="928661" cy="809262"/>
          </a:xfrm>
          <a:prstGeom prst="rect">
            <a:avLst/>
          </a:prstGeom>
          <a:noFill/>
        </p:spPr>
      </p:pic>
      <p:pic>
        <p:nvPicPr>
          <p:cNvPr id="26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224" y="6048738"/>
            <a:ext cx="928661" cy="809262"/>
          </a:xfrm>
          <a:prstGeom prst="rect">
            <a:avLst/>
          </a:prstGeom>
          <a:noFill/>
        </p:spPr>
      </p:pic>
      <p:pic>
        <p:nvPicPr>
          <p:cNvPr id="27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480" y="6048738"/>
            <a:ext cx="928661" cy="809262"/>
          </a:xfrm>
          <a:prstGeom prst="rect">
            <a:avLst/>
          </a:prstGeom>
          <a:noFill/>
        </p:spPr>
      </p:pic>
      <p:pic>
        <p:nvPicPr>
          <p:cNvPr id="28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3174" y="6048738"/>
            <a:ext cx="928661" cy="809262"/>
          </a:xfrm>
          <a:prstGeom prst="rect">
            <a:avLst/>
          </a:prstGeom>
          <a:noFill/>
        </p:spPr>
      </p:pic>
      <p:pic>
        <p:nvPicPr>
          <p:cNvPr id="29" name="Picture 2" descr="C:\Documents and Settings\света\Рабочий стол\разработка урока Колотеева С.В\Новая папка\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048738"/>
            <a:ext cx="928661" cy="809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240</TotalTime>
  <Words>630</Words>
  <PresentationFormat>Экран (4:3)</PresentationFormat>
  <Paragraphs>68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  Какао (шоколадное дерево)  </vt:lpstr>
      <vt:lpstr>Польза шоколада</vt:lpstr>
      <vt:lpstr>Вред шоколада</vt:lpstr>
      <vt:lpstr>Слайд 6</vt:lpstr>
      <vt:lpstr>Слайд 7</vt:lpstr>
      <vt:lpstr>Слайд 8</vt:lpstr>
      <vt:lpstr>Белый шоколад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света</cp:lastModifiedBy>
  <cp:revision>42</cp:revision>
  <dcterms:modified xsi:type="dcterms:W3CDTF">2010-03-07T15:55:15Z</dcterms:modified>
</cp:coreProperties>
</file>