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5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A303DC-6040-459E-A4B6-CAE1444CB7FD}" type="datetimeFigureOut">
              <a:rPr lang="ru-RU" smtClean="0"/>
              <a:t>29.10.2014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00F5D8-E067-4A5F-891A-3951E1CB9639}" type="slidenum">
              <a:rPr lang="ru-RU" smtClean="0"/>
              <a:t>‹#›</a:t>
            </a:fld>
            <a:endParaRPr lang="ru-RU"/>
          </a:p>
        </p:txBody>
      </p:sp>
    </p:spTree>
    <p:extLst>
      <p:ext uri="{BB962C8B-B14F-4D97-AF65-F5344CB8AC3E}">
        <p14:creationId xmlns:p14="http://schemas.microsoft.com/office/powerpoint/2010/main" val="389950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mn-lt"/>
                <a:ea typeface="+mn-ea"/>
                <a:cs typeface="+mn-cs"/>
              </a:rPr>
              <a:t>Обращаясь к его портрету, мы видим мудрого проницательного, доброго к людям человека. В народе его называют дедушкой Крыловым.</a:t>
            </a:r>
          </a:p>
          <a:p>
            <a:r>
              <a:rPr lang="ru-RU" sz="1200" b="0" i="0" u="none" strike="noStrike" kern="1200" baseline="0" dirty="0" smtClean="0">
                <a:solidFill>
                  <a:schemeClr val="tx1"/>
                </a:solidFill>
                <a:latin typeface="+mn-lt"/>
                <a:ea typeface="+mn-ea"/>
                <a:cs typeface="+mn-cs"/>
              </a:rPr>
              <a:t>И. А. Крылов родился в семье военного. Был одаренным ребенком. Но жизнь его сложилась с детства так, что ему не пришлось учиться в школе. Однако стремление к образованию у него было настолько сильным, что он самостоятельно овладел языками, математикой и стал высокообразованным для своего времени человеком. В 11 лет Крылов уже начал работать. Хорошо знал французский язык и итальянский. Занимался математикой, играл на скрипке.</a:t>
            </a:r>
          </a:p>
          <a:p>
            <a:r>
              <a:rPr lang="ru-RU" sz="1200" b="0" i="0" u="none" strike="noStrike" kern="1200" baseline="0" dirty="0" smtClean="0">
                <a:solidFill>
                  <a:schemeClr val="tx1"/>
                </a:solidFill>
                <a:latin typeface="+mn-lt"/>
                <a:ea typeface="+mn-ea"/>
                <a:cs typeface="+mn-cs"/>
              </a:rPr>
              <a:t>И. А. Крылов написал очень много стихов, пьес, издавал журналы, но его любимым делом стало сочинение басен. И басни принесли ему такую известность, какой пользовался далеко не каждый писатель.</a:t>
            </a:r>
          </a:p>
          <a:p>
            <a:r>
              <a:rPr lang="ru-RU" sz="1200" b="0" i="0" u="none" strike="noStrike" kern="1200" baseline="0" dirty="0" smtClean="0">
                <a:solidFill>
                  <a:schemeClr val="tx1"/>
                </a:solidFill>
                <a:latin typeface="+mn-lt"/>
                <a:ea typeface="+mn-ea"/>
                <a:cs typeface="+mn-cs"/>
              </a:rPr>
              <a:t>Уже при жизни И. А. Крылова знала вся Россия. Его басни прозвали </a:t>
            </a:r>
            <a:r>
              <a:rPr lang="ru-RU" sz="1200" b="0" i="1" u="none" strike="noStrike" kern="1200" baseline="0" dirty="0" smtClean="0">
                <a:solidFill>
                  <a:schemeClr val="tx1"/>
                </a:solidFill>
                <a:latin typeface="+mn-lt"/>
                <a:ea typeface="+mn-ea"/>
                <a:cs typeface="+mn-cs"/>
              </a:rPr>
              <a:t>книгой мудрости самого народа</a:t>
            </a:r>
            <a:r>
              <a:rPr lang="ru-RU" sz="1200" b="0" i="0" u="none" strike="noStrike" kern="1200" baseline="0" dirty="0" smtClean="0">
                <a:solidFill>
                  <a:schemeClr val="tx1"/>
                </a:solidFill>
                <a:latin typeface="+mn-lt"/>
                <a:ea typeface="+mn-ea"/>
                <a:cs typeface="+mn-cs"/>
              </a:rPr>
              <a:t>, ведь его басни понятны всем, язык басен прост, ясен, стихи звучат как живой разговор. И. А. Крылов так рассказывает о различных поучительных происшествиях, что, читая басни, мы не только узнаем, что случилось с героями, но и видим перед собой яркую, живую сценку в своем воображении.</a:t>
            </a:r>
          </a:p>
          <a:p>
            <a:r>
              <a:rPr lang="ru-RU" sz="1200" b="0" i="0" u="none" strike="noStrike" kern="1200" baseline="0" dirty="0" smtClean="0">
                <a:solidFill>
                  <a:schemeClr val="tx1"/>
                </a:solidFill>
                <a:latin typeface="+mn-lt"/>
                <a:ea typeface="+mn-ea"/>
                <a:cs typeface="+mn-cs"/>
              </a:rPr>
              <a:t>Откуда к нам пришли басни?</a:t>
            </a:r>
          </a:p>
          <a:p>
            <a:endParaRPr lang="ru-RU" dirty="0"/>
          </a:p>
        </p:txBody>
      </p:sp>
      <p:sp>
        <p:nvSpPr>
          <p:cNvPr id="4" name="Номер слайда 3"/>
          <p:cNvSpPr>
            <a:spLocks noGrp="1"/>
          </p:cNvSpPr>
          <p:nvPr>
            <p:ph type="sldNum" sz="quarter" idx="10"/>
          </p:nvPr>
        </p:nvSpPr>
        <p:spPr/>
        <p:txBody>
          <a:bodyPr/>
          <a:lstStyle/>
          <a:p>
            <a:fld id="{EC00F5D8-E067-4A5F-891A-3951E1CB9639}" type="slidenum">
              <a:rPr lang="ru-RU" smtClean="0"/>
              <a:t>4</a:t>
            </a:fld>
            <a:endParaRPr lang="ru-RU"/>
          </a:p>
        </p:txBody>
      </p:sp>
    </p:spTree>
    <p:extLst>
      <p:ext uri="{BB962C8B-B14F-4D97-AF65-F5344CB8AC3E}">
        <p14:creationId xmlns:p14="http://schemas.microsoft.com/office/powerpoint/2010/main" val="3528394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mn-lt"/>
                <a:ea typeface="+mn-ea"/>
                <a:cs typeface="+mn-cs"/>
              </a:rPr>
              <a:t>РАССКАЗ УЧИТЕЛЯ ОБ ИСТОРИИ СОЗДАНИЯ БАСЕН</a:t>
            </a:r>
          </a:p>
          <a:p>
            <a:r>
              <a:rPr lang="ru-RU" sz="1200" b="0" i="0" u="none" strike="noStrike" kern="1200" baseline="0" dirty="0" smtClean="0">
                <a:solidFill>
                  <a:schemeClr val="tx1"/>
                </a:solidFill>
                <a:latin typeface="+mn-lt"/>
                <a:ea typeface="+mn-ea"/>
                <a:cs typeface="+mn-cs"/>
              </a:rPr>
              <a:t>Первым, кто стал использовать приём иносказания (например, изображают животных, а имеют в виду людей), был Эзоп.</a:t>
            </a:r>
          </a:p>
          <a:p>
            <a:r>
              <a:rPr lang="ru-RU" sz="1200" b="0" i="0" u="none" strike="noStrike" kern="1200" baseline="0" dirty="0" smtClean="0">
                <a:solidFill>
                  <a:schemeClr val="tx1"/>
                </a:solidFill>
                <a:latin typeface="+mn-lt"/>
                <a:ea typeface="+mn-ea"/>
                <a:cs typeface="+mn-cs"/>
              </a:rPr>
              <a:t>Он жил в Древней Греции около 3000 лет назад. Эзоп был рабом и не мог открыто смеяться над людьми, обладающими властью, он рассказывал истории, который якобы случались с животными. И хотя все понимали, что речь идет о людях, никто не мог обвинить Эзопа в том, что он выявляет неприглядные поступки определённого человека.</a:t>
            </a:r>
          </a:p>
          <a:p>
            <a:r>
              <a:rPr lang="ru-RU" sz="1200" b="0" i="0" u="none" strike="noStrike" kern="1200" baseline="0" dirty="0" smtClean="0">
                <a:solidFill>
                  <a:schemeClr val="tx1"/>
                </a:solidFill>
                <a:latin typeface="+mn-lt"/>
                <a:ea typeface="+mn-ea"/>
                <a:cs typeface="+mn-cs"/>
              </a:rPr>
              <a:t>До сих пор иносказательную речь называют Эзоповым языком. Читая басни, мы будем учиться понимать Эзопов язык. Многие басни Эзопа стали известны российским читателям благодаря переводам Крылова. Он наделил их русскими чертами, вложил в их уста русскую народную речь.</a:t>
            </a:r>
          </a:p>
          <a:p>
            <a:endParaRPr lang="ru-RU" dirty="0"/>
          </a:p>
        </p:txBody>
      </p:sp>
      <p:sp>
        <p:nvSpPr>
          <p:cNvPr id="4" name="Номер слайда 3"/>
          <p:cNvSpPr>
            <a:spLocks noGrp="1"/>
          </p:cNvSpPr>
          <p:nvPr>
            <p:ph type="sldNum" sz="quarter" idx="10"/>
          </p:nvPr>
        </p:nvSpPr>
        <p:spPr/>
        <p:txBody>
          <a:bodyPr/>
          <a:lstStyle/>
          <a:p>
            <a:fld id="{EC00F5D8-E067-4A5F-891A-3951E1CB9639}" type="slidenum">
              <a:rPr lang="ru-RU" smtClean="0"/>
              <a:t>5</a:t>
            </a:fld>
            <a:endParaRPr lang="ru-RU"/>
          </a:p>
        </p:txBody>
      </p:sp>
    </p:spTree>
    <p:extLst>
      <p:ext uri="{BB962C8B-B14F-4D97-AF65-F5344CB8AC3E}">
        <p14:creationId xmlns:p14="http://schemas.microsoft.com/office/powerpoint/2010/main" val="2930078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mn-lt"/>
                <a:ea typeface="+mn-ea"/>
                <a:cs typeface="+mn-cs"/>
              </a:rPr>
              <a:t>Более 200 басен было создано Иваном Андреевичем Крыловым. Замечательный русский скульптор Петр Карлович </a:t>
            </a:r>
            <a:r>
              <a:rPr lang="ru-RU" sz="1200" b="0" i="0" u="none" strike="noStrike" kern="1200" baseline="0" dirty="0" err="1" smtClean="0">
                <a:solidFill>
                  <a:schemeClr val="tx1"/>
                </a:solidFill>
                <a:latin typeface="+mn-lt"/>
                <a:ea typeface="+mn-ea"/>
                <a:cs typeface="+mn-cs"/>
              </a:rPr>
              <a:t>Клодт</a:t>
            </a:r>
            <a:r>
              <a:rPr lang="ru-RU" sz="1200" b="0" i="0" u="none" strike="noStrike" kern="1200" baseline="0" dirty="0" smtClean="0">
                <a:solidFill>
                  <a:schemeClr val="tx1"/>
                </a:solidFill>
                <a:latin typeface="+mn-lt"/>
                <a:ea typeface="+mn-ea"/>
                <a:cs typeface="+mn-cs"/>
              </a:rPr>
              <a:t> создал всеми любимых персонажей басен в бронзе. В 1855 году в Летнем саду Петербурга был установлен памятник великому баснописцу. Крылов изображен сидящим в кресле, он задумчив </a:t>
            </a:r>
            <a:r>
              <a:rPr lang="ru-RU" sz="1200" b="0" i="1" u="none" strike="noStrike" kern="1200" baseline="0" dirty="0" smtClean="0">
                <a:solidFill>
                  <a:schemeClr val="tx1"/>
                </a:solidFill>
                <a:latin typeface="+mn-lt"/>
                <a:ea typeface="+mn-ea"/>
                <a:cs typeface="+mn-cs"/>
              </a:rPr>
              <a:t>(демонстрирует на доске фотографию)</a:t>
            </a:r>
            <a:r>
              <a:rPr lang="ru-RU" sz="1200" b="0" i="0" u="none" strike="noStrike" kern="1200" baseline="0" dirty="0" smtClean="0">
                <a:solidFill>
                  <a:schemeClr val="tx1"/>
                </a:solidFill>
                <a:latin typeface="+mn-lt"/>
                <a:ea typeface="+mn-ea"/>
                <a:cs typeface="+mn-cs"/>
              </a:rPr>
              <a:t>, а рядом с ним, чуть ниже, фигурки персонажей его басен. Это памятник был сооружен на деньги, собранные народом всей России</a:t>
            </a:r>
            <a:endParaRPr lang="ru-RU" dirty="0"/>
          </a:p>
        </p:txBody>
      </p:sp>
      <p:sp>
        <p:nvSpPr>
          <p:cNvPr id="4" name="Номер слайда 3"/>
          <p:cNvSpPr>
            <a:spLocks noGrp="1"/>
          </p:cNvSpPr>
          <p:nvPr>
            <p:ph type="sldNum" sz="quarter" idx="10"/>
          </p:nvPr>
        </p:nvSpPr>
        <p:spPr/>
        <p:txBody>
          <a:bodyPr/>
          <a:lstStyle/>
          <a:p>
            <a:fld id="{EC00F5D8-E067-4A5F-891A-3951E1CB9639}" type="slidenum">
              <a:rPr lang="ru-RU" smtClean="0"/>
              <a:t>9</a:t>
            </a:fld>
            <a:endParaRPr lang="ru-RU"/>
          </a:p>
        </p:txBody>
      </p:sp>
    </p:spTree>
    <p:extLst>
      <p:ext uri="{BB962C8B-B14F-4D97-AF65-F5344CB8AC3E}">
        <p14:creationId xmlns:p14="http://schemas.microsoft.com/office/powerpoint/2010/main" val="721342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29.10.2014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29.10.2014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29.10.2014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29.10.2014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29.10.2014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yandex.ru/images/" TargetMode="External"/><Relationship Id="rId2" Type="http://schemas.openxmlformats.org/officeDocument/2006/relationships/hyperlink" Target="http://elenaranko.ucoz.r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547664" y="1052736"/>
            <a:ext cx="6120680" cy="1800200"/>
          </a:xfrm>
          <a:prstGeom prst="rect">
            <a:avLst/>
          </a:prstGeom>
        </p:spPr>
        <p:txBody>
          <a:bodyPr vert="horz" lIns="91440" tIns="45720" rIns="91440" bIns="45720" rtlCol="0" anchor="ctr">
            <a:noAutofit/>
          </a:bodyPr>
          <a:lstStyle/>
          <a:p>
            <a:pPr lvl="0" algn="ctr">
              <a:spcBef>
                <a:spcPct val="0"/>
              </a:spcBef>
              <a:defRPr/>
            </a:pPr>
            <a:r>
              <a:rPr lang="ru-RU" sz="6000" b="1" dirty="0">
                <a:solidFill>
                  <a:srgbClr val="996600"/>
                </a:solidFill>
              </a:rPr>
              <a:t>И. А. Крылов. биография и творчество</a:t>
            </a:r>
            <a:endParaRPr kumimoji="0" lang="ru-RU" sz="6000" i="0" u="none" strike="noStrike" kern="1200" cap="none" spc="0" normalizeH="0" baseline="0" noProof="0" dirty="0">
              <a:ln>
                <a:noFill/>
              </a:ln>
              <a:solidFill>
                <a:srgbClr val="996600"/>
              </a:solidFill>
              <a:effectLst/>
              <a:uLnTx/>
              <a:uFillTx/>
              <a:ea typeface="+mj-ea"/>
              <a:cs typeface="+mj-cs"/>
            </a:endParaRPr>
          </a:p>
        </p:txBody>
      </p:sp>
      <p:sp>
        <p:nvSpPr>
          <p:cNvPr id="5" name="Подзаголовок 2"/>
          <p:cNvSpPr>
            <a:spLocks noGrp="1"/>
          </p:cNvSpPr>
          <p:nvPr>
            <p:ph type="subTitle" idx="4294967295"/>
          </p:nvPr>
        </p:nvSpPr>
        <p:spPr>
          <a:xfrm>
            <a:off x="4427984" y="3429000"/>
            <a:ext cx="3763962" cy="2376859"/>
          </a:xfrm>
        </p:spPr>
        <p:txBody>
          <a:bodyPr>
            <a:noAutofit/>
          </a:bodyPr>
          <a:lstStyle/>
          <a:p>
            <a:pPr>
              <a:spcBef>
                <a:spcPts val="0"/>
              </a:spcBef>
            </a:pPr>
            <a:r>
              <a:rPr lang="ru-RU" sz="2400" i="1" dirty="0" smtClean="0">
                <a:solidFill>
                  <a:schemeClr val="tx1"/>
                </a:solidFill>
                <a:latin typeface="Times New Roman" pitchFamily="18" charset="0"/>
                <a:cs typeface="Times New Roman" pitchFamily="18" charset="0"/>
              </a:rPr>
              <a:t>Составитель:</a:t>
            </a:r>
          </a:p>
          <a:p>
            <a:pPr>
              <a:spcBef>
                <a:spcPts val="0"/>
              </a:spcBef>
            </a:pPr>
            <a:r>
              <a:rPr lang="ru-RU" sz="2400" i="1" dirty="0">
                <a:latin typeface="Times New Roman" pitchFamily="18" charset="0"/>
                <a:cs typeface="Times New Roman" pitchFamily="18" charset="0"/>
              </a:rPr>
              <a:t>у</a:t>
            </a:r>
            <a:r>
              <a:rPr lang="ru-RU" sz="2400" i="1" dirty="0" smtClean="0">
                <a:latin typeface="Times New Roman" pitchFamily="18" charset="0"/>
                <a:cs typeface="Times New Roman" pitchFamily="18" charset="0"/>
              </a:rPr>
              <a:t>читель 1 кв. категории</a:t>
            </a:r>
          </a:p>
          <a:p>
            <a:pPr>
              <a:spcBef>
                <a:spcPts val="0"/>
              </a:spcBef>
            </a:pPr>
            <a:r>
              <a:rPr lang="ru-RU" sz="2400" i="1" dirty="0" smtClean="0">
                <a:solidFill>
                  <a:schemeClr val="tx1"/>
                </a:solidFill>
                <a:latin typeface="Times New Roman" pitchFamily="18" charset="0"/>
                <a:cs typeface="Times New Roman" pitchFamily="18" charset="0"/>
              </a:rPr>
              <a:t>МБОУ СОШ №6</a:t>
            </a:r>
          </a:p>
          <a:p>
            <a:pPr>
              <a:spcBef>
                <a:spcPts val="0"/>
              </a:spcBef>
            </a:pPr>
            <a:r>
              <a:rPr lang="ru-RU" sz="2400" i="1" dirty="0">
                <a:latin typeface="Times New Roman" pitchFamily="18" charset="0"/>
                <a:cs typeface="Times New Roman" pitchFamily="18" charset="0"/>
              </a:rPr>
              <a:t>г</a:t>
            </a:r>
            <a:r>
              <a:rPr lang="ru-RU" sz="2400" i="1" dirty="0" smtClean="0">
                <a:latin typeface="Times New Roman" pitchFamily="18" charset="0"/>
                <a:cs typeface="Times New Roman" pitchFamily="18" charset="0"/>
              </a:rPr>
              <a:t>. Георгиевска</a:t>
            </a:r>
          </a:p>
          <a:p>
            <a:pPr>
              <a:spcBef>
                <a:spcPts val="0"/>
              </a:spcBef>
            </a:pPr>
            <a:r>
              <a:rPr lang="ru-RU" sz="2400" i="1" dirty="0" smtClean="0">
                <a:solidFill>
                  <a:schemeClr val="tx1"/>
                </a:solidFill>
                <a:latin typeface="Times New Roman" pitchFamily="18" charset="0"/>
                <a:cs typeface="Times New Roman" pitchFamily="18" charset="0"/>
              </a:rPr>
              <a:t>Ставропольского края </a:t>
            </a:r>
            <a:r>
              <a:rPr lang="ru-RU" sz="2400" i="1" dirty="0" smtClean="0">
                <a:latin typeface="Times New Roman" pitchFamily="18" charset="0"/>
                <a:cs typeface="Times New Roman" pitchFamily="18" charset="0"/>
              </a:rPr>
              <a:t>Березина М.М.</a:t>
            </a:r>
            <a:endParaRPr lang="ru-RU" sz="2400" i="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b="1" dirty="0" smtClean="0">
                <a:solidFill>
                  <a:schemeClr val="accent6">
                    <a:lumMod val="50000"/>
                  </a:schemeClr>
                </a:solidFill>
              </a:rPr>
              <a:t>Герои басен И. А. Крылова</a:t>
            </a:r>
            <a:endParaRPr lang="ru-RU" b="1" dirty="0">
              <a:solidFill>
                <a:schemeClr val="accent6">
                  <a:lumMod val="50000"/>
                </a:schemeClr>
              </a:solidFill>
            </a:endParaRPr>
          </a:p>
        </p:txBody>
      </p:sp>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1241878"/>
            <a:ext cx="2402935" cy="2476872"/>
          </a:xfrm>
        </p:spPr>
      </p:pic>
      <p:pic>
        <p:nvPicPr>
          <p:cNvPr id="1026" name="Picture 2" descr="C:\Users\Максим\Downloads\1cb3c1528dad08bbe8d38efce87d0b23cb106346_b_7f1df3fa63bd5c50e2a89c8ee2362ea026f3a5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1196752"/>
            <a:ext cx="2271875" cy="343356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Максим\Downloads\1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1225733"/>
            <a:ext cx="2915446" cy="20074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Максим\Downloads\1372581884_vorona-i-lisic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339931">
            <a:off x="548433" y="4138756"/>
            <a:ext cx="2688751" cy="206567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Максим\Downloads\1372857342_schuka-i-ko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317936">
            <a:off x="5643019" y="3735144"/>
            <a:ext cx="2424315" cy="2346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4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anim calcmode="lin" valueType="num">
                                      <p:cBhvr>
                                        <p:cTn id="22" dur="1000" fill="hold"/>
                                        <p:tgtEl>
                                          <p:spTgt spid="1026"/>
                                        </p:tgtEl>
                                        <p:attrNameLst>
                                          <p:attrName>ppt_x</p:attrName>
                                        </p:attrNameLst>
                                      </p:cBhvr>
                                      <p:tavLst>
                                        <p:tav tm="0">
                                          <p:val>
                                            <p:strVal val="#ppt_x"/>
                                          </p:val>
                                        </p:tav>
                                        <p:tav tm="100000">
                                          <p:val>
                                            <p:strVal val="#ppt_x"/>
                                          </p:val>
                                        </p:tav>
                                      </p:tavLst>
                                    </p:anim>
                                    <p:anim calcmode="lin" valueType="num">
                                      <p:cBhvr>
                                        <p:cTn id="2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fade">
                                      <p:cBhvr>
                                        <p:cTn id="28" dur="1000"/>
                                        <p:tgtEl>
                                          <p:spTgt spid="1027"/>
                                        </p:tgtEl>
                                      </p:cBhvr>
                                    </p:animEffect>
                                    <p:anim calcmode="lin" valueType="num">
                                      <p:cBhvr>
                                        <p:cTn id="29" dur="1000" fill="hold"/>
                                        <p:tgtEl>
                                          <p:spTgt spid="1027"/>
                                        </p:tgtEl>
                                        <p:attrNameLst>
                                          <p:attrName>ppt_x</p:attrName>
                                        </p:attrNameLst>
                                      </p:cBhvr>
                                      <p:tavLst>
                                        <p:tav tm="0">
                                          <p:val>
                                            <p:strVal val="#ppt_x"/>
                                          </p:val>
                                        </p:tav>
                                        <p:tav tm="100000">
                                          <p:val>
                                            <p:strVal val="#ppt_x"/>
                                          </p:val>
                                        </p:tav>
                                      </p:tavLst>
                                    </p:anim>
                                    <p:anim calcmode="lin" valueType="num">
                                      <p:cBhvr>
                                        <p:cTn id="30"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fade">
                                      <p:cBhvr>
                                        <p:cTn id="35" dur="1000"/>
                                        <p:tgtEl>
                                          <p:spTgt spid="1028"/>
                                        </p:tgtEl>
                                      </p:cBhvr>
                                    </p:animEffect>
                                    <p:anim calcmode="lin" valueType="num">
                                      <p:cBhvr>
                                        <p:cTn id="36" dur="1000" fill="hold"/>
                                        <p:tgtEl>
                                          <p:spTgt spid="1028"/>
                                        </p:tgtEl>
                                        <p:attrNameLst>
                                          <p:attrName>ppt_x</p:attrName>
                                        </p:attrNameLst>
                                      </p:cBhvr>
                                      <p:tavLst>
                                        <p:tav tm="0">
                                          <p:val>
                                            <p:strVal val="#ppt_x"/>
                                          </p:val>
                                        </p:tav>
                                        <p:tav tm="100000">
                                          <p:val>
                                            <p:strVal val="#ppt_x"/>
                                          </p:val>
                                        </p:tav>
                                      </p:tavLst>
                                    </p:anim>
                                    <p:anim calcmode="lin" valueType="num">
                                      <p:cBhvr>
                                        <p:cTn id="37"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29"/>
                                        </p:tgtEl>
                                        <p:attrNameLst>
                                          <p:attrName>style.visibility</p:attrName>
                                        </p:attrNameLst>
                                      </p:cBhvr>
                                      <p:to>
                                        <p:strVal val="visible"/>
                                      </p:to>
                                    </p:set>
                                    <p:animEffect transition="in" filter="fade">
                                      <p:cBhvr>
                                        <p:cTn id="42" dur="1000"/>
                                        <p:tgtEl>
                                          <p:spTgt spid="1029"/>
                                        </p:tgtEl>
                                      </p:cBhvr>
                                    </p:animEffect>
                                    <p:anim calcmode="lin" valueType="num">
                                      <p:cBhvr>
                                        <p:cTn id="43" dur="1000" fill="hold"/>
                                        <p:tgtEl>
                                          <p:spTgt spid="1029"/>
                                        </p:tgtEl>
                                        <p:attrNameLst>
                                          <p:attrName>ppt_x</p:attrName>
                                        </p:attrNameLst>
                                      </p:cBhvr>
                                      <p:tavLst>
                                        <p:tav tm="0">
                                          <p:val>
                                            <p:strVal val="#ppt_x"/>
                                          </p:val>
                                        </p:tav>
                                        <p:tav tm="100000">
                                          <p:val>
                                            <p:strVal val="#ppt_x"/>
                                          </p:val>
                                        </p:tav>
                                      </p:tavLst>
                                    </p:anim>
                                    <p:anim calcmode="lin" valueType="num">
                                      <p:cBhvr>
                                        <p:cTn id="44"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accent6">
                    <a:lumMod val="50000"/>
                  </a:schemeClr>
                </a:solidFill>
              </a:rPr>
              <a:t>Герои басен И. А. Крылова</a:t>
            </a:r>
            <a:endParaRPr lang="ru-RU" dirty="0"/>
          </a:p>
        </p:txBody>
      </p:sp>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r="6248"/>
          <a:stretch/>
        </p:blipFill>
        <p:spPr>
          <a:xfrm rot="20116572">
            <a:off x="559931" y="3682963"/>
            <a:ext cx="2700361" cy="2066619"/>
          </a:xfrm>
        </p:spPr>
      </p:pic>
      <p:pic>
        <p:nvPicPr>
          <p:cNvPr id="2050" name="Picture 2" descr="C:\Users\Максим\Downloads\28-basni-dedushki-krylova.jpg"/>
          <p:cNvPicPr>
            <a:picLocks noChangeAspect="1" noChangeArrowheads="1"/>
          </p:cNvPicPr>
          <p:nvPr/>
        </p:nvPicPr>
        <p:blipFill rotWithShape="1">
          <a:blip r:embed="rId3">
            <a:extLst>
              <a:ext uri="{28A0092B-C50C-407E-A947-70E740481C1C}">
                <a14:useLocalDpi xmlns:a14="http://schemas.microsoft.com/office/drawing/2010/main" val="0"/>
              </a:ext>
            </a:extLst>
          </a:blip>
          <a:srcRect l="8133" t="10043"/>
          <a:stretch/>
        </p:blipFill>
        <p:spPr bwMode="auto">
          <a:xfrm rot="1863065">
            <a:off x="5752322" y="3823614"/>
            <a:ext cx="2884979" cy="18619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Максим\Downloads\www_artru_info.jpg"/>
          <p:cNvPicPr>
            <a:picLocks noChangeAspect="1" noChangeArrowheads="1"/>
          </p:cNvPicPr>
          <p:nvPr/>
        </p:nvPicPr>
        <p:blipFill rotWithShape="1">
          <a:blip r:embed="rId4">
            <a:extLst>
              <a:ext uri="{28A0092B-C50C-407E-A947-70E740481C1C}">
                <a14:useLocalDpi xmlns:a14="http://schemas.microsoft.com/office/drawing/2010/main" val="0"/>
              </a:ext>
            </a:extLst>
          </a:blip>
          <a:srcRect t="7546"/>
          <a:stretch/>
        </p:blipFill>
        <p:spPr bwMode="auto">
          <a:xfrm>
            <a:off x="3317966" y="1196752"/>
            <a:ext cx="2448271" cy="3264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00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fade">
                                      <p:cBhvr>
                                        <p:cTn id="14" dur="1000"/>
                                        <p:tgtEl>
                                          <p:spTgt spid="2051"/>
                                        </p:tgtEl>
                                      </p:cBhvr>
                                    </p:animEffect>
                                    <p:anim calcmode="lin" valueType="num">
                                      <p:cBhvr>
                                        <p:cTn id="15" dur="1000" fill="hold"/>
                                        <p:tgtEl>
                                          <p:spTgt spid="2051"/>
                                        </p:tgtEl>
                                        <p:attrNameLst>
                                          <p:attrName>ppt_x</p:attrName>
                                        </p:attrNameLst>
                                      </p:cBhvr>
                                      <p:tavLst>
                                        <p:tav tm="0">
                                          <p:val>
                                            <p:strVal val="#ppt_x"/>
                                          </p:val>
                                        </p:tav>
                                        <p:tav tm="100000">
                                          <p:val>
                                            <p:strVal val="#ppt_x"/>
                                          </p:val>
                                        </p:tav>
                                      </p:tavLst>
                                    </p:anim>
                                    <p:anim calcmode="lin" valueType="num">
                                      <p:cBhvr>
                                        <p:cTn id="16"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fade">
                                      <p:cBhvr>
                                        <p:cTn id="28" dur="1000"/>
                                        <p:tgtEl>
                                          <p:spTgt spid="2050"/>
                                        </p:tgtEl>
                                      </p:cBhvr>
                                    </p:animEffect>
                                    <p:anim calcmode="lin" valueType="num">
                                      <p:cBhvr>
                                        <p:cTn id="29" dur="1000" fill="hold"/>
                                        <p:tgtEl>
                                          <p:spTgt spid="2050"/>
                                        </p:tgtEl>
                                        <p:attrNameLst>
                                          <p:attrName>ppt_x</p:attrName>
                                        </p:attrNameLst>
                                      </p:cBhvr>
                                      <p:tavLst>
                                        <p:tav tm="0">
                                          <p:val>
                                            <p:strVal val="#ppt_x"/>
                                          </p:val>
                                        </p:tav>
                                        <p:tav tm="100000">
                                          <p:val>
                                            <p:strVal val="#ppt_x"/>
                                          </p:val>
                                        </p:tav>
                                      </p:tavLst>
                                    </p:anim>
                                    <p:anim calcmode="lin" valueType="num">
                                      <p:cBhvr>
                                        <p:cTn id="30"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accent6">
                    <a:lumMod val="50000"/>
                  </a:schemeClr>
                </a:solidFill>
              </a:rPr>
              <a:t>Р</a:t>
            </a:r>
            <a:r>
              <a:rPr lang="ru-RU" b="1" dirty="0" smtClean="0">
                <a:solidFill>
                  <a:schemeClr val="accent6">
                    <a:lumMod val="50000"/>
                  </a:schemeClr>
                </a:solidFill>
              </a:rPr>
              <a:t>ефлексия </a:t>
            </a:r>
            <a:endParaRPr lang="ru-RU" b="1" dirty="0">
              <a:solidFill>
                <a:schemeClr val="accent6">
                  <a:lumMod val="50000"/>
                </a:schemeClr>
              </a:solidFill>
            </a:endParaRPr>
          </a:p>
        </p:txBody>
      </p:sp>
      <p:sp>
        <p:nvSpPr>
          <p:cNvPr id="3" name="Объект 2"/>
          <p:cNvSpPr>
            <a:spLocks noGrp="1"/>
          </p:cNvSpPr>
          <p:nvPr>
            <p:ph idx="1"/>
          </p:nvPr>
        </p:nvSpPr>
        <p:spPr/>
        <p:txBody>
          <a:bodyPr/>
          <a:lstStyle/>
          <a:p>
            <a:pPr marL="0" indent="0">
              <a:buNone/>
            </a:pPr>
            <a:endParaRPr lang="ru-RU" dirty="0" smtClean="0"/>
          </a:p>
          <a:p>
            <a:pPr marL="0" indent="0">
              <a:buNone/>
            </a:pPr>
            <a:r>
              <a:rPr lang="ru-RU" dirty="0"/>
              <a:t> </a:t>
            </a:r>
            <a:r>
              <a:rPr lang="ru-RU" dirty="0" smtClean="0"/>
              <a:t>    -  </a:t>
            </a:r>
            <a:r>
              <a:rPr lang="ru-RU" dirty="0"/>
              <a:t>Закончите предложения:</a:t>
            </a:r>
          </a:p>
          <a:p>
            <a:r>
              <a:rPr lang="ru-RU" dirty="0" smtClean="0"/>
              <a:t>Сегодня </a:t>
            </a:r>
            <a:r>
              <a:rPr lang="ru-RU" dirty="0"/>
              <a:t>я узнал…</a:t>
            </a:r>
          </a:p>
          <a:p>
            <a:r>
              <a:rPr lang="ru-RU" dirty="0" smtClean="0"/>
              <a:t>Было </a:t>
            </a:r>
            <a:r>
              <a:rPr lang="ru-RU" dirty="0"/>
              <a:t>интересно…</a:t>
            </a:r>
          </a:p>
          <a:p>
            <a:r>
              <a:rPr lang="ru-RU" dirty="0" smtClean="0"/>
              <a:t>Урок </a:t>
            </a:r>
            <a:r>
              <a:rPr lang="ru-RU" dirty="0"/>
              <a:t>дал мне для жизни…</a:t>
            </a:r>
          </a:p>
          <a:p>
            <a:endParaRPr lang="ru-RU" dirty="0"/>
          </a:p>
        </p:txBody>
      </p:sp>
    </p:spTree>
    <p:extLst>
      <p:ext uri="{BB962C8B-B14F-4D97-AF65-F5344CB8AC3E}">
        <p14:creationId xmlns:p14="http://schemas.microsoft.com/office/powerpoint/2010/main" val="140035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1916832"/>
            <a:ext cx="8064896" cy="2416046"/>
          </a:xfrm>
          <a:prstGeom prst="rect">
            <a:avLst/>
          </a:prstGeom>
        </p:spPr>
        <p:txBody>
          <a:bodyPr wrap="square">
            <a:spAutoFit/>
          </a:bodyPr>
          <a:lstStyle/>
          <a:p>
            <a:pPr algn="ctr"/>
            <a:r>
              <a:rPr lang="en-US" sz="2400" b="1" dirty="0">
                <a:latin typeface="Times New Roman" pitchFamily="18" charset="0"/>
                <a:cs typeface="Arial" pitchFamily="34" charset="0"/>
                <a:hlinkClick r:id="rId2"/>
              </a:rPr>
              <a:t>http://elenaranko.ucoz.ru</a:t>
            </a:r>
            <a:r>
              <a:rPr lang="en-US" sz="2400" i="1" dirty="0">
                <a:latin typeface="Times New Roman" pitchFamily="18" charset="0"/>
                <a:cs typeface="Arial" pitchFamily="34" charset="0"/>
                <a:hlinkClick r:id="rId2"/>
              </a:rPr>
              <a:t>/</a:t>
            </a:r>
            <a:r>
              <a:rPr lang="ru-RU" sz="2400" dirty="0" smtClean="0"/>
              <a:t> - автор шаблона презентации</a:t>
            </a:r>
          </a:p>
          <a:p>
            <a:pPr lvl="0" algn="ctr"/>
            <a:r>
              <a:rPr lang="ru-RU" sz="2400" b="1" i="1" dirty="0" err="1">
                <a:latin typeface="Times New Roman" pitchFamily="18" charset="0"/>
                <a:cs typeface="Arial" pitchFamily="34" charset="0"/>
              </a:rPr>
              <a:t>Ранько</a:t>
            </a:r>
            <a:r>
              <a:rPr lang="ru-RU" sz="2400" b="1" i="1" dirty="0">
                <a:latin typeface="Times New Roman" pitchFamily="18" charset="0"/>
                <a:cs typeface="Arial" pitchFamily="34" charset="0"/>
              </a:rPr>
              <a:t> Елена Алексеевна </a:t>
            </a:r>
          </a:p>
          <a:p>
            <a:pPr algn="ctr"/>
            <a:endParaRPr lang="ru-RU" sz="2400" dirty="0" smtClean="0"/>
          </a:p>
          <a:p>
            <a:pPr algn="ctr"/>
            <a:r>
              <a:rPr lang="en-US" sz="2400" i="1" dirty="0" smtClean="0">
                <a:solidFill>
                  <a:srgbClr val="C00000"/>
                </a:solidFill>
                <a:hlinkClick r:id="rId3"/>
              </a:rPr>
              <a:t>http</a:t>
            </a:r>
            <a:r>
              <a:rPr lang="en-US" sz="2400" i="1" dirty="0">
                <a:solidFill>
                  <a:srgbClr val="C00000"/>
                </a:solidFill>
                <a:hlinkClick r:id="rId3"/>
              </a:rPr>
              <a:t>://yandex.ru/images</a:t>
            </a:r>
            <a:r>
              <a:rPr lang="en-US" sz="2400" i="1" dirty="0" smtClean="0">
                <a:solidFill>
                  <a:srgbClr val="C00000"/>
                </a:solidFill>
                <a:hlinkClick r:id="rId3"/>
              </a:rPr>
              <a:t>/</a:t>
            </a:r>
            <a:r>
              <a:rPr lang="ru-RU" sz="2400" i="1" dirty="0" smtClean="0">
                <a:solidFill>
                  <a:srgbClr val="C00000"/>
                </a:solidFill>
              </a:rPr>
              <a:t> -</a:t>
            </a:r>
            <a:r>
              <a:rPr lang="ru-RU" sz="2400" dirty="0" smtClean="0"/>
              <a:t>портрет И. А. Крылова, иллюстрации к басням</a:t>
            </a:r>
          </a:p>
          <a:p>
            <a:pPr algn="ctr"/>
            <a:r>
              <a:rPr lang="ru-RU" sz="2400" i="1" dirty="0" smtClean="0">
                <a:solidFill>
                  <a:srgbClr val="C00000"/>
                </a:solidFill>
              </a:rPr>
              <a:t>Разработки уроков издательства «Учитель»</a:t>
            </a:r>
            <a:endParaRPr lang="ru-RU" sz="2400" i="1" dirty="0" smtClean="0">
              <a:solidFill>
                <a:srgbClr val="C00000"/>
              </a:solidFill>
            </a:endParaRPr>
          </a:p>
          <a:p>
            <a:pPr algn="ctr"/>
            <a:endParaRPr lang="ru-RU" sz="700" i="1" dirty="0" smtClean="0"/>
          </a:p>
        </p:txBody>
      </p:sp>
      <p:sp>
        <p:nvSpPr>
          <p:cNvPr id="5" name="Заголовок 1"/>
          <p:cNvSpPr txBox="1">
            <a:spLocks/>
          </p:cNvSpPr>
          <p:nvPr/>
        </p:nvSpPr>
        <p:spPr>
          <a:xfrm>
            <a:off x="539552" y="692696"/>
            <a:ext cx="8064896" cy="79208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Интернет – ресурсы:</a:t>
            </a:r>
            <a:endParaRPr kumimoji="0" lang="ru-RU" sz="3600" b="0" i="0" u="none" strike="noStrike" kern="1200" cap="none" spc="0" normalizeH="0" baseline="0" noProof="0" dirty="0">
              <a:ln>
                <a:noFill/>
              </a:ln>
              <a:solidFill>
                <a:srgbClr val="C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6">
                    <a:lumMod val="50000"/>
                  </a:schemeClr>
                </a:solidFill>
              </a:rPr>
              <a:t>Педагогические</a:t>
            </a:r>
            <a:r>
              <a:rPr lang="ru-RU" b="1" dirty="0">
                <a:solidFill>
                  <a:schemeClr val="accent6">
                    <a:lumMod val="50000"/>
                  </a:schemeClr>
                </a:solidFill>
              </a:rPr>
              <a:t> задачи</a:t>
            </a:r>
            <a:r>
              <a:rPr lang="ru-RU" b="1" dirty="0"/>
              <a:t>:</a:t>
            </a:r>
            <a:r>
              <a:rPr lang="ru-RU" dirty="0"/>
              <a:t> </a:t>
            </a:r>
          </a:p>
        </p:txBody>
      </p:sp>
      <p:sp>
        <p:nvSpPr>
          <p:cNvPr id="3" name="Объект 2"/>
          <p:cNvSpPr>
            <a:spLocks noGrp="1"/>
          </p:cNvSpPr>
          <p:nvPr>
            <p:ph idx="1"/>
          </p:nvPr>
        </p:nvSpPr>
        <p:spPr/>
        <p:txBody>
          <a:bodyPr>
            <a:normAutofit fontScale="85000" lnSpcReduction="10000"/>
          </a:bodyPr>
          <a:lstStyle/>
          <a:p>
            <a:r>
              <a:rPr lang="ru-RU" dirty="0" smtClean="0"/>
              <a:t>создать </a:t>
            </a:r>
            <a:r>
              <a:rPr lang="ru-RU" dirty="0"/>
              <a:t>условия для ознакомления с творчеством И. А. Крылова; </a:t>
            </a:r>
            <a:endParaRPr lang="ru-RU" dirty="0" smtClean="0"/>
          </a:p>
          <a:p>
            <a:r>
              <a:rPr lang="ru-RU" dirty="0" smtClean="0"/>
              <a:t>художественным </a:t>
            </a:r>
            <a:r>
              <a:rPr lang="ru-RU" dirty="0"/>
              <a:t>жанром – басней; </a:t>
            </a:r>
            <a:endParaRPr lang="ru-RU" dirty="0" smtClean="0"/>
          </a:p>
          <a:p>
            <a:r>
              <a:rPr lang="ru-RU" dirty="0" smtClean="0"/>
              <a:t>понимания </a:t>
            </a:r>
            <a:r>
              <a:rPr lang="ru-RU" dirty="0"/>
              <a:t>содержания басни; </a:t>
            </a:r>
            <a:endParaRPr lang="ru-RU" dirty="0" smtClean="0"/>
          </a:p>
          <a:p>
            <a:r>
              <a:rPr lang="ru-RU" dirty="0" smtClean="0"/>
              <a:t>способствовать </a:t>
            </a:r>
            <a:r>
              <a:rPr lang="ru-RU" dirty="0"/>
              <a:t>развитию умений сравнивать басни: находить общие и различные черты, способы воздействия на чувства, мысли читателей, анализировать басни, осуществлять поиск главной мысли; </a:t>
            </a:r>
            <a:endParaRPr lang="ru-RU" dirty="0" smtClean="0"/>
          </a:p>
          <a:p>
            <a:r>
              <a:rPr lang="ru-RU" dirty="0" smtClean="0"/>
              <a:t>мышления</a:t>
            </a:r>
            <a:r>
              <a:rPr lang="ru-RU" dirty="0"/>
              <a:t>, творческого воображения, выразительной речи</a:t>
            </a:r>
          </a:p>
          <a:p>
            <a:endParaRPr lang="ru-RU" dirty="0"/>
          </a:p>
        </p:txBody>
      </p:sp>
    </p:spTree>
    <p:extLst>
      <p:ext uri="{BB962C8B-B14F-4D97-AF65-F5344CB8AC3E}">
        <p14:creationId xmlns:p14="http://schemas.microsoft.com/office/powerpoint/2010/main" val="3506118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6">
                    <a:lumMod val="50000"/>
                  </a:schemeClr>
                </a:solidFill>
              </a:rPr>
              <a:t>Актуализация знаний</a:t>
            </a:r>
            <a:endParaRPr lang="ru-RU" dirty="0">
              <a:solidFill>
                <a:schemeClr val="accent6">
                  <a:lumMod val="50000"/>
                </a:schemeClr>
              </a:solidFill>
            </a:endParaRPr>
          </a:p>
        </p:txBody>
      </p:sp>
      <p:sp>
        <p:nvSpPr>
          <p:cNvPr id="3" name="Объект 2"/>
          <p:cNvSpPr>
            <a:spLocks noGrp="1"/>
          </p:cNvSpPr>
          <p:nvPr>
            <p:ph idx="1"/>
          </p:nvPr>
        </p:nvSpPr>
        <p:spPr/>
        <p:txBody>
          <a:bodyPr>
            <a:normAutofit fontScale="92500" lnSpcReduction="20000"/>
          </a:bodyPr>
          <a:lstStyle/>
          <a:p>
            <a:r>
              <a:rPr lang="ru-RU" dirty="0" smtClean="0"/>
              <a:t>Продолжи высказывания:</a:t>
            </a:r>
          </a:p>
          <a:p>
            <a:r>
              <a:rPr lang="ru-RU" dirty="0" smtClean="0"/>
              <a:t>Человека, который </a:t>
            </a:r>
            <a:r>
              <a:rPr lang="ru-RU" dirty="0"/>
              <a:t>пишет прозаические произведения (рассказы, романы, повести), </a:t>
            </a:r>
            <a:r>
              <a:rPr lang="ru-RU" dirty="0" smtClean="0"/>
              <a:t> </a:t>
            </a:r>
            <a:r>
              <a:rPr lang="ru-RU" dirty="0"/>
              <a:t>называют... </a:t>
            </a:r>
            <a:endParaRPr lang="ru-RU" dirty="0" smtClean="0"/>
          </a:p>
          <a:p>
            <a:r>
              <a:rPr lang="ru-RU" i="1" dirty="0" smtClean="0"/>
              <a:t>(Писатель)</a:t>
            </a:r>
          </a:p>
          <a:p>
            <a:r>
              <a:rPr lang="ru-RU" dirty="0" smtClean="0"/>
              <a:t>Человека, который сочиняет </a:t>
            </a:r>
            <a:r>
              <a:rPr lang="ru-RU" dirty="0"/>
              <a:t>поэтические </a:t>
            </a:r>
            <a:r>
              <a:rPr lang="ru-RU" dirty="0" smtClean="0"/>
              <a:t>произведения называют…</a:t>
            </a:r>
          </a:p>
          <a:p>
            <a:r>
              <a:rPr lang="ru-RU" i="1" dirty="0" smtClean="0"/>
              <a:t>(Поэт)</a:t>
            </a:r>
          </a:p>
          <a:p>
            <a:r>
              <a:rPr lang="ru-RU" i="1" dirty="0" smtClean="0"/>
              <a:t>Того кто пишет басни называют…. </a:t>
            </a:r>
          </a:p>
          <a:p>
            <a:r>
              <a:rPr lang="ru-RU" i="1" dirty="0" smtClean="0"/>
              <a:t>(Баснописец)</a:t>
            </a:r>
            <a:endParaRPr lang="ru-RU" i="1" dirty="0"/>
          </a:p>
          <a:p>
            <a:endParaRPr lang="ru-RU" dirty="0"/>
          </a:p>
        </p:txBody>
      </p:sp>
    </p:spTree>
    <p:extLst>
      <p:ext uri="{BB962C8B-B14F-4D97-AF65-F5344CB8AC3E}">
        <p14:creationId xmlns:p14="http://schemas.microsoft.com/office/powerpoint/2010/main" val="275789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down)">
                                      <p:cBhvr>
                                        <p:cTn id="28" dur="580">
                                          <p:stCondLst>
                                            <p:cond delay="0"/>
                                          </p:stCondLst>
                                        </p:cTn>
                                        <p:tgtEl>
                                          <p:spTgt spid="3">
                                            <p:txEl>
                                              <p:pRg st="2" end="2"/>
                                            </p:txEl>
                                          </p:spTgt>
                                        </p:tgtEl>
                                      </p:cBhvr>
                                    </p:animEffect>
                                    <p:anim calcmode="lin" valueType="num">
                                      <p:cBhvr>
                                        <p:cTn id="2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2" end="2"/>
                                            </p:txEl>
                                          </p:spTgt>
                                        </p:tgtEl>
                                      </p:cBhvr>
                                      <p:to x="100000" y="60000"/>
                                    </p:animScale>
                                    <p:animScale>
                                      <p:cBhvr>
                                        <p:cTn id="35" dur="166" decel="50000">
                                          <p:stCondLst>
                                            <p:cond delay="676"/>
                                          </p:stCondLst>
                                        </p:cTn>
                                        <p:tgtEl>
                                          <p:spTgt spid="3">
                                            <p:txEl>
                                              <p:pRg st="2" end="2"/>
                                            </p:txEl>
                                          </p:spTgt>
                                        </p:tgtEl>
                                      </p:cBhvr>
                                      <p:to x="100000" y="100000"/>
                                    </p:animScale>
                                    <p:animScale>
                                      <p:cBhvr>
                                        <p:cTn id="36" dur="26">
                                          <p:stCondLst>
                                            <p:cond delay="1312"/>
                                          </p:stCondLst>
                                        </p:cTn>
                                        <p:tgtEl>
                                          <p:spTgt spid="3">
                                            <p:txEl>
                                              <p:pRg st="2" end="2"/>
                                            </p:txEl>
                                          </p:spTgt>
                                        </p:tgtEl>
                                      </p:cBhvr>
                                      <p:to x="100000" y="80000"/>
                                    </p:animScale>
                                    <p:animScale>
                                      <p:cBhvr>
                                        <p:cTn id="37" dur="166" decel="50000">
                                          <p:stCondLst>
                                            <p:cond delay="1338"/>
                                          </p:stCondLst>
                                        </p:cTn>
                                        <p:tgtEl>
                                          <p:spTgt spid="3">
                                            <p:txEl>
                                              <p:pRg st="2" end="2"/>
                                            </p:txEl>
                                          </p:spTgt>
                                        </p:tgtEl>
                                      </p:cBhvr>
                                      <p:to x="100000" y="100000"/>
                                    </p:animScale>
                                    <p:animScale>
                                      <p:cBhvr>
                                        <p:cTn id="38" dur="26">
                                          <p:stCondLst>
                                            <p:cond delay="1642"/>
                                          </p:stCondLst>
                                        </p:cTn>
                                        <p:tgtEl>
                                          <p:spTgt spid="3">
                                            <p:txEl>
                                              <p:pRg st="2" end="2"/>
                                            </p:txEl>
                                          </p:spTgt>
                                        </p:tgtEl>
                                      </p:cBhvr>
                                      <p:to x="100000" y="90000"/>
                                    </p:animScale>
                                    <p:animScale>
                                      <p:cBhvr>
                                        <p:cTn id="39" dur="166" decel="50000">
                                          <p:stCondLst>
                                            <p:cond delay="1668"/>
                                          </p:stCondLst>
                                        </p:cTn>
                                        <p:tgtEl>
                                          <p:spTgt spid="3">
                                            <p:txEl>
                                              <p:pRg st="2" end="2"/>
                                            </p:txEl>
                                          </p:spTgt>
                                        </p:tgtEl>
                                      </p:cBhvr>
                                      <p:to x="100000" y="100000"/>
                                    </p:animScale>
                                    <p:animScale>
                                      <p:cBhvr>
                                        <p:cTn id="40" dur="26">
                                          <p:stCondLst>
                                            <p:cond delay="1808"/>
                                          </p:stCondLst>
                                        </p:cTn>
                                        <p:tgtEl>
                                          <p:spTgt spid="3">
                                            <p:txEl>
                                              <p:pRg st="2" end="2"/>
                                            </p:txEl>
                                          </p:spTgt>
                                        </p:tgtEl>
                                      </p:cBhvr>
                                      <p:to x="100000" y="95000"/>
                                    </p:animScale>
                                    <p:animScale>
                                      <p:cBhvr>
                                        <p:cTn id="41" dur="166" decel="50000">
                                          <p:stCondLst>
                                            <p:cond delay="1834"/>
                                          </p:stCondLst>
                                        </p:cTn>
                                        <p:tgtEl>
                                          <p:spTgt spid="3">
                                            <p:txEl>
                                              <p:pRg st="2" end="2"/>
                                            </p:txEl>
                                          </p:spTgt>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1000"/>
                                        <p:tgtEl>
                                          <p:spTgt spid="3">
                                            <p:txEl>
                                              <p:pRg st="3" end="3"/>
                                            </p:txEl>
                                          </p:spTgt>
                                        </p:tgtEl>
                                      </p:cBhvr>
                                    </p:animEffect>
                                    <p:anim calcmode="lin" valueType="num">
                                      <p:cBhvr>
                                        <p:cTn id="4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wipe(down)">
                                      <p:cBhvr>
                                        <p:cTn id="53" dur="580">
                                          <p:stCondLst>
                                            <p:cond delay="0"/>
                                          </p:stCondLst>
                                        </p:cTn>
                                        <p:tgtEl>
                                          <p:spTgt spid="3">
                                            <p:txEl>
                                              <p:pRg st="4" end="4"/>
                                            </p:txEl>
                                          </p:spTgt>
                                        </p:tgtEl>
                                      </p:cBhvr>
                                    </p:animEffect>
                                    <p:anim calcmode="lin" valueType="num">
                                      <p:cBhvr>
                                        <p:cTn id="5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3">
                                            <p:txEl>
                                              <p:pRg st="4" end="4"/>
                                            </p:txEl>
                                          </p:spTgt>
                                        </p:tgtEl>
                                      </p:cBhvr>
                                      <p:to x="100000" y="60000"/>
                                    </p:animScale>
                                    <p:animScale>
                                      <p:cBhvr>
                                        <p:cTn id="60" dur="166" decel="50000">
                                          <p:stCondLst>
                                            <p:cond delay="676"/>
                                          </p:stCondLst>
                                        </p:cTn>
                                        <p:tgtEl>
                                          <p:spTgt spid="3">
                                            <p:txEl>
                                              <p:pRg st="4" end="4"/>
                                            </p:txEl>
                                          </p:spTgt>
                                        </p:tgtEl>
                                      </p:cBhvr>
                                      <p:to x="100000" y="100000"/>
                                    </p:animScale>
                                    <p:animScale>
                                      <p:cBhvr>
                                        <p:cTn id="61" dur="26">
                                          <p:stCondLst>
                                            <p:cond delay="1312"/>
                                          </p:stCondLst>
                                        </p:cTn>
                                        <p:tgtEl>
                                          <p:spTgt spid="3">
                                            <p:txEl>
                                              <p:pRg st="4" end="4"/>
                                            </p:txEl>
                                          </p:spTgt>
                                        </p:tgtEl>
                                      </p:cBhvr>
                                      <p:to x="100000" y="80000"/>
                                    </p:animScale>
                                    <p:animScale>
                                      <p:cBhvr>
                                        <p:cTn id="62" dur="166" decel="50000">
                                          <p:stCondLst>
                                            <p:cond delay="1338"/>
                                          </p:stCondLst>
                                        </p:cTn>
                                        <p:tgtEl>
                                          <p:spTgt spid="3">
                                            <p:txEl>
                                              <p:pRg st="4" end="4"/>
                                            </p:txEl>
                                          </p:spTgt>
                                        </p:tgtEl>
                                      </p:cBhvr>
                                      <p:to x="100000" y="100000"/>
                                    </p:animScale>
                                    <p:animScale>
                                      <p:cBhvr>
                                        <p:cTn id="63" dur="26">
                                          <p:stCondLst>
                                            <p:cond delay="1642"/>
                                          </p:stCondLst>
                                        </p:cTn>
                                        <p:tgtEl>
                                          <p:spTgt spid="3">
                                            <p:txEl>
                                              <p:pRg st="4" end="4"/>
                                            </p:txEl>
                                          </p:spTgt>
                                        </p:tgtEl>
                                      </p:cBhvr>
                                      <p:to x="100000" y="90000"/>
                                    </p:animScale>
                                    <p:animScale>
                                      <p:cBhvr>
                                        <p:cTn id="64" dur="166" decel="50000">
                                          <p:stCondLst>
                                            <p:cond delay="1668"/>
                                          </p:stCondLst>
                                        </p:cTn>
                                        <p:tgtEl>
                                          <p:spTgt spid="3">
                                            <p:txEl>
                                              <p:pRg st="4" end="4"/>
                                            </p:txEl>
                                          </p:spTgt>
                                        </p:tgtEl>
                                      </p:cBhvr>
                                      <p:to x="100000" y="100000"/>
                                    </p:animScale>
                                    <p:animScale>
                                      <p:cBhvr>
                                        <p:cTn id="65" dur="26">
                                          <p:stCondLst>
                                            <p:cond delay="1808"/>
                                          </p:stCondLst>
                                        </p:cTn>
                                        <p:tgtEl>
                                          <p:spTgt spid="3">
                                            <p:txEl>
                                              <p:pRg st="4" end="4"/>
                                            </p:txEl>
                                          </p:spTgt>
                                        </p:tgtEl>
                                      </p:cBhvr>
                                      <p:to x="100000" y="95000"/>
                                    </p:animScale>
                                    <p:animScale>
                                      <p:cBhvr>
                                        <p:cTn id="66" dur="166" decel="50000">
                                          <p:stCondLst>
                                            <p:cond delay="1834"/>
                                          </p:stCondLst>
                                        </p:cTn>
                                        <p:tgtEl>
                                          <p:spTgt spid="3">
                                            <p:txEl>
                                              <p:pRg st="4" end="4"/>
                                            </p:txEl>
                                          </p:spTgt>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
                                            <p:txEl>
                                              <p:pRg st="5" end="5"/>
                                            </p:txEl>
                                          </p:spTgt>
                                        </p:tgtEl>
                                        <p:attrNameLst>
                                          <p:attrName>style.visibility</p:attrName>
                                        </p:attrNameLst>
                                      </p:cBhvr>
                                      <p:to>
                                        <p:strVal val="visible"/>
                                      </p:to>
                                    </p:set>
                                    <p:animEffect transition="in" filter="fade">
                                      <p:cBhvr>
                                        <p:cTn id="71" dur="1000"/>
                                        <p:tgtEl>
                                          <p:spTgt spid="3">
                                            <p:txEl>
                                              <p:pRg st="5" end="5"/>
                                            </p:txEl>
                                          </p:spTgt>
                                        </p:tgtEl>
                                      </p:cBhvr>
                                    </p:animEffect>
                                    <p:anim calcmode="lin" valueType="num">
                                      <p:cBhvr>
                                        <p:cTn id="7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grpId="0" nodeType="clickEffect">
                                  <p:stCondLst>
                                    <p:cond delay="0"/>
                                  </p:stCondLst>
                                  <p:childTnLst>
                                    <p:set>
                                      <p:cBhvr>
                                        <p:cTn id="77" dur="1" fill="hold">
                                          <p:stCondLst>
                                            <p:cond delay="0"/>
                                          </p:stCondLst>
                                        </p:cTn>
                                        <p:tgtEl>
                                          <p:spTgt spid="3">
                                            <p:txEl>
                                              <p:pRg st="6" end="6"/>
                                            </p:txEl>
                                          </p:spTgt>
                                        </p:tgtEl>
                                        <p:attrNameLst>
                                          <p:attrName>style.visibility</p:attrName>
                                        </p:attrNameLst>
                                      </p:cBhvr>
                                      <p:to>
                                        <p:strVal val="visible"/>
                                      </p:to>
                                    </p:set>
                                    <p:animEffect transition="in" filter="wipe(down)">
                                      <p:cBhvr>
                                        <p:cTn id="78" dur="580">
                                          <p:stCondLst>
                                            <p:cond delay="0"/>
                                          </p:stCondLst>
                                        </p:cTn>
                                        <p:tgtEl>
                                          <p:spTgt spid="3">
                                            <p:txEl>
                                              <p:pRg st="6" end="6"/>
                                            </p:txEl>
                                          </p:spTgt>
                                        </p:tgtEl>
                                      </p:cBhvr>
                                    </p:animEffect>
                                    <p:anim calcmode="lin" valueType="num">
                                      <p:cBhvr>
                                        <p:cTn id="79"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84" dur="26">
                                          <p:stCondLst>
                                            <p:cond delay="650"/>
                                          </p:stCondLst>
                                        </p:cTn>
                                        <p:tgtEl>
                                          <p:spTgt spid="3">
                                            <p:txEl>
                                              <p:pRg st="6" end="6"/>
                                            </p:txEl>
                                          </p:spTgt>
                                        </p:tgtEl>
                                      </p:cBhvr>
                                      <p:to x="100000" y="60000"/>
                                    </p:animScale>
                                    <p:animScale>
                                      <p:cBhvr>
                                        <p:cTn id="85" dur="166" decel="50000">
                                          <p:stCondLst>
                                            <p:cond delay="676"/>
                                          </p:stCondLst>
                                        </p:cTn>
                                        <p:tgtEl>
                                          <p:spTgt spid="3">
                                            <p:txEl>
                                              <p:pRg st="6" end="6"/>
                                            </p:txEl>
                                          </p:spTgt>
                                        </p:tgtEl>
                                      </p:cBhvr>
                                      <p:to x="100000" y="100000"/>
                                    </p:animScale>
                                    <p:animScale>
                                      <p:cBhvr>
                                        <p:cTn id="86" dur="26">
                                          <p:stCondLst>
                                            <p:cond delay="1312"/>
                                          </p:stCondLst>
                                        </p:cTn>
                                        <p:tgtEl>
                                          <p:spTgt spid="3">
                                            <p:txEl>
                                              <p:pRg st="6" end="6"/>
                                            </p:txEl>
                                          </p:spTgt>
                                        </p:tgtEl>
                                      </p:cBhvr>
                                      <p:to x="100000" y="80000"/>
                                    </p:animScale>
                                    <p:animScale>
                                      <p:cBhvr>
                                        <p:cTn id="87" dur="166" decel="50000">
                                          <p:stCondLst>
                                            <p:cond delay="1338"/>
                                          </p:stCondLst>
                                        </p:cTn>
                                        <p:tgtEl>
                                          <p:spTgt spid="3">
                                            <p:txEl>
                                              <p:pRg st="6" end="6"/>
                                            </p:txEl>
                                          </p:spTgt>
                                        </p:tgtEl>
                                      </p:cBhvr>
                                      <p:to x="100000" y="100000"/>
                                    </p:animScale>
                                    <p:animScale>
                                      <p:cBhvr>
                                        <p:cTn id="88" dur="26">
                                          <p:stCondLst>
                                            <p:cond delay="1642"/>
                                          </p:stCondLst>
                                        </p:cTn>
                                        <p:tgtEl>
                                          <p:spTgt spid="3">
                                            <p:txEl>
                                              <p:pRg st="6" end="6"/>
                                            </p:txEl>
                                          </p:spTgt>
                                        </p:tgtEl>
                                      </p:cBhvr>
                                      <p:to x="100000" y="90000"/>
                                    </p:animScale>
                                    <p:animScale>
                                      <p:cBhvr>
                                        <p:cTn id="89" dur="166" decel="50000">
                                          <p:stCondLst>
                                            <p:cond delay="1668"/>
                                          </p:stCondLst>
                                        </p:cTn>
                                        <p:tgtEl>
                                          <p:spTgt spid="3">
                                            <p:txEl>
                                              <p:pRg st="6" end="6"/>
                                            </p:txEl>
                                          </p:spTgt>
                                        </p:tgtEl>
                                      </p:cBhvr>
                                      <p:to x="100000" y="100000"/>
                                    </p:animScale>
                                    <p:animScale>
                                      <p:cBhvr>
                                        <p:cTn id="90" dur="26">
                                          <p:stCondLst>
                                            <p:cond delay="1808"/>
                                          </p:stCondLst>
                                        </p:cTn>
                                        <p:tgtEl>
                                          <p:spTgt spid="3">
                                            <p:txEl>
                                              <p:pRg st="6" end="6"/>
                                            </p:txEl>
                                          </p:spTgt>
                                        </p:tgtEl>
                                      </p:cBhvr>
                                      <p:to x="100000" y="95000"/>
                                    </p:animScale>
                                    <p:animScale>
                                      <p:cBhvr>
                                        <p:cTn id="91"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6">
                    <a:lumMod val="50000"/>
                  </a:schemeClr>
                </a:solidFill>
              </a:rPr>
              <a:t>Иван Андреевич КРЫЛОВ</a:t>
            </a:r>
            <a:endParaRPr lang="ru-RU" b="1" dirty="0">
              <a:solidFill>
                <a:schemeClr val="accent6">
                  <a:lumMod val="50000"/>
                </a:schemeClr>
              </a:solidFill>
            </a:endParaRPr>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79712" y="1412776"/>
            <a:ext cx="5093038" cy="4138093"/>
          </a:xfrm>
        </p:spPr>
      </p:pic>
      <p:sp>
        <p:nvSpPr>
          <p:cNvPr id="5" name="Прямоугольник 4"/>
          <p:cNvSpPr/>
          <p:nvPr/>
        </p:nvSpPr>
        <p:spPr>
          <a:xfrm>
            <a:off x="2471903" y="2967335"/>
            <a:ext cx="4200189" cy="34163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1769 - 1844</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361332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836712"/>
            <a:ext cx="7690048" cy="1143000"/>
          </a:xfrm>
        </p:spPr>
        <p:txBody>
          <a:bodyPr>
            <a:normAutofit/>
          </a:bodyPr>
          <a:lstStyle/>
          <a:p>
            <a:r>
              <a:rPr lang="ru-RU" sz="5400" b="1" dirty="0" smtClean="0">
                <a:solidFill>
                  <a:schemeClr val="accent6">
                    <a:lumMod val="50000"/>
                  </a:schemeClr>
                </a:solidFill>
              </a:rPr>
              <a:t>Эзопов язык </a:t>
            </a:r>
            <a:endParaRPr lang="ru-RU" sz="5400" b="1" dirty="0">
              <a:solidFill>
                <a:schemeClr val="accent6">
                  <a:lumMod val="50000"/>
                </a:schemeClr>
              </a:solidFill>
            </a:endParaRPr>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3608" y="2276872"/>
            <a:ext cx="7256054" cy="2636912"/>
          </a:xfrm>
        </p:spPr>
      </p:pic>
      <p:sp>
        <p:nvSpPr>
          <p:cNvPr id="6" name="Прямоугольник 5"/>
          <p:cNvSpPr/>
          <p:nvPr/>
        </p:nvSpPr>
        <p:spPr>
          <a:xfrm>
            <a:off x="1691680" y="5157192"/>
            <a:ext cx="5976664" cy="10081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accent6">
                    <a:lumMod val="50000"/>
                  </a:schemeClr>
                </a:solidFill>
              </a:rPr>
              <a:t>Жил в </a:t>
            </a:r>
            <a:r>
              <a:rPr lang="ru-RU" sz="3200" b="1" dirty="0">
                <a:solidFill>
                  <a:schemeClr val="accent6">
                    <a:lumMod val="50000"/>
                  </a:schemeClr>
                </a:solidFill>
              </a:rPr>
              <a:t>Д</a:t>
            </a:r>
            <a:r>
              <a:rPr lang="ru-RU" sz="3200" b="1" dirty="0" smtClean="0">
                <a:solidFill>
                  <a:schemeClr val="accent6">
                    <a:lumMod val="50000"/>
                  </a:schemeClr>
                </a:solidFill>
              </a:rPr>
              <a:t>ревней </a:t>
            </a:r>
            <a:r>
              <a:rPr lang="ru-RU" sz="3200" b="1" dirty="0">
                <a:solidFill>
                  <a:schemeClr val="accent6">
                    <a:lumMod val="50000"/>
                  </a:schemeClr>
                </a:solidFill>
              </a:rPr>
              <a:t>Г</a:t>
            </a:r>
            <a:r>
              <a:rPr lang="ru-RU" sz="3200" b="1" dirty="0" smtClean="0">
                <a:solidFill>
                  <a:schemeClr val="accent6">
                    <a:lumMod val="50000"/>
                  </a:schemeClr>
                </a:solidFill>
              </a:rPr>
              <a:t>реции 3000 лет назад</a:t>
            </a:r>
            <a:endParaRPr lang="ru-RU" sz="3200" b="1" dirty="0">
              <a:solidFill>
                <a:schemeClr val="accent6">
                  <a:lumMod val="50000"/>
                </a:schemeClr>
              </a:solidFill>
            </a:endParaRPr>
          </a:p>
        </p:txBody>
      </p:sp>
    </p:spTree>
    <p:extLst>
      <p:ext uri="{BB962C8B-B14F-4D97-AF65-F5344CB8AC3E}">
        <p14:creationId xmlns:p14="http://schemas.microsoft.com/office/powerpoint/2010/main" val="2885186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6">
                    <a:lumMod val="50000"/>
                  </a:schemeClr>
                </a:solidFill>
              </a:rPr>
              <a:t>Что такое басня?</a:t>
            </a:r>
            <a:endParaRPr lang="ru-RU" b="1" dirty="0">
              <a:solidFill>
                <a:schemeClr val="accent6">
                  <a:lumMod val="50000"/>
                </a:schemeClr>
              </a:solidFill>
            </a:endParaRPr>
          </a:p>
        </p:txBody>
      </p:sp>
      <p:sp>
        <p:nvSpPr>
          <p:cNvPr id="3" name="Объект 2"/>
          <p:cNvSpPr>
            <a:spLocks noGrp="1"/>
          </p:cNvSpPr>
          <p:nvPr>
            <p:ph idx="1"/>
          </p:nvPr>
        </p:nvSpPr>
        <p:spPr/>
        <p:txBody>
          <a:bodyPr>
            <a:normAutofit fontScale="92500" lnSpcReduction="10000"/>
          </a:bodyPr>
          <a:lstStyle/>
          <a:p>
            <a:r>
              <a:rPr lang="ru-RU" b="1" i="1" dirty="0"/>
              <a:t>Басня </a:t>
            </a:r>
            <a:r>
              <a:rPr lang="ru-RU" dirty="0"/>
              <a:t>(по С. И. Ожегову)</a:t>
            </a:r>
            <a:r>
              <a:rPr lang="ru-RU" b="1" dirty="0"/>
              <a:t> </a:t>
            </a:r>
            <a:r>
              <a:rPr lang="ru-RU" dirty="0"/>
              <a:t>–  краткое иносказательное, нравоучительное стихотворение, рассказ.</a:t>
            </a:r>
          </a:p>
          <a:p>
            <a:r>
              <a:rPr lang="ru-RU" b="1" i="1" dirty="0"/>
              <a:t>Басня </a:t>
            </a:r>
            <a:r>
              <a:rPr lang="ru-RU" dirty="0"/>
              <a:t>(по В. И. Далю) – вымышленное происшествие, выдумка, рассказ для прикрасы, ради красного (</a:t>
            </a:r>
            <a:r>
              <a:rPr lang="ru-RU" dirty="0" smtClean="0"/>
              <a:t>барского</a:t>
            </a:r>
            <a:r>
              <a:rPr lang="ru-RU" dirty="0"/>
              <a:t>) словца; иносказательное, поучительное повествование, побаска, побасенка, притча, где принято выводить животных и даже вещи словесными.</a:t>
            </a:r>
          </a:p>
          <a:p>
            <a:endParaRPr lang="ru-RU" dirty="0"/>
          </a:p>
        </p:txBody>
      </p:sp>
    </p:spTree>
    <p:extLst>
      <p:ext uri="{BB962C8B-B14F-4D97-AF65-F5344CB8AC3E}">
        <p14:creationId xmlns:p14="http://schemas.microsoft.com/office/powerpoint/2010/main" val="331125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504056"/>
          </a:xfrm>
        </p:spPr>
        <p:txBody>
          <a:bodyPr>
            <a:normAutofit fontScale="90000"/>
          </a:bodyPr>
          <a:lstStyle/>
          <a:p>
            <a:r>
              <a:rPr lang="ru-RU" b="1" dirty="0" smtClean="0">
                <a:solidFill>
                  <a:schemeClr val="accent6">
                    <a:lumMod val="50000"/>
                  </a:schemeClr>
                </a:solidFill>
              </a:rPr>
              <a:t/>
            </a:r>
            <a:br>
              <a:rPr lang="ru-RU" b="1" dirty="0" smtClean="0">
                <a:solidFill>
                  <a:schemeClr val="accent6">
                    <a:lumMod val="50000"/>
                  </a:schemeClr>
                </a:solidFill>
              </a:rPr>
            </a:br>
            <a:r>
              <a:rPr lang="ru-RU" b="1" dirty="0" smtClean="0">
                <a:solidFill>
                  <a:schemeClr val="accent6">
                    <a:lumMod val="50000"/>
                  </a:schemeClr>
                </a:solidFill>
              </a:rPr>
              <a:t>«</a:t>
            </a:r>
            <a:r>
              <a:rPr lang="ru-RU" b="1" dirty="0">
                <a:solidFill>
                  <a:schemeClr val="accent6">
                    <a:lumMod val="50000"/>
                  </a:schemeClr>
                </a:solidFill>
              </a:rPr>
              <a:t>Мораль сей басни такова»</a:t>
            </a:r>
            <a:br>
              <a:rPr lang="ru-RU" b="1" dirty="0">
                <a:solidFill>
                  <a:schemeClr val="accent6">
                    <a:lumMod val="50000"/>
                  </a:schemeClr>
                </a:solidFill>
              </a:rPr>
            </a:br>
            <a:endParaRPr lang="ru-RU" b="1" dirty="0">
              <a:solidFill>
                <a:schemeClr val="accent6">
                  <a:lumMod val="50000"/>
                </a:schemeClr>
              </a:solidFill>
            </a:endParaRPr>
          </a:p>
        </p:txBody>
      </p:sp>
      <p:sp>
        <p:nvSpPr>
          <p:cNvPr id="3" name="Объект 2"/>
          <p:cNvSpPr>
            <a:spLocks noGrp="1"/>
          </p:cNvSpPr>
          <p:nvPr>
            <p:ph idx="1"/>
          </p:nvPr>
        </p:nvSpPr>
        <p:spPr>
          <a:xfrm>
            <a:off x="457200" y="1196752"/>
            <a:ext cx="8229600" cy="4929411"/>
          </a:xfrm>
        </p:spPr>
        <p:txBody>
          <a:bodyPr>
            <a:normAutofit fontScale="55000" lnSpcReduction="20000"/>
          </a:bodyPr>
          <a:lstStyle/>
          <a:p>
            <a:r>
              <a:rPr lang="ru-RU" dirty="0"/>
              <a:t>1. Уж сколько раз твердили миру,</a:t>
            </a:r>
          </a:p>
          <a:p>
            <a:r>
              <a:rPr lang="ru-RU" dirty="0" smtClean="0"/>
              <a:t>    Что </a:t>
            </a:r>
            <a:r>
              <a:rPr lang="ru-RU" dirty="0"/>
              <a:t>лесть гнусна, вредна;</a:t>
            </a:r>
          </a:p>
          <a:p>
            <a:r>
              <a:rPr lang="ru-RU" dirty="0" smtClean="0"/>
              <a:t>    Но </a:t>
            </a:r>
            <a:r>
              <a:rPr lang="ru-RU" dirty="0"/>
              <a:t>только всё не впрок,</a:t>
            </a:r>
          </a:p>
          <a:p>
            <a:r>
              <a:rPr lang="ru-RU" dirty="0" smtClean="0"/>
              <a:t>    И </a:t>
            </a:r>
            <a:r>
              <a:rPr lang="ru-RU" dirty="0"/>
              <a:t>в сердце льстец всегда отыщет уголок. </a:t>
            </a:r>
            <a:endParaRPr lang="ru-RU" dirty="0" smtClean="0"/>
          </a:p>
          <a:p>
            <a:r>
              <a:rPr lang="ru-RU" i="1" dirty="0"/>
              <a:t> </a:t>
            </a:r>
            <a:r>
              <a:rPr lang="ru-RU" i="1" dirty="0" smtClean="0"/>
              <a:t>   («</a:t>
            </a:r>
            <a:r>
              <a:rPr lang="ru-RU" i="1" dirty="0"/>
              <a:t>Ворона и Лисица».)</a:t>
            </a:r>
          </a:p>
          <a:p>
            <a:r>
              <a:rPr lang="ru-RU" dirty="0"/>
              <a:t>2. Беда, коль пироги начнёт печи сапожник,</a:t>
            </a:r>
          </a:p>
          <a:p>
            <a:r>
              <a:rPr lang="ru-RU" dirty="0" smtClean="0"/>
              <a:t>     А </a:t>
            </a:r>
            <a:r>
              <a:rPr lang="ru-RU" dirty="0"/>
              <a:t>сапоги тачать пирожник: и дело не пойдёт на лад. </a:t>
            </a:r>
            <a:endParaRPr lang="ru-RU" dirty="0" smtClean="0"/>
          </a:p>
          <a:p>
            <a:r>
              <a:rPr lang="ru-RU" i="1" dirty="0"/>
              <a:t> </a:t>
            </a:r>
            <a:r>
              <a:rPr lang="ru-RU" i="1" dirty="0" smtClean="0"/>
              <a:t>    («</a:t>
            </a:r>
            <a:r>
              <a:rPr lang="ru-RU" i="1" dirty="0"/>
              <a:t>Щука и Кот».)</a:t>
            </a:r>
          </a:p>
          <a:p>
            <a:r>
              <a:rPr lang="ru-RU" dirty="0"/>
              <a:t>3. Вперёд чужой беде не смейся, Голубок!</a:t>
            </a:r>
            <a:r>
              <a:rPr lang="ru-RU" i="1" dirty="0"/>
              <a:t> («Чиж и Голубь.)</a:t>
            </a:r>
          </a:p>
          <a:p>
            <a:r>
              <a:rPr lang="ru-RU" dirty="0"/>
              <a:t>4. Случается нередко нам</a:t>
            </a:r>
          </a:p>
          <a:p>
            <a:r>
              <a:rPr lang="ru-RU" dirty="0"/>
              <a:t>    И труд, и мудрость видеть там,</a:t>
            </a:r>
          </a:p>
          <a:p>
            <a:r>
              <a:rPr lang="ru-RU" dirty="0"/>
              <a:t>    Где стоит только догадаться</a:t>
            </a:r>
          </a:p>
          <a:p>
            <a:r>
              <a:rPr lang="ru-RU" dirty="0"/>
              <a:t>    За дело просто взяться. </a:t>
            </a:r>
            <a:r>
              <a:rPr lang="ru-RU" i="1" dirty="0"/>
              <a:t>(«Ларчик».)</a:t>
            </a:r>
          </a:p>
          <a:p>
            <a:r>
              <a:rPr lang="ru-RU" dirty="0"/>
              <a:t>5. Когда в товарищах согласья нет,</a:t>
            </a:r>
          </a:p>
          <a:p>
            <a:r>
              <a:rPr lang="ru-RU" dirty="0"/>
              <a:t>    На лад их дело не пойдёт,</a:t>
            </a:r>
          </a:p>
          <a:p>
            <a:r>
              <a:rPr lang="ru-RU" dirty="0"/>
              <a:t>    И выйдет из него не дело, только мука. </a:t>
            </a:r>
            <a:endParaRPr lang="ru-RU" dirty="0" smtClean="0"/>
          </a:p>
          <a:p>
            <a:r>
              <a:rPr lang="ru-RU" i="1" dirty="0"/>
              <a:t> </a:t>
            </a:r>
            <a:r>
              <a:rPr lang="ru-RU" i="1" dirty="0" smtClean="0"/>
              <a:t>    («</a:t>
            </a:r>
            <a:r>
              <a:rPr lang="ru-RU" i="1" dirty="0"/>
              <a:t>Лебедь, Щука и Рак».)</a:t>
            </a:r>
          </a:p>
          <a:p>
            <a:endParaRPr lang="ru-RU" dirty="0"/>
          </a:p>
        </p:txBody>
      </p:sp>
    </p:spTree>
    <p:extLst>
      <p:ext uri="{BB962C8B-B14F-4D97-AF65-F5344CB8AC3E}">
        <p14:creationId xmlns:p14="http://schemas.microsoft.com/office/powerpoint/2010/main" val="212531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1000"/>
                                        <p:tgtEl>
                                          <p:spTgt spid="3">
                                            <p:txEl>
                                              <p:pRg st="8" end="8"/>
                                            </p:txEl>
                                          </p:spTgt>
                                        </p:tgtEl>
                                      </p:cBhvr>
                                    </p:animEffect>
                                    <p:anim calcmode="lin" valueType="num">
                                      <p:cBhvr>
                                        <p:cTn id="6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Effect transition="in" filter="fade">
                                      <p:cBhvr>
                                        <p:cTn id="69" dur="1000"/>
                                        <p:tgtEl>
                                          <p:spTgt spid="3">
                                            <p:txEl>
                                              <p:pRg st="9" end="9"/>
                                            </p:txEl>
                                          </p:spTgt>
                                        </p:tgtEl>
                                      </p:cBhvr>
                                    </p:animEffect>
                                    <p:anim calcmode="lin" valueType="num">
                                      <p:cBhvr>
                                        <p:cTn id="7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
                                            <p:txEl>
                                              <p:pRg st="10" end="10"/>
                                            </p:txEl>
                                          </p:spTgt>
                                        </p:tgtEl>
                                        <p:attrNameLst>
                                          <p:attrName>style.visibility</p:attrName>
                                        </p:attrNameLst>
                                      </p:cBhvr>
                                      <p:to>
                                        <p:strVal val="visible"/>
                                      </p:to>
                                    </p:set>
                                    <p:animEffect transition="in" filter="fade">
                                      <p:cBhvr>
                                        <p:cTn id="74" dur="1000"/>
                                        <p:tgtEl>
                                          <p:spTgt spid="3">
                                            <p:txEl>
                                              <p:pRg st="10" end="10"/>
                                            </p:txEl>
                                          </p:spTgt>
                                        </p:tgtEl>
                                      </p:cBhvr>
                                    </p:animEffect>
                                    <p:anim calcmode="lin" valueType="num">
                                      <p:cBhvr>
                                        <p:cTn id="7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Effect transition="in" filter="fade">
                                      <p:cBhvr>
                                        <p:cTn id="79" dur="1000"/>
                                        <p:tgtEl>
                                          <p:spTgt spid="3">
                                            <p:txEl>
                                              <p:pRg st="11" end="11"/>
                                            </p:txEl>
                                          </p:spTgt>
                                        </p:tgtEl>
                                      </p:cBhvr>
                                    </p:animEffect>
                                    <p:anim calcmode="lin" valueType="num">
                                      <p:cBhvr>
                                        <p:cTn id="8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1"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3">
                                            <p:txEl>
                                              <p:pRg st="12" end="12"/>
                                            </p:txEl>
                                          </p:spTgt>
                                        </p:tgtEl>
                                        <p:attrNameLst>
                                          <p:attrName>style.visibility</p:attrName>
                                        </p:attrNameLst>
                                      </p:cBhvr>
                                      <p:to>
                                        <p:strVal val="visible"/>
                                      </p:to>
                                    </p:set>
                                    <p:animEffect transition="in" filter="fade">
                                      <p:cBhvr>
                                        <p:cTn id="84" dur="1000"/>
                                        <p:tgtEl>
                                          <p:spTgt spid="3">
                                            <p:txEl>
                                              <p:pRg st="12" end="12"/>
                                            </p:txEl>
                                          </p:spTgt>
                                        </p:tgtEl>
                                      </p:cBhvr>
                                    </p:animEffect>
                                    <p:anim calcmode="lin" valueType="num">
                                      <p:cBhvr>
                                        <p:cTn id="8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
                                            <p:txEl>
                                              <p:pRg st="13" end="13"/>
                                            </p:txEl>
                                          </p:spTgt>
                                        </p:tgtEl>
                                        <p:attrNameLst>
                                          <p:attrName>style.visibility</p:attrName>
                                        </p:attrNameLst>
                                      </p:cBhvr>
                                      <p:to>
                                        <p:strVal val="visible"/>
                                      </p:to>
                                    </p:set>
                                    <p:animEffect transition="in" filter="fade">
                                      <p:cBhvr>
                                        <p:cTn id="91" dur="1000"/>
                                        <p:tgtEl>
                                          <p:spTgt spid="3">
                                            <p:txEl>
                                              <p:pRg st="13" end="13"/>
                                            </p:txEl>
                                          </p:spTgt>
                                        </p:tgtEl>
                                      </p:cBhvr>
                                    </p:animEffect>
                                    <p:anim calcmode="lin" valueType="num">
                                      <p:cBhvr>
                                        <p:cTn id="92"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3">
                                            <p:txEl>
                                              <p:pRg st="14" end="14"/>
                                            </p:txEl>
                                          </p:spTgt>
                                        </p:tgtEl>
                                        <p:attrNameLst>
                                          <p:attrName>style.visibility</p:attrName>
                                        </p:attrNameLst>
                                      </p:cBhvr>
                                      <p:to>
                                        <p:strVal val="visible"/>
                                      </p:to>
                                    </p:set>
                                    <p:animEffect transition="in" filter="fade">
                                      <p:cBhvr>
                                        <p:cTn id="96" dur="1000"/>
                                        <p:tgtEl>
                                          <p:spTgt spid="3">
                                            <p:txEl>
                                              <p:pRg st="14" end="14"/>
                                            </p:txEl>
                                          </p:spTgt>
                                        </p:tgtEl>
                                      </p:cBhvr>
                                    </p:animEffect>
                                    <p:anim calcmode="lin" valueType="num">
                                      <p:cBhvr>
                                        <p:cTn id="97"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98"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3">
                                            <p:txEl>
                                              <p:pRg st="15" end="15"/>
                                            </p:txEl>
                                          </p:spTgt>
                                        </p:tgtEl>
                                        <p:attrNameLst>
                                          <p:attrName>style.visibility</p:attrName>
                                        </p:attrNameLst>
                                      </p:cBhvr>
                                      <p:to>
                                        <p:strVal val="visible"/>
                                      </p:to>
                                    </p:set>
                                    <p:animEffect transition="in" filter="fade">
                                      <p:cBhvr>
                                        <p:cTn id="101" dur="1000"/>
                                        <p:tgtEl>
                                          <p:spTgt spid="3">
                                            <p:txEl>
                                              <p:pRg st="15" end="15"/>
                                            </p:txEl>
                                          </p:spTgt>
                                        </p:tgtEl>
                                      </p:cBhvr>
                                    </p:animEffect>
                                    <p:anim calcmode="lin" valueType="num">
                                      <p:cBhvr>
                                        <p:cTn id="102"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103"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nodeType="clickEffect">
                                  <p:stCondLst>
                                    <p:cond delay="0"/>
                                  </p:stCondLst>
                                  <p:childTnLst>
                                    <p:set>
                                      <p:cBhvr>
                                        <p:cTn id="107" dur="1" fill="hold">
                                          <p:stCondLst>
                                            <p:cond delay="0"/>
                                          </p:stCondLst>
                                        </p:cTn>
                                        <p:tgtEl>
                                          <p:spTgt spid="3">
                                            <p:txEl>
                                              <p:pRg st="16" end="16"/>
                                            </p:txEl>
                                          </p:spTgt>
                                        </p:tgtEl>
                                        <p:attrNameLst>
                                          <p:attrName>style.visibility</p:attrName>
                                        </p:attrNameLst>
                                      </p:cBhvr>
                                      <p:to>
                                        <p:strVal val="visible"/>
                                      </p:to>
                                    </p:set>
                                    <p:animEffect transition="in" filter="fade">
                                      <p:cBhvr>
                                        <p:cTn id="108" dur="1000"/>
                                        <p:tgtEl>
                                          <p:spTgt spid="3">
                                            <p:txEl>
                                              <p:pRg st="16" end="16"/>
                                            </p:txEl>
                                          </p:spTgt>
                                        </p:tgtEl>
                                      </p:cBhvr>
                                    </p:animEffect>
                                    <p:anim calcmode="lin" valueType="num">
                                      <p:cBhvr>
                                        <p:cTn id="109"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110"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accent6">
                    <a:lumMod val="50000"/>
                  </a:schemeClr>
                </a:solidFill>
              </a:rPr>
              <a:t/>
            </a:r>
            <a:br>
              <a:rPr lang="ru-RU" b="1" dirty="0" smtClean="0">
                <a:solidFill>
                  <a:schemeClr val="accent6">
                    <a:lumMod val="50000"/>
                  </a:schemeClr>
                </a:solidFill>
              </a:rPr>
            </a:br>
            <a:r>
              <a:rPr lang="ru-RU" b="1" dirty="0" smtClean="0">
                <a:solidFill>
                  <a:schemeClr val="accent6">
                    <a:lumMod val="50000"/>
                  </a:schemeClr>
                </a:solidFill>
              </a:rPr>
              <a:t>«</a:t>
            </a:r>
            <a:r>
              <a:rPr lang="ru-RU" b="1" dirty="0">
                <a:solidFill>
                  <a:schemeClr val="accent6">
                    <a:lumMod val="50000"/>
                  </a:schemeClr>
                </a:solidFill>
              </a:rPr>
              <a:t>Крылатые слова»</a:t>
            </a:r>
            <a:r>
              <a:rPr lang="ru-RU" dirty="0"/>
              <a:t/>
            </a:r>
            <a:br>
              <a:rPr lang="ru-RU" dirty="0"/>
            </a:br>
            <a:endParaRPr lang="ru-RU" dirty="0"/>
          </a:p>
        </p:txBody>
      </p:sp>
      <p:sp>
        <p:nvSpPr>
          <p:cNvPr id="3" name="Объект 2"/>
          <p:cNvSpPr>
            <a:spLocks noGrp="1"/>
          </p:cNvSpPr>
          <p:nvPr>
            <p:ph idx="1"/>
          </p:nvPr>
        </p:nvSpPr>
        <p:spPr/>
        <p:txBody>
          <a:bodyPr>
            <a:normAutofit fontScale="92500" lnSpcReduction="20000"/>
          </a:bodyPr>
          <a:lstStyle/>
          <a:p>
            <a:r>
              <a:rPr lang="ru-RU" dirty="0"/>
              <a:t>1. «Лебедь, Щука и Рак» </a:t>
            </a:r>
            <a:r>
              <a:rPr lang="ru-RU" i="1" dirty="0"/>
              <a:t>(«Да только воз и ныне там».)</a:t>
            </a:r>
          </a:p>
          <a:p>
            <a:r>
              <a:rPr lang="ru-RU" dirty="0"/>
              <a:t>2. «Волк и Ягнёнок» </a:t>
            </a:r>
            <a:r>
              <a:rPr lang="ru-RU" i="1" dirty="0"/>
              <a:t>(«У сильного всегда бессильный виноват».)</a:t>
            </a:r>
          </a:p>
          <a:p>
            <a:r>
              <a:rPr lang="ru-RU" dirty="0"/>
              <a:t>3. «Ларчик» </a:t>
            </a:r>
            <a:r>
              <a:rPr lang="ru-RU" i="1" dirty="0"/>
              <a:t>(«А ларчик просто открывался».)</a:t>
            </a:r>
          </a:p>
          <a:p>
            <a:r>
              <a:rPr lang="ru-RU" dirty="0"/>
              <a:t>4. «Кот и Повар» </a:t>
            </a:r>
            <a:r>
              <a:rPr lang="ru-RU" i="1" dirty="0"/>
              <a:t>(«А Васька слушает, да ест».)</a:t>
            </a:r>
          </a:p>
          <a:p>
            <a:r>
              <a:rPr lang="ru-RU" dirty="0"/>
              <a:t>5. «Мышь и Крыса» </a:t>
            </a:r>
            <a:r>
              <a:rPr lang="ru-RU" i="1" dirty="0"/>
              <a:t>(«Сильнее кошки зверя нет».)</a:t>
            </a:r>
          </a:p>
          <a:p>
            <a:endParaRPr lang="ru-RU" dirty="0"/>
          </a:p>
        </p:txBody>
      </p:sp>
    </p:spTree>
    <p:extLst>
      <p:ext uri="{BB962C8B-B14F-4D97-AF65-F5344CB8AC3E}">
        <p14:creationId xmlns:p14="http://schemas.microsoft.com/office/powerpoint/2010/main" val="599453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b="1" dirty="0" smtClean="0">
                <a:solidFill>
                  <a:schemeClr val="accent6">
                    <a:lumMod val="50000"/>
                  </a:schemeClr>
                </a:solidFill>
              </a:rPr>
              <a:t>Памятник И. А. Крылову </a:t>
            </a:r>
            <a:br>
              <a:rPr lang="ru-RU" b="1" dirty="0" smtClean="0">
                <a:solidFill>
                  <a:schemeClr val="accent6">
                    <a:lumMod val="50000"/>
                  </a:schemeClr>
                </a:solidFill>
              </a:rPr>
            </a:br>
            <a:r>
              <a:rPr lang="ru-RU" b="1" dirty="0" smtClean="0">
                <a:solidFill>
                  <a:schemeClr val="accent6">
                    <a:lumMod val="50000"/>
                  </a:schemeClr>
                </a:solidFill>
              </a:rPr>
              <a:t>в Санкт-Петербурге</a:t>
            </a:r>
            <a:endParaRPr lang="ru-RU" b="1" dirty="0">
              <a:solidFill>
                <a:schemeClr val="accent6">
                  <a:lumMod val="50000"/>
                </a:schemeClr>
              </a:solidFill>
            </a:endParaRPr>
          </a:p>
        </p:txBody>
      </p:sp>
      <p:pic>
        <p:nvPicPr>
          <p:cNvPr id="7" name="Объект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79264" y="1600200"/>
            <a:ext cx="3394472" cy="4525963"/>
          </a:xfrm>
        </p:spPr>
      </p:pic>
      <p:pic>
        <p:nvPicPr>
          <p:cNvPr id="8" name="Объект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552421" y="2060848"/>
            <a:ext cx="3980019" cy="3024336"/>
          </a:xfrm>
        </p:spPr>
      </p:pic>
      <p:sp>
        <p:nvSpPr>
          <p:cNvPr id="9" name="Прямоугольник 8"/>
          <p:cNvSpPr/>
          <p:nvPr/>
        </p:nvSpPr>
        <p:spPr>
          <a:xfrm>
            <a:off x="3491880" y="2967335"/>
            <a:ext cx="5976664" cy="317009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Пётр Карлович </a:t>
            </a:r>
            <a:r>
              <a:rPr lang="ru-RU"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Клодт</a:t>
            </a: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1855 г.</a:t>
            </a:r>
            <a:endPar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527690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Другая 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0000"/>
      </a:hlink>
      <a:folHlink>
        <a:srgbClr val="FAC08F"/>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938</Words>
  <Application>Microsoft Office PowerPoint</Application>
  <PresentationFormat>Экран (4:3)</PresentationFormat>
  <Paragraphs>90</Paragraphs>
  <Slides>13</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Презентация PowerPoint</vt:lpstr>
      <vt:lpstr>Педагогические задачи: </vt:lpstr>
      <vt:lpstr>Актуализация знаний</vt:lpstr>
      <vt:lpstr>Иван Андреевич КРЫЛОВ</vt:lpstr>
      <vt:lpstr>Эзопов язык </vt:lpstr>
      <vt:lpstr>Что такое басня?</vt:lpstr>
      <vt:lpstr> «Мораль сей басни такова» </vt:lpstr>
      <vt:lpstr> «Крылатые слова» </vt:lpstr>
      <vt:lpstr>Памятник И. А. Крылову  в Санкт-Петербурге</vt:lpstr>
      <vt:lpstr>Герои басен И. А. Крылова</vt:lpstr>
      <vt:lpstr>Герои басен И. А. Крылова</vt:lpstr>
      <vt:lpstr>Рефлексия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Елена</dc:creator>
  <cp:lastModifiedBy>Максим</cp:lastModifiedBy>
  <cp:revision>14</cp:revision>
  <dcterms:created xsi:type="dcterms:W3CDTF">2013-08-20T22:02:58Z</dcterms:created>
  <dcterms:modified xsi:type="dcterms:W3CDTF">2014-10-29T19:54:40Z</dcterms:modified>
</cp:coreProperties>
</file>