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B93"/>
    <a:srgbClr val="3C1A5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A9D775-4EFA-4AA4-91E7-D62BEC9C508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FBB5A8-8DDE-4D03-B015-BBB934BC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symanblog.ru/wp-content/uploads/2013/05/psyhologicheskie-testi-v-kartinkah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85728"/>
            <a:ext cx="5929354" cy="557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642918"/>
            <a:ext cx="5105400" cy="5072098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детский сад №3 г. Курганинска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Викторина для воспитателей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«педагогическая компетентность»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143512"/>
            <a:ext cx="5114778" cy="1101248"/>
          </a:xfrm>
        </p:spPr>
        <p:txBody>
          <a:bodyPr>
            <a:normAutofit/>
          </a:bodyPr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Старший воспитатель Н.Н.Касьянова</a:t>
            </a:r>
            <a:endParaRPr lang="ru-RU" sz="14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18224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643182"/>
            <a:ext cx="3433251" cy="192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7715304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ЖЕЛТЫЙ ЦВЕТ.</a:t>
            </a:r>
          </a:p>
          <a:p>
            <a:r>
              <a:rPr lang="ru-RU" sz="1400" b="1" i="1" u="sng" dirty="0" smtClean="0">
                <a:solidFill>
                  <a:schemeClr val="accent4">
                    <a:lumMod val="75000"/>
                  </a:schemeClr>
                </a:solidFill>
              </a:rPr>
              <a:t>Вам нравится.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 Оптимизм переполняет Вашу душу и заставляет сердце стучать быстрее. Вы расслаблены и полны мечтами об удаче. Вы готовы к изменениям, к полному освобождению от отношений или обязательств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</a:t>
            </a:r>
            <a:r>
              <a:rPr lang="ru-RU" sz="1400" b="1" i="1" u="sng" dirty="0" smtClean="0">
                <a:solidFill>
                  <a:schemeClr val="accent4">
                    <a:lumMod val="75000"/>
                  </a:schemeClr>
                </a:solidFill>
              </a:rPr>
              <a:t>Вам </a:t>
            </a:r>
            <a:r>
              <a:rPr lang="ru-RU" sz="1400" b="1" i="1" u="sng" dirty="0" smtClean="0">
                <a:solidFill>
                  <a:schemeClr val="accent4">
                    <a:lumMod val="75000"/>
                  </a:schemeClr>
                </a:solidFill>
              </a:rPr>
              <a:t>не нравится.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 Вы разочарованы вплоть до отчаяния.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		        Вы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недоверчивы и подозрительны. Вы мечетесь,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  			         эмоциональное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состояние нестабильно: то подъем, то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  			        резкий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спад.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ФИОЛЕТОВЫЙ </a:t>
            </a:r>
            <a:r>
              <a:rPr lang="ru-RU" sz="1400" dirty="0" smtClean="0">
                <a:solidFill>
                  <a:srgbClr val="C00000"/>
                </a:solidFill>
              </a:rPr>
              <a:t>ЦВЕТ.</a:t>
            </a:r>
          </a:p>
          <a:p>
            <a:r>
              <a:rPr lang="ru-RU" sz="1400" b="1" i="1" u="sng" dirty="0" smtClean="0">
                <a:solidFill>
                  <a:srgbClr val="7030A0"/>
                </a:solidFill>
              </a:rPr>
              <a:t>Вам нравится</a:t>
            </a:r>
            <a:r>
              <a:rPr lang="ru-RU" sz="1400" b="1" i="1" dirty="0" smtClean="0">
                <a:solidFill>
                  <a:srgbClr val="7030A0"/>
                </a:solidFill>
              </a:rPr>
              <a:t>.</a:t>
            </a:r>
            <a:r>
              <a:rPr lang="ru-RU" sz="1400" i="1" dirty="0" smtClean="0">
                <a:solidFill>
                  <a:srgbClr val="7030A0"/>
                </a:solidFill>
              </a:rPr>
              <a:t> Вы флиртуете направо и налево, </a:t>
            </a:r>
            <a:endParaRPr lang="ru-RU" sz="14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стремитесь </a:t>
            </a:r>
            <a:r>
              <a:rPr lang="ru-RU" sz="1400" i="1" dirty="0" smtClean="0">
                <a:solidFill>
                  <a:srgbClr val="7030A0"/>
                </a:solidFill>
              </a:rPr>
              <a:t>завести хоть какую-нибудь </a:t>
            </a:r>
            <a:r>
              <a:rPr lang="ru-RU" sz="1400" i="1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интрижку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Вы стремитесь </a:t>
            </a:r>
            <a:r>
              <a:rPr lang="ru-RU" sz="1400" i="1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понравиться</a:t>
            </a:r>
            <a:r>
              <a:rPr lang="ru-RU" sz="1400" i="1" dirty="0" smtClean="0">
                <a:solidFill>
                  <a:srgbClr val="7030A0"/>
                </a:solidFill>
              </a:rPr>
              <a:t>, </a:t>
            </a:r>
            <a:r>
              <a:rPr lang="ru-RU" sz="1400" i="1" dirty="0" smtClean="0">
                <a:solidFill>
                  <a:srgbClr val="7030A0"/>
                </a:solidFill>
              </a:rPr>
              <a:t>получить 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поддержку или   комплимент</a:t>
            </a:r>
            <a:r>
              <a:rPr lang="ru-RU" sz="1400" i="1" dirty="0" smtClean="0">
                <a:solidFill>
                  <a:srgbClr val="7030A0"/>
                </a:solidFill>
              </a:rPr>
              <a:t>. Настроение ровное</a:t>
            </a:r>
            <a:r>
              <a:rPr lang="ru-RU" sz="1400" i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но не спокойное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</a:p>
          <a:p>
            <a:endParaRPr lang="ru-RU" sz="1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b="1" i="1" u="sng" dirty="0" smtClean="0">
                <a:solidFill>
                  <a:srgbClr val="7030A0"/>
                </a:solidFill>
              </a:rPr>
              <a:t>Вам не нравится</a:t>
            </a:r>
            <a:r>
              <a:rPr lang="ru-RU" sz="1400" b="1" i="1" dirty="0" smtClean="0">
                <a:solidFill>
                  <a:srgbClr val="7030A0"/>
                </a:solidFill>
              </a:rPr>
              <a:t>.</a:t>
            </a:r>
            <a:r>
              <a:rPr lang="ru-RU" sz="1400" i="1" dirty="0" smtClean="0">
                <a:solidFill>
                  <a:srgbClr val="7030A0"/>
                </a:solidFill>
              </a:rPr>
              <a:t> Вы стремитесь быть незаметным и спрятаться от излишнего внимания. Скромность, контроль чувств и поведения присущи Вам именно сейчас.</a:t>
            </a:r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устройству, содержанию и организации режима работы в дошкольных организациях"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ЦОР: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://doctor.pp.ua/post/629181/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 знание санитарно -эпидемиологических требований к устройству, содержанию и организации режима работы дошкольных образовательных учреждений (</a:t>
            </a:r>
            <a:r>
              <a:rPr lang="ru-RU" sz="1800" dirty="0" err="1" smtClean="0">
                <a:solidFill>
                  <a:srgbClr val="002060"/>
                </a:solidFill>
              </a:rPr>
              <a:t>СанПиН</a:t>
            </a:r>
            <a:r>
              <a:rPr lang="ru-RU" sz="1800" dirty="0" smtClean="0">
                <a:solidFill>
                  <a:srgbClr val="002060"/>
                </a:solidFill>
              </a:rPr>
              <a:t> 2.4.1.3049-13)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 Как определяется количество детей в группах детского сада </a:t>
            </a:r>
            <a:r>
              <a:rPr lang="ru-RU" sz="1600" dirty="0" err="1" smtClean="0"/>
              <a:t>общеразвивающей</a:t>
            </a:r>
            <a:r>
              <a:rPr lang="ru-RU" sz="1600" dirty="0" smtClean="0"/>
              <a:t> направленности: - для групп раннего возраста (до 3 лет) -?; - для дошкольного возраста (от3 до 7 лет) - ?</a:t>
            </a:r>
          </a:p>
          <a:p>
            <a:r>
              <a:rPr lang="ru-RU" sz="1600" dirty="0" smtClean="0"/>
              <a:t>2. Какова длительность сквозного  проветривания?</a:t>
            </a:r>
          </a:p>
          <a:p>
            <a:r>
              <a:rPr lang="ru-RU" sz="1600" dirty="0" smtClean="0"/>
              <a:t>3. Как проводится проветривание?</a:t>
            </a:r>
          </a:p>
          <a:p>
            <a:r>
              <a:rPr lang="ru-RU" sz="1600" dirty="0" smtClean="0"/>
              <a:t>4. Какова максимальная продолжительность непрерывного бодрствования детей 3—7 лет в течение дня? </a:t>
            </a:r>
          </a:p>
          <a:p>
            <a:r>
              <a:rPr lang="ru-RU" sz="1600" dirty="0" smtClean="0"/>
              <a:t>5. Какова ежедневная продолжительность прогулки детей в ДОУ?</a:t>
            </a:r>
          </a:p>
          <a:p>
            <a:r>
              <a:rPr lang="ru-RU" sz="1600" dirty="0" smtClean="0"/>
              <a:t>6. Как организуется дневной сон для детей от 1,5 до 3 лет</a:t>
            </a:r>
            <a:r>
              <a:rPr lang="ru-RU" sz="1600" i="1" dirty="0" smtClean="0"/>
              <a:t>?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7. Сколько времени в режиме дня детей 3—7 лет составляет самостоятельная деятельность (игры, подготовка к образовательной деятельности, личная гигиена)?</a:t>
            </a:r>
          </a:p>
          <a:p>
            <a:r>
              <a:rPr lang="ru-RU" sz="1600" dirty="0" smtClean="0"/>
              <a:t>8. Кто несет ответственность за соответствие программ и технологий обучения и воспитания, методов и организации учебно-воспитательного процесса возрастным и психофизиологическим возможностям детей: воспитатель, местный орган управления обра­зованием или администрация ДОУ?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9.</a:t>
            </a:r>
            <a:r>
              <a:rPr lang="ru-RU" sz="1600" i="1" dirty="0" smtClean="0"/>
              <a:t> </a:t>
            </a:r>
            <a:r>
              <a:rPr lang="ru-RU" sz="1600" dirty="0" smtClean="0"/>
              <a:t>Какова норма проведения НОД в неделю для детей от 1,5 до 3 лет и какова их продолжительность? </a:t>
            </a:r>
          </a:p>
          <a:p>
            <a:r>
              <a:rPr lang="ru-RU" sz="1600" dirty="0" smtClean="0"/>
              <a:t>10. Каков максимально допустимый объем недельной образовательной нагрузки, включая НОД  по дополнительному образованию, для детей дошкольного возраста в младшей группе (дети 4-го года жизни)?</a:t>
            </a:r>
          </a:p>
          <a:p>
            <a:r>
              <a:rPr lang="ru-RU" sz="1600" dirty="0" smtClean="0"/>
              <a:t>11. Каков максимально допустимый объем недельной образовательной нагрузки, включая НОД по дополнительному образованию, для детей дошкольного возраста в средней группе (дети 5-го года жизни)? </a:t>
            </a:r>
          </a:p>
          <a:p>
            <a:r>
              <a:rPr lang="ru-RU" sz="1600" dirty="0" smtClean="0"/>
              <a:t>12. Каков максимально допустимый объем недельной образовательной нагрузки, включая НОД  по дополнительному образованию, для детей дошкольного возраста в разновозрастной  группе (дети 6-го, 7-го года жизни)? </a:t>
            </a:r>
          </a:p>
          <a:p>
            <a:r>
              <a:rPr lang="ru-RU" sz="1600" dirty="0" smtClean="0"/>
              <a:t>13. Какова продолжительность НОД для детей:</a:t>
            </a:r>
          </a:p>
          <a:p>
            <a:r>
              <a:rPr lang="ru-RU" sz="1600" dirty="0" smtClean="0"/>
              <a:t>- второй младшей группы;</a:t>
            </a:r>
          </a:p>
          <a:p>
            <a:r>
              <a:rPr lang="ru-RU" sz="1600" dirty="0" smtClean="0"/>
              <a:t>-средней группы;</a:t>
            </a:r>
          </a:p>
          <a:p>
            <a:r>
              <a:rPr lang="ru-RU" sz="1600" dirty="0" smtClean="0"/>
              <a:t>- разновозрастной группы?</a:t>
            </a:r>
          </a:p>
          <a:p>
            <a:r>
              <a:rPr lang="ru-RU" sz="1600" dirty="0" smtClean="0"/>
              <a:t>14. В какие дни недели и в какое время суток необходимо проводить НОД, требующие повышенной познавательной активности и умственного напряжения детей?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15. Какое количество времени должны занимать НОД физкультурно-оздоровительного и эстетического цикла?</a:t>
            </a:r>
            <a:r>
              <a:rPr lang="ru-RU" sz="1600" i="1" dirty="0" smtClean="0"/>
              <a:t> </a:t>
            </a:r>
          </a:p>
          <a:p>
            <a:r>
              <a:rPr lang="ru-RU" sz="1600" dirty="0" smtClean="0"/>
              <a:t>16. Какими основными документами  регламентируется образовательная деятельность в ДОУ ?</a:t>
            </a:r>
          </a:p>
          <a:p>
            <a:r>
              <a:rPr lang="ru-RU" sz="1600" dirty="0" smtClean="0"/>
              <a:t>17. Какие направления развития и образования детей  должно обеспечиваться содержание программы ДОУ в соответствии с ФГОС?</a:t>
            </a:r>
          </a:p>
          <a:p>
            <a:r>
              <a:rPr lang="ru-RU" sz="1600" dirty="0" smtClean="0"/>
              <a:t>18. Каков объем обязательной части Программы и вариативной?</a:t>
            </a:r>
            <a:endParaRPr lang="ru-RU" sz="1600" dirty="0"/>
          </a:p>
        </p:txBody>
      </p:sp>
      <p:pic>
        <p:nvPicPr>
          <p:cNvPr id="1026" name="Picture 2" descr="C:\Documents and Settings\USER\Мои документы\Мои рисунки\дети\medicinskoe_obslujivanie00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86124"/>
            <a:ext cx="6350000" cy="3376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Ответы на вопросы.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/>
              <a:t>1</a:t>
            </a:r>
            <a:r>
              <a:rPr lang="ru-RU" sz="1400" dirty="0" smtClean="0"/>
              <a:t>. Из расчета площади групповой (игровой комнаты) : </a:t>
            </a:r>
          </a:p>
          <a:p>
            <a:r>
              <a:rPr lang="ru-RU" sz="1400" dirty="0" smtClean="0"/>
              <a:t>- ранний возраст - не менее 2,5 кв.м. на 1 ребенка;</a:t>
            </a:r>
          </a:p>
          <a:p>
            <a:r>
              <a:rPr lang="ru-RU" sz="1400" dirty="0" smtClean="0"/>
              <a:t>-дошкольный возраст – не менее 2 кв.м., </a:t>
            </a:r>
            <a:r>
              <a:rPr lang="ru-RU" sz="1400" b="1" dirty="0" smtClean="0"/>
              <a:t>фактически находящегося в группе.</a:t>
            </a:r>
            <a:endParaRPr lang="ru-RU" sz="1400" dirty="0" smtClean="0"/>
          </a:p>
          <a:p>
            <a:r>
              <a:rPr lang="ru-RU" sz="1400" b="1" dirty="0" smtClean="0"/>
              <a:t> 2.</a:t>
            </a:r>
            <a:r>
              <a:rPr lang="ru-RU" sz="1400" dirty="0" smtClean="0"/>
              <a:t>  Не менее 10 минут через каждые 1,5ч.</a:t>
            </a:r>
          </a:p>
          <a:p>
            <a:r>
              <a:rPr lang="ru-RU" sz="1400" b="1" dirty="0" smtClean="0"/>
              <a:t> 3. </a:t>
            </a:r>
            <a:r>
              <a:rPr lang="ru-RU" sz="1400" dirty="0" smtClean="0"/>
              <a:t>В отсутствии детей и заканчивается за 30 мин. до их прихода с прогулки или НОД.</a:t>
            </a:r>
          </a:p>
          <a:p>
            <a:r>
              <a:rPr lang="ru-RU" sz="1400" b="1" dirty="0" smtClean="0"/>
              <a:t> 4</a:t>
            </a:r>
            <a:r>
              <a:rPr lang="ru-RU" sz="1400" dirty="0" smtClean="0"/>
              <a:t>. 5,5 – 6 часов.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/>
              <a:t>5. </a:t>
            </a:r>
            <a:r>
              <a:rPr lang="ru-RU" sz="1400" dirty="0" smtClean="0"/>
              <a:t>3-4 часа.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/>
              <a:t>6. </a:t>
            </a:r>
            <a:r>
              <a:rPr lang="ru-RU" sz="1400" dirty="0" smtClean="0"/>
              <a:t>Однократно, продолжительностью не менее </a:t>
            </a:r>
            <a:r>
              <a:rPr lang="ru-RU" sz="1400" dirty="0" err="1" smtClean="0"/>
              <a:t>Зч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 7</a:t>
            </a:r>
            <a:r>
              <a:rPr lang="ru-RU" sz="1400" dirty="0" smtClean="0"/>
              <a:t>. Не менее 3— 4 ч.</a:t>
            </a:r>
          </a:p>
          <a:p>
            <a:r>
              <a:rPr lang="ru-RU" sz="1400" b="1" dirty="0" smtClean="0"/>
              <a:t> 8.</a:t>
            </a:r>
            <a:r>
              <a:rPr lang="ru-RU" sz="1400" dirty="0" smtClean="0"/>
              <a:t> Администрация ДОУ.</a:t>
            </a:r>
          </a:p>
          <a:p>
            <a:r>
              <a:rPr lang="ru-RU" sz="1400" b="1" dirty="0" smtClean="0"/>
              <a:t>9.</a:t>
            </a:r>
            <a:r>
              <a:rPr lang="ru-RU" sz="1400" dirty="0" smtClean="0"/>
              <a:t> Не более 10 занятий в неделю (развитие речи, дидактические игры, развитие движений, музыкальные и др.) продолжительностью не более 8—10 мин.</a:t>
            </a:r>
          </a:p>
          <a:p>
            <a:r>
              <a:rPr lang="ru-RU" sz="1400" b="1" dirty="0" smtClean="0"/>
              <a:t>10.</a:t>
            </a:r>
            <a:r>
              <a:rPr lang="ru-RU" sz="1400" dirty="0" smtClean="0"/>
              <a:t> 11 занятий</a:t>
            </a:r>
          </a:p>
          <a:p>
            <a:r>
              <a:rPr lang="ru-RU" sz="1400" b="1" dirty="0" smtClean="0"/>
              <a:t>11.</a:t>
            </a:r>
            <a:r>
              <a:rPr lang="ru-RU" sz="1400" dirty="0" smtClean="0"/>
              <a:t> 12 занятий</a:t>
            </a:r>
          </a:p>
          <a:p>
            <a:r>
              <a:rPr lang="ru-RU" sz="1400" b="1" dirty="0" smtClean="0"/>
              <a:t>12.</a:t>
            </a:r>
            <a:r>
              <a:rPr lang="ru-RU" sz="1400" dirty="0" smtClean="0"/>
              <a:t> 15 – 17 занятий</a:t>
            </a:r>
          </a:p>
          <a:p>
            <a:r>
              <a:rPr lang="ru-RU" sz="1400" b="1" dirty="0" smtClean="0"/>
              <a:t>13.</a:t>
            </a:r>
            <a:r>
              <a:rPr lang="ru-RU" sz="1400" dirty="0" smtClean="0"/>
              <a:t> вторая младшая группа – 15 минут;</a:t>
            </a:r>
          </a:p>
          <a:p>
            <a:r>
              <a:rPr lang="ru-RU" sz="1400" dirty="0" smtClean="0"/>
              <a:t>-средняя группа – 20 минут;</a:t>
            </a:r>
          </a:p>
          <a:p>
            <a:r>
              <a:rPr lang="ru-RU" sz="1400" dirty="0" smtClean="0"/>
              <a:t>- разновозрастная группа – 25-30 минут.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14</a:t>
            </a:r>
            <a:r>
              <a:rPr lang="ru-RU" sz="1400" dirty="0" smtClean="0"/>
              <a:t> В первую половину дня и в дни наиболее высокой работоспособности детей — вторник, среду</a:t>
            </a:r>
          </a:p>
          <a:p>
            <a:r>
              <a:rPr lang="ru-RU" sz="1400" b="1" dirty="0" smtClean="0"/>
              <a:t>15. </a:t>
            </a:r>
            <a:r>
              <a:rPr lang="ru-RU" sz="1400" dirty="0" smtClean="0"/>
              <a:t>Не менее 50 % общего времени занятий.</a:t>
            </a:r>
          </a:p>
          <a:p>
            <a:r>
              <a:rPr lang="ru-RU" sz="1400" b="1" dirty="0" smtClean="0"/>
              <a:t>16. </a:t>
            </a:r>
            <a:r>
              <a:rPr lang="ru-RU" sz="1400" dirty="0" smtClean="0"/>
              <a:t>Приказ №1155 от 17.10.2013г. «Об утверждении федерального государственного образовательного стандарта дошкольного образования», «Об образовании в Российской Федерации» №273 – ФЗ от 29.12.2012г., ООП ДОУ.</a:t>
            </a:r>
          </a:p>
          <a:p>
            <a:r>
              <a:rPr lang="ru-RU" sz="1400" b="1" dirty="0" smtClean="0"/>
              <a:t>17</a:t>
            </a:r>
            <a:r>
              <a:rPr lang="ru-RU" sz="1400" dirty="0" smtClean="0"/>
              <a:t>. социально – коммуникативное развитие; познавательно развитие; речевое развитие; художественное развитие; физическое развитие.</a:t>
            </a:r>
          </a:p>
          <a:p>
            <a:r>
              <a:rPr lang="ru-RU" sz="1400" b="1" dirty="0" smtClean="0"/>
              <a:t>18</a:t>
            </a:r>
            <a:r>
              <a:rPr lang="ru-RU" sz="1400" dirty="0" smtClean="0"/>
              <a:t>. 60 и 40%.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2050" name="Picture 2" descr="C:\Documents and Settings\USER\Мои документы\Мои рисунки\дети\2493c93ea6d465a3686a3ecc5376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68580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«Психология счастья»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sz="1400" dirty="0" smtClean="0"/>
              <a:t>Выберите последовательно разглядывая картинки 2 цвета.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Первый цвет</a:t>
            </a:r>
            <a:r>
              <a:rPr lang="ru-RU" sz="1400" i="1" dirty="0" smtClean="0"/>
              <a:t> — </a:t>
            </a:r>
            <a:r>
              <a:rPr lang="ru-RU" sz="1400" i="1" dirty="0" smtClean="0">
                <a:solidFill>
                  <a:schemeClr val="accent5">
                    <a:lumMod val="75000"/>
                  </a:schemeClr>
                </a:solidFill>
              </a:rPr>
              <a:t>тот, который Вам очень нравится в данный момент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r>
              <a:rPr lang="ru-RU" sz="1400" i="1" dirty="0" smtClean="0"/>
              <a:t>Второй цвет — </a:t>
            </a:r>
            <a:r>
              <a:rPr lang="ru-RU" sz="1400" i="1" dirty="0" smtClean="0">
                <a:solidFill>
                  <a:srgbClr val="0070C0"/>
                </a:solidFill>
              </a:rPr>
              <a:t>который меньше всего Вам по душе в данный момент тестирования.</a:t>
            </a:r>
          </a:p>
          <a:p>
            <a:r>
              <a:rPr lang="ru-RU" sz="1400" b="1" i="1" u="sng" dirty="0" smtClean="0">
                <a:solidFill>
                  <a:srgbClr val="1B0B93"/>
                </a:solidFill>
              </a:rPr>
              <a:t>Тест измеряет Ваше эмоциональное состояние на сейчас!</a:t>
            </a:r>
          </a:p>
          <a:p>
            <a:endParaRPr lang="ru-RU" sz="1400" i="1" dirty="0" smtClean="0">
              <a:solidFill>
                <a:srgbClr val="0070C0"/>
              </a:solidFill>
            </a:endParaRPr>
          </a:p>
          <a:p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syhologicheskie-testi-v-kartinkah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786058"/>
            <a:ext cx="44862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643050"/>
            <a:ext cx="2736264" cy="17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00B0F0"/>
                </a:solidFill>
              </a:rPr>
              <a:t>СИНИЙ ЦВЕТ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1400" b="1" i="1" u="sng" dirty="0" smtClean="0">
                <a:solidFill>
                  <a:srgbClr val="002060"/>
                </a:solidFill>
              </a:rPr>
              <a:t>Вам нравится.</a:t>
            </a:r>
            <a:r>
              <a:rPr lang="ru-RU" sz="1400" i="1" dirty="0" smtClean="0">
                <a:solidFill>
                  <a:srgbClr val="002060"/>
                </a:solidFill>
              </a:rPr>
              <a:t> Вы стремитесь к согласию, доверию, пониманию, сочувствию. Сейчас Вы испытываете эмоциональный комфорт, спокойствие, мягкость, мечтательность. Вы расположены к общению с друзьями.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i="1" u="sng" dirty="0" smtClean="0">
                <a:solidFill>
                  <a:srgbClr val="002060"/>
                </a:solidFill>
              </a:rPr>
              <a:t>Вам не нравится</a:t>
            </a:r>
            <a:r>
              <a:rPr lang="ru-RU" sz="1400" b="1" i="1" dirty="0" smtClean="0">
                <a:solidFill>
                  <a:srgbClr val="002060"/>
                </a:solidFill>
              </a:rPr>
              <a:t>.</a:t>
            </a:r>
            <a:r>
              <a:rPr lang="ru-RU" sz="1400" i="1" dirty="0" smtClean="0">
                <a:solidFill>
                  <a:srgbClr val="002060"/>
                </a:solidFill>
              </a:rPr>
              <a:t> Вы беспокойны. Возможно недавно произошел разрыв близких отношений. Вы одиноки и расстроены.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ЗЕЛЕНЫЙ ЦВЕТ.</a:t>
            </a:r>
          </a:p>
          <a:p>
            <a:r>
              <a:rPr lang="ru-RU" sz="1400" b="1" i="1" u="sng" dirty="0" smtClean="0">
                <a:solidFill>
                  <a:srgbClr val="00B050"/>
                </a:solidFill>
              </a:rPr>
              <a:t>Вам нравится.</a:t>
            </a:r>
            <a:r>
              <a:rPr lang="ru-RU" sz="1400" i="1" dirty="0" smtClean="0">
                <a:solidFill>
                  <a:srgbClr val="00B050"/>
                </a:solidFill>
              </a:rPr>
              <a:t> Вы уверены в себе, даже самоуверенны. </a:t>
            </a:r>
            <a:endParaRPr lang="ru-RU" sz="1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B050"/>
                </a:solidFill>
              </a:rPr>
              <a:t>Сейчас </a:t>
            </a:r>
            <a:r>
              <a:rPr lang="ru-RU" sz="1400" i="1" dirty="0" smtClean="0">
                <a:solidFill>
                  <a:srgbClr val="00B050"/>
                </a:solidFill>
              </a:rPr>
              <a:t>пик Вашей силы, самоуважения. Вы способны </a:t>
            </a:r>
            <a:r>
              <a:rPr lang="ru-RU" sz="1400" i="1" dirty="0" smtClean="0">
                <a:solidFill>
                  <a:srgbClr val="00B050"/>
                </a:solidFill>
              </a:rPr>
              <a:t>на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00B050"/>
                </a:solidFill>
              </a:rPr>
              <a:t>Многое</a:t>
            </a:r>
            <a:r>
              <a:rPr lang="ru-RU" sz="1400" i="1" dirty="0" smtClean="0">
                <a:solidFill>
                  <a:srgbClr val="00B050"/>
                </a:solidFill>
              </a:rPr>
              <a:t> </a:t>
            </a:r>
            <a:r>
              <a:rPr lang="ru-RU" sz="1400" i="1" dirty="0" smtClean="0">
                <a:solidFill>
                  <a:srgbClr val="00B050"/>
                </a:solidFill>
              </a:rPr>
              <a:t>и </a:t>
            </a:r>
            <a:r>
              <a:rPr lang="ru-RU" sz="1400" i="1" dirty="0" smtClean="0">
                <a:solidFill>
                  <a:srgbClr val="00B050"/>
                </a:solidFill>
              </a:rPr>
              <a:t>стремитесь захватить власть в общении. </a:t>
            </a:r>
            <a:endParaRPr lang="ru-RU" sz="1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B050"/>
                </a:solidFill>
              </a:rPr>
              <a:t>Взять </a:t>
            </a:r>
            <a:r>
              <a:rPr lang="ru-RU" sz="1400" i="1" dirty="0" smtClean="0">
                <a:solidFill>
                  <a:srgbClr val="00B050"/>
                </a:solidFill>
              </a:rPr>
              <a:t>верх над собеседниками. Возможно напротив, Вы заняли </a:t>
            </a:r>
            <a:endParaRPr lang="ru-RU" sz="1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B050"/>
                </a:solidFill>
              </a:rPr>
              <a:t>психологическую </a:t>
            </a:r>
            <a:r>
              <a:rPr lang="ru-RU" sz="1400" i="1" dirty="0" smtClean="0">
                <a:solidFill>
                  <a:srgbClr val="00B050"/>
                </a:solidFill>
              </a:rPr>
              <a:t>оборону.</a:t>
            </a:r>
            <a:endParaRPr lang="ru-RU" sz="1400" dirty="0" smtClean="0">
              <a:solidFill>
                <a:srgbClr val="00B050"/>
              </a:solidFill>
            </a:endParaRPr>
          </a:p>
          <a:p>
            <a:r>
              <a:rPr lang="ru-RU" sz="1400" b="1" i="1" u="sng" dirty="0" smtClean="0">
                <a:solidFill>
                  <a:srgbClr val="00B050"/>
                </a:solidFill>
              </a:rPr>
              <a:t>Вам не нравится.</a:t>
            </a:r>
            <a:r>
              <a:rPr lang="ru-RU" sz="1400" i="1" dirty="0" smtClean="0">
                <a:solidFill>
                  <a:srgbClr val="00B050"/>
                </a:solidFill>
              </a:rPr>
              <a:t> Вы </a:t>
            </a:r>
            <a:r>
              <a:rPr lang="ru-RU" sz="1400" i="1" dirty="0" err="1" smtClean="0">
                <a:solidFill>
                  <a:srgbClr val="00B050"/>
                </a:solidFill>
              </a:rPr>
              <a:t>фрустрированы</a:t>
            </a:r>
            <a:r>
              <a:rPr lang="ru-RU" sz="1400" i="1" dirty="0" smtClean="0">
                <a:solidFill>
                  <a:srgbClr val="00B050"/>
                </a:solidFill>
              </a:rPr>
              <a:t> недостатком внимания и уважения со стороны партнера. Вы унижены, обижены, уязвлены и обесточены.  У Вас не осталось сил на сопротивление.</a:t>
            </a:r>
          </a:p>
          <a:p>
            <a:endParaRPr lang="ru-RU" sz="1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КРАСНЫЙ ЦВЕТ</a:t>
            </a:r>
            <a:r>
              <a:rPr lang="ru-RU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400" b="1" i="1" u="sng" dirty="0" smtClean="0">
                <a:solidFill>
                  <a:srgbClr val="FF0000"/>
                </a:solidFill>
              </a:rPr>
              <a:t>Вам нравится</a:t>
            </a:r>
            <a:r>
              <a:rPr lang="ru-RU" sz="1400" b="1" i="1" dirty="0" smtClean="0">
                <a:solidFill>
                  <a:srgbClr val="FF0000"/>
                </a:solidFill>
              </a:rPr>
              <a:t>.</a:t>
            </a:r>
            <a:r>
              <a:rPr lang="ru-RU" sz="1400" i="1" dirty="0" smtClean="0">
                <a:solidFill>
                  <a:srgbClr val="FF0000"/>
                </a:solidFill>
              </a:rPr>
              <a:t> Сейчас Вы эмоционально возбуждены. Настроение приподнятое. Вы стремитесь к достижению, успеху. Вы наступаете, возможно излишне давите. Вы напористы, порой агрессивны.</a:t>
            </a:r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b="1" i="1" u="sng" dirty="0" smtClean="0">
                <a:solidFill>
                  <a:srgbClr val="FF0000"/>
                </a:solidFill>
              </a:rPr>
              <a:t>Вам не нравится</a:t>
            </a:r>
            <a:r>
              <a:rPr lang="ru-RU" sz="1400" b="1" i="1" dirty="0" smtClean="0">
                <a:solidFill>
                  <a:srgbClr val="FF0000"/>
                </a:solidFill>
              </a:rPr>
              <a:t>.</a:t>
            </a:r>
            <a:r>
              <a:rPr lang="ru-RU" sz="1400" i="1" dirty="0" smtClean="0">
                <a:solidFill>
                  <a:srgbClr val="FF0000"/>
                </a:solidFill>
              </a:rPr>
              <a:t> Вы постоянно раздражены и перевозбуждены. Вы в глубоком стрессе. Иногда Вы словно обессилены или даже утомлены.</a:t>
            </a:r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2141521" cy="142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КОРИЧНЕВЫЙ ЦВЕТ.</a:t>
            </a:r>
          </a:p>
          <a:p>
            <a:r>
              <a:rPr lang="ru-RU" sz="1400" b="1" i="1" u="sng" dirty="0" smtClean="0">
                <a:solidFill>
                  <a:srgbClr val="663300"/>
                </a:solidFill>
              </a:rPr>
              <a:t>Вам нравится.</a:t>
            </a:r>
            <a:r>
              <a:rPr lang="ru-RU" sz="1400" i="1" dirty="0" smtClean="0">
                <a:solidFill>
                  <a:srgbClr val="663300"/>
                </a:solidFill>
              </a:rPr>
              <a:t> Вы устали и стремитесь к отдыху и </a:t>
            </a:r>
            <a:endParaRPr lang="ru-RU" sz="1400" i="1" dirty="0" smtClean="0">
              <a:solidFill>
                <a:srgbClr val="663300"/>
              </a:solidFill>
            </a:endParaRPr>
          </a:p>
          <a:p>
            <a:r>
              <a:rPr lang="ru-RU" sz="1400" i="1" dirty="0" smtClean="0">
                <a:solidFill>
                  <a:srgbClr val="663300"/>
                </a:solidFill>
              </a:rPr>
              <a:t>эмоциональной </a:t>
            </a:r>
            <a:r>
              <a:rPr lang="ru-RU" sz="1400" i="1" dirty="0" smtClean="0">
                <a:solidFill>
                  <a:srgbClr val="663300"/>
                </a:solidFill>
              </a:rPr>
              <a:t>стабильности. Вы психологически устали и </a:t>
            </a:r>
            <a:endParaRPr lang="ru-RU" sz="1400" i="1" dirty="0" smtClean="0">
              <a:solidFill>
                <a:srgbClr val="663300"/>
              </a:solidFill>
            </a:endParaRPr>
          </a:p>
          <a:p>
            <a:r>
              <a:rPr lang="ru-RU" sz="1400" i="1" dirty="0" smtClean="0">
                <a:solidFill>
                  <a:srgbClr val="663300"/>
                </a:solidFill>
              </a:rPr>
              <a:t>голодны </a:t>
            </a:r>
            <a:r>
              <a:rPr lang="ru-RU" sz="1400" i="1" dirty="0" smtClean="0">
                <a:solidFill>
                  <a:srgbClr val="663300"/>
                </a:solidFill>
              </a:rPr>
              <a:t>по поддерживающим отношениям. Подспудно Вы </a:t>
            </a:r>
            <a:endParaRPr lang="ru-RU" sz="1400" i="1" dirty="0" smtClean="0">
              <a:solidFill>
                <a:srgbClr val="663300"/>
              </a:solidFill>
            </a:endParaRPr>
          </a:p>
          <a:p>
            <a:r>
              <a:rPr lang="ru-RU" sz="1400" i="1" dirty="0" smtClean="0">
                <a:solidFill>
                  <a:srgbClr val="663300"/>
                </a:solidFill>
              </a:rPr>
              <a:t>чего-то </a:t>
            </a:r>
            <a:r>
              <a:rPr lang="ru-RU" sz="1400" i="1" dirty="0" smtClean="0">
                <a:solidFill>
                  <a:srgbClr val="663300"/>
                </a:solidFill>
              </a:rPr>
              <a:t>боитесь и не чувствуете себя в безопасности. Вы нуждаетесь в чувственном удовлетворении.</a:t>
            </a:r>
            <a:endParaRPr lang="ru-RU" sz="1400" dirty="0" smtClean="0">
              <a:solidFill>
                <a:srgbClr val="663300"/>
              </a:solidFill>
            </a:endParaRPr>
          </a:p>
          <a:p>
            <a:r>
              <a:rPr lang="ru-RU" sz="1400" b="1" i="1" u="sng" dirty="0" smtClean="0">
                <a:solidFill>
                  <a:srgbClr val="663300"/>
                </a:solidFill>
              </a:rPr>
              <a:t>Вам не нравится</a:t>
            </a:r>
            <a:r>
              <a:rPr lang="ru-RU" sz="1400" b="1" i="1" dirty="0" smtClean="0">
                <a:solidFill>
                  <a:srgbClr val="663300"/>
                </a:solidFill>
              </a:rPr>
              <a:t>.</a:t>
            </a:r>
            <a:r>
              <a:rPr lang="ru-RU" sz="1400" i="1" dirty="0" smtClean="0">
                <a:solidFill>
                  <a:srgbClr val="663300"/>
                </a:solidFill>
              </a:rPr>
              <a:t> Вы как натянутая струна. Вы отрицаете все свои эмоциональные и физические потребности.  Вы бежите от слабости</a:t>
            </a:r>
            <a:r>
              <a:rPr lang="ru-RU" sz="1400" i="1" dirty="0" smtClean="0">
                <a:solidFill>
                  <a:srgbClr val="663300"/>
                </a:solidFill>
              </a:rPr>
              <a:t>, ограничивая </a:t>
            </a:r>
            <a:r>
              <a:rPr lang="ru-RU" sz="1400" i="1" dirty="0" smtClean="0">
                <a:solidFill>
                  <a:srgbClr val="663300"/>
                </a:solidFill>
              </a:rPr>
              <a:t>себя во всем.</a:t>
            </a:r>
            <a:endParaRPr lang="ru-RU" sz="1400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B050"/>
                </a:solidFill>
              </a:rPr>
              <a:t>ЧЕРНЫЙ ЦВЕТ.</a:t>
            </a:r>
          </a:p>
          <a:p>
            <a:r>
              <a:rPr lang="ru-RU" sz="1400" b="1" i="1" u="sng" dirty="0" smtClean="0"/>
              <a:t>Вам нравится</a:t>
            </a:r>
            <a:r>
              <a:rPr lang="ru-RU" sz="1400" b="1" i="1" dirty="0" smtClean="0"/>
              <a:t>.</a:t>
            </a:r>
            <a:r>
              <a:rPr lang="ru-RU" sz="1400" i="1" dirty="0" smtClean="0"/>
              <a:t> Негативизм, неприятие отказ от удовольствия и агрессия заполнили все Ваше сознание и тело. Вы враждебно настроены и можете взорваться яростью в любую минуту. Вы близки к разрушению себя или отношений.</a:t>
            </a:r>
            <a:endParaRPr lang="ru-RU" sz="1400" dirty="0" smtClean="0"/>
          </a:p>
          <a:p>
            <a:r>
              <a:rPr lang="ru-RU" sz="1400" b="1" i="1" u="sng" dirty="0" smtClean="0"/>
              <a:t>Вам не нравится.</a:t>
            </a:r>
            <a:r>
              <a:rPr lang="ru-RU" sz="1400" i="1" dirty="0" smtClean="0"/>
              <a:t> Внешне Вы спокойны и уверены. Однако Вы просто загнали агрессию глубоко вовнутрь и перешли на рельсы отрицания и самобичевания.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СЕРЫЙ ЦВЕТ.</a:t>
            </a:r>
          </a:p>
          <a:p>
            <a:r>
              <a:rPr lang="ru-RU" sz="1400" b="1" i="1" u="sng" dirty="0" smtClean="0">
                <a:solidFill>
                  <a:schemeClr val="bg1">
                    <a:lumMod val="50000"/>
                  </a:schemeClr>
                </a:solidFill>
              </a:rPr>
              <a:t>Вам нравится.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 Вы поисках плеча, на которое сможете опереться. Вы хотите спрятаться от всего наносного, что есть в Вашей жизни, обрести эмоциональный покой и пристанище. Вы </a:t>
            </a:r>
            <a:r>
              <a:rPr lang="ru-RU" sz="1400" i="1" dirty="0" err="1" smtClean="0">
                <a:solidFill>
                  <a:schemeClr val="bg1">
                    <a:lumMod val="50000"/>
                  </a:schemeClr>
                </a:solidFill>
              </a:rPr>
              <a:t>мимикрируете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 и маскируете свои истинные чувства под маской деланного безразличия и безучастности.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400" b="1" i="1" u="sng" dirty="0" smtClean="0">
                <a:solidFill>
                  <a:schemeClr val="bg1">
                    <a:lumMod val="50000"/>
                  </a:schemeClr>
                </a:solidFill>
              </a:rPr>
              <a:t>Вам не нравится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 Вы </a:t>
            </a:r>
            <a:r>
              <a:rPr lang="ru-RU" sz="1400" i="1" dirty="0" err="1" smtClean="0">
                <a:solidFill>
                  <a:schemeClr val="bg1">
                    <a:lumMod val="50000"/>
                  </a:schemeClr>
                </a:solidFill>
              </a:rPr>
              <a:t>проактивны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 как никогда. Вы целиком включены в ситуацию «</a:t>
            </a:r>
            <a:r>
              <a:rPr lang="ru-RU" sz="1400" i="1" dirty="0" err="1" smtClean="0">
                <a:solidFill>
                  <a:schemeClr val="bg1">
                    <a:lumMod val="50000"/>
                  </a:schemeClr>
                </a:solidFill>
              </a:rPr>
              <a:t>здесь-и-сейчас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». Вы контакты, в меру веселы и находчивы. У Вас есть цель и Вы обретаете уверенное спокойствие в завтрашнем дне. Вы словно обрели цель.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708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Муниципальное автономное дошкольное образовательное учреждение детский сад №3 г. Курганинска         Викторина для воспитателей      «педагогическая компетентность» </vt:lpstr>
      <vt:lpstr> знание санитарно -эпидемиологических требований к устройству, содержанию и организации режима работы дошкольных образовательных учреждений (СанПиН 2.4.1.3049-13)</vt:lpstr>
      <vt:lpstr>Слайд 3</vt:lpstr>
      <vt:lpstr>Слайд 4</vt:lpstr>
      <vt:lpstr>Ответы на вопросы.</vt:lpstr>
      <vt:lpstr>Слайд 6</vt:lpstr>
      <vt:lpstr>«Психология счастья»</vt:lpstr>
      <vt:lpstr>Слайд 8</vt:lpstr>
      <vt:lpstr>Слайд 9</vt:lpstr>
      <vt:lpstr>Слайд 10</vt:lpstr>
      <vt:lpstr>Используемая литература: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№3 г. Курганинска         Викторина для воспитателей      «педагогическая компетентность» </dc:title>
  <dc:creator>www.PHILka.RU</dc:creator>
  <cp:lastModifiedBy>www.PHILka.RU</cp:lastModifiedBy>
  <cp:revision>29</cp:revision>
  <dcterms:created xsi:type="dcterms:W3CDTF">2014-01-22T11:01:13Z</dcterms:created>
  <dcterms:modified xsi:type="dcterms:W3CDTF">2015-03-04T11:15:40Z</dcterms:modified>
</cp:coreProperties>
</file>