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013" y="274638"/>
            <a:ext cx="757078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16013" y="1600200"/>
            <a:ext cx="3775075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43488" y="1600200"/>
            <a:ext cx="3776662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1116013" y="3938588"/>
            <a:ext cx="7704137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116013" y="6245225"/>
            <a:ext cx="1655762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0EFABFC-F504-431F-9D60-29FCF5B4E4F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1116013" y="274638"/>
            <a:ext cx="757078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116013" y="1600200"/>
            <a:ext cx="3775075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43488" y="1600200"/>
            <a:ext cx="3776662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1116013" y="3938588"/>
            <a:ext cx="3775075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43488" y="3938588"/>
            <a:ext cx="3776662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116013" y="6245225"/>
            <a:ext cx="1655762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66FCA676-2B75-478C-9099-47C385A4EC9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013" y="274638"/>
            <a:ext cx="757078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16013" y="1600200"/>
            <a:ext cx="3775075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5043488" y="1600200"/>
            <a:ext cx="3776662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5043488" y="3938588"/>
            <a:ext cx="3776662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1116013" y="6245225"/>
            <a:ext cx="1655762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65B7590-20E6-4E83-AD15-5FC3EF51554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6013" y="274638"/>
            <a:ext cx="7570787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16013" y="1600200"/>
            <a:ext cx="7704137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116013" y="3938588"/>
            <a:ext cx="7704137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116013" y="6245225"/>
            <a:ext cx="1655762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FAEB79B-20C8-49A8-B507-352ED96257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06.12.2013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5" r:id="rId1"/>
    <p:sldLayoutId id="2147483906" r:id="rId2"/>
    <p:sldLayoutId id="2147483907" r:id="rId3"/>
    <p:sldLayoutId id="2147483908" r:id="rId4"/>
    <p:sldLayoutId id="2147483909" r:id="rId5"/>
    <p:sldLayoutId id="2147483910" r:id="rId6"/>
    <p:sldLayoutId id="2147483911" r:id="rId7"/>
    <p:sldLayoutId id="2147483912" r:id="rId8"/>
    <p:sldLayoutId id="2147483913" r:id="rId9"/>
    <p:sldLayoutId id="2147483914" r:id="rId10"/>
    <p:sldLayoutId id="2147483915" r:id="rId11"/>
    <p:sldLayoutId id="2147483916" r:id="rId12"/>
    <p:sldLayoutId id="2147483917" r:id="rId13"/>
    <p:sldLayoutId id="2147483918" r:id="rId14"/>
    <p:sldLayoutId id="2147483919" r:id="rId15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14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ru.wikipedia.org/wiki/%D0%A4%D0%B0%D0%B9%D0%BB:Medulla_spinalis_-_tracts_-_English.svg" TargetMode="Externa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ru-RU" dirty="0" smtClean="0"/>
              <a:t>ТЕМПО-РИТМИЧЕСКИЕ НАРУШЕНИЯ РЕЧИ</a:t>
            </a:r>
            <a:endParaRPr lang="ru-RU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НАРУШЕНИЯ </a:t>
            </a:r>
            <a:r>
              <a:rPr lang="ru-RU" b="1" dirty="0" smtClean="0"/>
              <a:t>РЕЧИ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/>
              <a:t>1. Определение, история изучения, симптоматика и механизм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74638"/>
            <a:ext cx="7570787" cy="725470"/>
          </a:xfrm>
        </p:spPr>
        <p:txBody>
          <a:bodyPr/>
          <a:lstStyle/>
          <a:p>
            <a:r>
              <a:rPr lang="ru-RU" dirty="0"/>
              <a:t>Нарушения темпа речи 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400" b="1" i="1"/>
              <a:t>Брадилалия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sz="2400" b="1" i="1"/>
              <a:t>Тахилалия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1116013" y="2565400"/>
            <a:ext cx="7704137" cy="3560763"/>
          </a:xfrm>
        </p:spPr>
        <p:txBody>
          <a:bodyPr>
            <a:normAutofit/>
          </a:bodyPr>
          <a:lstStyle/>
          <a:p>
            <a:r>
              <a:rPr lang="ru-RU" sz="2800"/>
              <a:t>нарушение развития как внешней, так и внутренней речи</a:t>
            </a:r>
          </a:p>
          <a:p>
            <a:r>
              <a:rPr lang="ru-RU" sz="2800"/>
              <a:t>речь становится малопонятной для окружающих</a:t>
            </a:r>
          </a:p>
          <a:p>
            <a:r>
              <a:rPr lang="ru-RU" sz="2800"/>
              <a:t>влияние на формирование речи и личности ребенка </a:t>
            </a:r>
          </a:p>
          <a:p>
            <a:r>
              <a:rPr lang="ru-RU" sz="2800"/>
              <a:t>разной степени (легкая, средняя, тяжелая)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rmAutofit fontScale="90000"/>
          </a:bodyPr>
          <a:lstStyle/>
          <a:p>
            <a:r>
              <a:rPr lang="ru-RU" sz="4000" b="1" dirty="0" err="1"/>
              <a:t>Брадилалия</a:t>
            </a:r>
            <a:r>
              <a:rPr lang="ru-RU" sz="4000" b="1" dirty="0"/>
              <a:t> (</a:t>
            </a:r>
            <a:r>
              <a:rPr lang="ru-RU" sz="4000" dirty="0"/>
              <a:t>от греч</a:t>
            </a:r>
            <a:r>
              <a:rPr lang="ru-RU" sz="4000" b="1" dirty="0"/>
              <a:t>. </a:t>
            </a:r>
            <a:r>
              <a:rPr lang="ru-RU" sz="4000" dirty="0" err="1"/>
              <a:t>bra</a:t>
            </a:r>
            <a:r>
              <a:rPr lang="en-US" sz="4000" dirty="0" err="1"/>
              <a:t>dy</a:t>
            </a:r>
            <a:r>
              <a:rPr lang="ru-RU" sz="4000" dirty="0" err="1"/>
              <a:t>s</a:t>
            </a:r>
            <a:r>
              <a:rPr lang="ru-RU" sz="4000" dirty="0"/>
              <a:t> — медленный, </a:t>
            </a:r>
            <a:r>
              <a:rPr lang="ru-RU" sz="4000" dirty="0" err="1"/>
              <a:t>lalia</a:t>
            </a:r>
            <a:r>
              <a:rPr lang="ru-RU" sz="4000" dirty="0"/>
              <a:t> — речь)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Синонимы: Bra</a:t>
            </a:r>
            <a:r>
              <a:rPr lang="en-US"/>
              <a:t>d</a:t>
            </a:r>
            <a:r>
              <a:rPr lang="ru-RU"/>
              <a:t>yphrasia (брадифразия), </a:t>
            </a:r>
          </a:p>
          <a:p>
            <a:r>
              <a:rPr lang="ru-RU"/>
              <a:t>Bra</a:t>
            </a:r>
            <a:r>
              <a:rPr lang="en-US"/>
              <a:t>d</a:t>
            </a:r>
            <a:r>
              <a:rPr lang="ru-RU"/>
              <a:t>yarthria (брадиартрия), </a:t>
            </a:r>
          </a:p>
          <a:p>
            <a:r>
              <a:rPr lang="ru-RU"/>
              <a:t>Bra</a:t>
            </a:r>
            <a:r>
              <a:rPr lang="en-US"/>
              <a:t>d</a:t>
            </a:r>
            <a:r>
              <a:rPr lang="ru-RU"/>
              <a:t>ylogia (брадилогия). </a:t>
            </a:r>
          </a:p>
          <a:p>
            <a:endParaRPr lang="ru-RU"/>
          </a:p>
          <a:p>
            <a:r>
              <a:rPr lang="ru-RU"/>
              <a:t>описывается в синдроме соматических, неврологических и психических заболеваний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116013" y="274638"/>
            <a:ext cx="7570787" cy="725470"/>
          </a:xfrm>
        </p:spPr>
        <p:txBody>
          <a:bodyPr>
            <a:normAutofit fontScale="90000"/>
          </a:bodyPr>
          <a:lstStyle/>
          <a:p>
            <a:r>
              <a:rPr lang="ru-RU" sz="4000" i="1" dirty="0"/>
              <a:t>История изучения</a:t>
            </a:r>
            <a:r>
              <a:rPr lang="ru-RU" sz="4000" dirty="0"/>
              <a:t> </a:t>
            </a:r>
            <a:r>
              <a:rPr lang="ru-RU" sz="4000" dirty="0" err="1"/>
              <a:t>брадилалии</a:t>
            </a:r>
            <a:endParaRPr lang="ru-RU" sz="4000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2400" b="1" u="sng"/>
              <a:t>по наследству</a:t>
            </a:r>
            <a:r>
              <a:rPr lang="en-US" sz="2400"/>
              <a:t> </a:t>
            </a:r>
          </a:p>
          <a:p>
            <a:pPr>
              <a:buFontTx/>
              <a:buNone/>
            </a:pPr>
            <a:r>
              <a:rPr lang="en-US" sz="2400"/>
              <a:t>(</a:t>
            </a:r>
            <a:r>
              <a:rPr lang="ru-RU" sz="2400"/>
              <a:t>Ю. А. Флоренская, 1934; Д. Вейс, 1950;</a:t>
            </a:r>
            <a:endParaRPr lang="en-US" sz="2400"/>
          </a:p>
          <a:p>
            <a:pPr>
              <a:buFontTx/>
              <a:buNone/>
            </a:pPr>
            <a:r>
              <a:rPr lang="ru-RU" sz="2400"/>
              <a:t> М. Зееман, 1962; </a:t>
            </a:r>
            <a:endParaRPr lang="en-US" sz="2400"/>
          </a:p>
          <a:p>
            <a:pPr>
              <a:buFontTx/>
              <a:buNone/>
            </a:pPr>
            <a:r>
              <a:rPr lang="ru-RU" sz="2400"/>
              <a:t>М. Е. Хватцев, 1959 </a:t>
            </a:r>
            <a:r>
              <a:rPr lang="en-US" sz="2400"/>
              <a:t>)</a:t>
            </a:r>
            <a:endParaRPr lang="ru-RU" sz="2400"/>
          </a:p>
        </p:txBody>
      </p:sp>
      <p:sp>
        <p:nvSpPr>
          <p:cNvPr id="18437" name="Rectangle 5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2400" b="1" u="sng"/>
              <a:t>психологические причины</a:t>
            </a:r>
            <a:r>
              <a:rPr lang="ru-RU" sz="2400"/>
              <a:t> </a:t>
            </a:r>
          </a:p>
          <a:p>
            <a:pPr>
              <a:buFontTx/>
              <a:buNone/>
            </a:pPr>
            <a:r>
              <a:rPr lang="ru-RU" sz="2400"/>
              <a:t>  </a:t>
            </a:r>
            <a:r>
              <a:rPr lang="en-US" sz="2400"/>
              <a:t>(</a:t>
            </a:r>
            <a:r>
              <a:rPr lang="ru-RU" sz="2400"/>
              <a:t>А. Либманн, 1900;</a:t>
            </a:r>
          </a:p>
          <a:p>
            <a:pPr>
              <a:buFontTx/>
              <a:buNone/>
            </a:pPr>
            <a:r>
              <a:rPr lang="ru-RU" sz="2400"/>
              <a:t> А. Гутцман, 1900; </a:t>
            </a:r>
          </a:p>
          <a:p>
            <a:pPr>
              <a:buFontTx/>
              <a:buNone/>
            </a:pPr>
            <a:r>
              <a:rPr lang="ru-RU" sz="2400"/>
              <a:t>Э. Фрешельс, 1936</a:t>
            </a:r>
            <a:r>
              <a:rPr lang="en-US" sz="2400"/>
              <a:t>)</a:t>
            </a:r>
            <a:r>
              <a:rPr lang="ru-RU" sz="2400"/>
              <a:t> 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r>
              <a:rPr lang="ru-RU" sz="2400" b="1" u="sng"/>
              <a:t>нарушение</a:t>
            </a:r>
            <a:r>
              <a:rPr lang="en-US" sz="2400" b="1" u="sng"/>
              <a:t> </a:t>
            </a:r>
            <a:r>
              <a:rPr lang="ru-RU" sz="2400" b="1" u="sng"/>
              <a:t>нейродинамики</a:t>
            </a:r>
            <a:r>
              <a:rPr lang="ru-RU" sz="2400"/>
              <a:t> </a:t>
            </a:r>
          </a:p>
          <a:p>
            <a:pPr>
              <a:buFontTx/>
              <a:buNone/>
            </a:pPr>
            <a:r>
              <a:rPr lang="ru-RU" sz="2400"/>
              <a:t>   (М. Е. Хватцев,</a:t>
            </a:r>
          </a:p>
          <a:p>
            <a:pPr>
              <a:buFontTx/>
              <a:buNone/>
            </a:pPr>
            <a:r>
              <a:rPr lang="ru-RU" sz="2400"/>
              <a:t> Ю. А. Флоренская,</a:t>
            </a:r>
          </a:p>
          <a:p>
            <a:pPr>
              <a:buFontTx/>
              <a:buNone/>
            </a:pPr>
            <a:r>
              <a:rPr lang="ru-RU" sz="2400"/>
              <a:t> В. С. Кочергина) 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sz="2400" b="1" u="sng" dirty="0"/>
              <a:t>нарушение </a:t>
            </a:r>
            <a:r>
              <a:rPr lang="ru-RU" sz="2400" b="1" u="sng" dirty="0" err="1">
                <a:hlinkClick r:id="rId2" action="ppaction://hlinksldjump"/>
              </a:rPr>
              <a:t>экстропирамидной</a:t>
            </a:r>
            <a:r>
              <a:rPr lang="ru-RU" sz="2400" b="1" u="sng" dirty="0">
                <a:hlinkClick r:id="rId2" action="ppaction://hlinksldjump"/>
              </a:rPr>
              <a:t> системы    </a:t>
            </a:r>
            <a:endParaRPr lang="ru-RU" sz="2400" b="1" u="sng" dirty="0"/>
          </a:p>
          <a:p>
            <a:pPr>
              <a:buFontTx/>
              <a:buNone/>
            </a:pPr>
            <a:r>
              <a:rPr lang="ru-RU" sz="2400" b="1" dirty="0"/>
              <a:t>         (М. Зееман</a:t>
            </a:r>
            <a:r>
              <a:rPr lang="ru-RU" sz="2400" b="1" u="sng" dirty="0"/>
              <a:t>)</a:t>
            </a:r>
            <a:r>
              <a:rPr lang="ru-RU" sz="24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/>
              <a:t>ЭКСТРОПИРАМИДНАЯ СИСТЕМА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/>
              <a:t>система ядер головного мозга и двигательных внепирамидных </a:t>
            </a:r>
          </a:p>
          <a:p>
            <a:pPr>
              <a:buFontTx/>
              <a:buNone/>
            </a:pPr>
            <a:r>
              <a:rPr lang="ru-RU" sz="2800"/>
              <a:t>(экстрапирамидных) проводящих путей</a:t>
            </a:r>
          </a:p>
          <a:p>
            <a:pPr>
              <a:buFontTx/>
              <a:buNone/>
            </a:pPr>
            <a:endParaRPr lang="ru-RU" sz="2800"/>
          </a:p>
        </p:txBody>
      </p:sp>
      <p:pic>
        <p:nvPicPr>
          <p:cNvPr id="20488" name="Picture 8" descr="180px-Medulla_spinalis_-_tracts_-_English">
            <a:hlinkClick r:id="rId2" tooltip="&quot;Проводящие пути спинного мозга (англ.).&quot;"/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6074569" y="1693069"/>
            <a:ext cx="1714500" cy="2000250"/>
          </a:xfrm>
          <a:noFill/>
          <a:ln/>
        </p:spPr>
      </p:pic>
      <p:sp>
        <p:nvSpPr>
          <p:cNvPr id="20487" name="Rectangle 7"/>
          <p:cNvSpPr>
            <a:spLocks noGrp="1" noChangeArrowheads="1"/>
          </p:cNvSpPr>
          <p:nvPr>
            <p:ph sz="quarter" idx="3"/>
          </p:nvPr>
        </p:nvSpPr>
        <p:spPr/>
        <p:txBody>
          <a:bodyPr>
            <a:normAutofit lnSpcReduction="10000"/>
          </a:bodyPr>
          <a:lstStyle/>
          <a:p>
            <a:r>
              <a:rPr lang="ru-RU" sz="2400"/>
              <a:t>При участии Э. с. создается плавность движений и устанавливается исходная поза для их выполнения.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u="sng"/>
              <a:t>Речевая симптоматика брадилалии</a:t>
            </a:r>
            <a:r>
              <a:rPr lang="ru-RU" sz="4000"/>
              <a:t>: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ru-RU"/>
              <a:t>замедленность темпа внешней  и внутренней речи</a:t>
            </a:r>
          </a:p>
          <a:p>
            <a:pPr algn="ctr">
              <a:lnSpc>
                <a:spcPct val="90000"/>
              </a:lnSpc>
            </a:pPr>
            <a:r>
              <a:rPr lang="ru-RU"/>
              <a:t> замедленность процессов чтения и письма</a:t>
            </a:r>
          </a:p>
          <a:p>
            <a:pPr algn="ctr">
              <a:lnSpc>
                <a:spcPct val="90000"/>
              </a:lnSpc>
            </a:pPr>
            <a:r>
              <a:rPr lang="ru-RU"/>
              <a:t> интер- и интравербальное замедление </a:t>
            </a:r>
          </a:p>
          <a:p>
            <a:pPr algn="ctr">
              <a:lnSpc>
                <a:spcPct val="90000"/>
              </a:lnSpc>
            </a:pPr>
            <a:r>
              <a:rPr lang="ru-RU"/>
              <a:t>скандирование</a:t>
            </a:r>
          </a:p>
          <a:p>
            <a:pPr algn="ctr">
              <a:lnSpc>
                <a:spcPct val="90000"/>
              </a:lnSpc>
            </a:pPr>
            <a:r>
              <a:rPr lang="ru-RU"/>
              <a:t> нарушение артикулирования звуков </a:t>
            </a:r>
          </a:p>
          <a:p>
            <a:pPr algn="ctr">
              <a:lnSpc>
                <a:spcPct val="90000"/>
              </a:lnSpc>
            </a:pPr>
            <a:r>
              <a:rPr lang="ru-RU"/>
              <a:t>нарушение голоса</a:t>
            </a:r>
          </a:p>
          <a:p>
            <a:pPr algn="ctr">
              <a:lnSpc>
                <a:spcPct val="90000"/>
              </a:lnSpc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rmAutofit fontScale="90000"/>
          </a:bodyPr>
          <a:lstStyle/>
          <a:p>
            <a:r>
              <a:rPr lang="ru-RU" sz="4000" b="1" u="sng" dirty="0"/>
              <a:t>Неречевая симптоматика </a:t>
            </a:r>
            <a:r>
              <a:rPr lang="ru-RU" sz="4000" b="1" u="sng" dirty="0" err="1"/>
              <a:t>брадилалии</a:t>
            </a:r>
            <a:endParaRPr lang="ru-RU" sz="4000" b="1" u="sng" dirty="0"/>
          </a:p>
        </p:txBody>
      </p:sp>
      <p:sp>
        <p:nvSpPr>
          <p:cNvPr id="245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нарушения общей моторики, тонкой моторики рук, пальцев, мимических мышц лица</a:t>
            </a:r>
          </a:p>
          <a:p>
            <a:r>
              <a:rPr lang="ru-RU"/>
              <a:t>Особенности психической деятельности(замедленность и расстройства восприятия, внимания, памяти, мышления)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/>
              <a:t>Тахилалия</a:t>
            </a:r>
            <a:r>
              <a:rPr lang="ru-RU" sz="4000"/>
              <a:t> (с греч. tachis — быстрый, lalia — речь)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 Синоним: Tachiphrasia (тахифразия)</a:t>
            </a:r>
          </a:p>
          <a:p>
            <a:pPr>
              <a:lnSpc>
                <a:spcPct val="90000"/>
              </a:lnSpc>
            </a:pPr>
            <a:r>
              <a:rPr lang="ru-RU" sz="2800"/>
              <a:t>в синдроме сложных речевых расстройств, характеризующихся нарушением других сторон речи, помимо просодии </a:t>
            </a:r>
          </a:p>
          <a:p>
            <a:pPr>
              <a:lnSpc>
                <a:spcPct val="90000"/>
              </a:lnSpc>
            </a:pPr>
            <a:r>
              <a:rPr lang="ru-RU" sz="2800"/>
              <a:t>Куссмауль(1879) – </a:t>
            </a:r>
            <a:r>
              <a:rPr lang="ru-RU" sz="2800" i="1"/>
              <a:t>дизфразии</a:t>
            </a:r>
          </a:p>
          <a:p>
            <a:pPr>
              <a:lnSpc>
                <a:spcPct val="90000"/>
              </a:lnSpc>
            </a:pPr>
            <a:r>
              <a:rPr lang="ru-RU" sz="2800"/>
              <a:t>Ю. А. Флоренская (1934) - самостоятельная форма нарушения речи с преимущественным расстройством ее темпа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/>
              <a:t>История изучения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400" u="sng"/>
              <a:t>органически обусловленное нарушение</a:t>
            </a:r>
          </a:p>
          <a:p>
            <a:pPr>
              <a:buFontTx/>
              <a:buNone/>
            </a:pPr>
            <a:r>
              <a:rPr lang="ru-RU" sz="2400"/>
              <a:t>     (D. Weiss (1950) 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r>
              <a:rPr lang="ru-RU" sz="2400" u="sng"/>
              <a:t>неправильная функция экстропирамидной системы </a:t>
            </a:r>
          </a:p>
          <a:p>
            <a:pPr>
              <a:buFontTx/>
              <a:buNone/>
            </a:pPr>
            <a:r>
              <a:rPr lang="ru-RU" sz="2400"/>
              <a:t>      ( М. Зееман (1950) 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r>
              <a:rPr lang="ru-RU" sz="2400" u="sng"/>
              <a:t>речедвигательная недостаточность речевого аппарата </a:t>
            </a:r>
          </a:p>
          <a:p>
            <a:pPr>
              <a:buFontTx/>
              <a:buNone/>
            </a:pPr>
            <a:r>
              <a:rPr lang="ru-RU" sz="2400"/>
              <a:t>   ( М. Е. Хватцев (1959) 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sz="2400" u="sng"/>
              <a:t>расстройство темпа внешней и внутренней речи</a:t>
            </a:r>
          </a:p>
          <a:p>
            <a:pPr>
              <a:buFontTx/>
              <a:buNone/>
            </a:pPr>
            <a:r>
              <a:rPr lang="ru-RU" sz="2400"/>
              <a:t>    (М. Бехтерев, 1926; М. Е. Хватцев, 1959)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Речевая симптоматика </a:t>
            </a:r>
            <a:r>
              <a:rPr lang="ru-RU" sz="3200" b="1" dirty="0" err="1"/>
              <a:t>тахилалии</a:t>
            </a:r>
            <a:r>
              <a:rPr lang="ru-RU" sz="3200" b="1" dirty="0"/>
              <a:t>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800"/>
              <a:t>неудержимая стремительность речи и на ее фоне - расстройства речевого внимания, запинки, повторения, проглатывания, перестановки слогов, слов, искажения предложений и т. д.</a:t>
            </a:r>
          </a:p>
          <a:p>
            <a:r>
              <a:rPr lang="ru-RU" sz="2800"/>
              <a:t>интервербальная акцелерация (М. Зееман) </a:t>
            </a:r>
          </a:p>
          <a:p>
            <a:r>
              <a:rPr lang="ru-RU" sz="2800"/>
              <a:t>расстройства внутренней речи, чтения и письма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Литература:</a:t>
            </a:r>
            <a:br>
              <a:rPr lang="ru-RU" sz="4000" dirty="0"/>
            </a:br>
            <a:endParaRPr lang="ru-RU" sz="4000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ru-RU" sz="2400"/>
              <a:t>1. Беккер К. П., Совак М. Логопедия. — М., 1981. — С. 195—198.</a:t>
            </a:r>
          </a:p>
          <a:p>
            <a:pPr>
              <a:lnSpc>
                <a:spcPct val="80000"/>
              </a:lnSpc>
            </a:pPr>
            <a:r>
              <a:rPr lang="ru-RU" sz="2400"/>
              <a:t>2. Зееман М. Дети с ускоренной речью (тахилалией) // Расстройства речи в детском возрасте. — М., 1962. — С. 266— 271.</a:t>
            </a:r>
          </a:p>
          <a:p>
            <a:pPr>
              <a:lnSpc>
                <a:spcPct val="80000"/>
              </a:lnSpc>
            </a:pPr>
            <a:r>
              <a:rPr lang="ru-RU" sz="2400"/>
              <a:t>3. Кочергина В. С. Брадилалия, тахилалия, спотыкание // Расстройства речи у детей и подростков. — М., 1969. — С. 214—226.</a:t>
            </a:r>
          </a:p>
          <a:p>
            <a:pPr>
              <a:lnSpc>
                <a:spcPct val="80000"/>
              </a:lnSpc>
            </a:pPr>
            <a:r>
              <a:rPr lang="ru-RU" sz="2400"/>
              <a:t>4. Селиверстов В. И. Заикание у детей. — М., 1979. — С. 8—26.</a:t>
            </a:r>
          </a:p>
          <a:p>
            <a:pPr>
              <a:lnSpc>
                <a:spcPct val="80000"/>
              </a:lnSpc>
            </a:pPr>
            <a:r>
              <a:rPr lang="ru-RU" sz="2400"/>
              <a:t>5. Тяпугин Н. П. Заикание. — М., 1966. — С. 68.</a:t>
            </a:r>
            <a:endParaRPr lang="en-US" sz="2400"/>
          </a:p>
          <a:p>
            <a:pPr>
              <a:lnSpc>
                <a:spcPct val="80000"/>
              </a:lnSpc>
            </a:pPr>
            <a:r>
              <a:rPr lang="en-US" sz="2400"/>
              <a:t>6</a:t>
            </a:r>
            <a:r>
              <a:rPr lang="ru-RU" sz="2400"/>
              <a:t>. Филатова Ю.О. Клаттеринг в </a:t>
            </a:r>
            <a:r>
              <a:rPr lang="en-US" sz="2400"/>
              <a:t>XXI</a:t>
            </a:r>
            <a:r>
              <a:rPr lang="ru-RU" sz="2400"/>
              <a:t> веке/ Дефектология, 2007, №5, с.91 – 94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700070"/>
          </a:xfrm>
        </p:spPr>
        <p:txBody>
          <a:bodyPr>
            <a:normAutofit/>
          </a:bodyPr>
          <a:lstStyle/>
          <a:p>
            <a:pPr algn="l"/>
            <a:r>
              <a:rPr lang="ru-RU" sz="3200" b="1" dirty="0"/>
              <a:t>Неречевая симптоматика </a:t>
            </a:r>
            <a:r>
              <a:rPr lang="ru-RU" sz="3200" b="1" dirty="0" err="1"/>
              <a:t>тахилалии</a:t>
            </a:r>
            <a:r>
              <a:rPr lang="ru-RU" sz="3200" dirty="0"/>
              <a:t>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нарушения общей моторики</a:t>
            </a:r>
          </a:p>
          <a:p>
            <a:r>
              <a:rPr lang="ru-RU"/>
              <a:t>нарушения психических процессов</a:t>
            </a:r>
          </a:p>
          <a:p>
            <a:r>
              <a:rPr lang="ru-RU"/>
              <a:t>нарушения вегетативной нервной системы </a:t>
            </a:r>
          </a:p>
          <a:p>
            <a:r>
              <a:rPr lang="ru-RU"/>
              <a:t>нарушения поведения</a:t>
            </a:r>
          </a:p>
          <a:p>
            <a:endParaRPr lang="ru-RU"/>
          </a:p>
          <a:p>
            <a:pPr algn="ctr">
              <a:buFontTx/>
              <a:buNone/>
            </a:pPr>
            <a:r>
              <a:rPr lang="ru-RU"/>
              <a:t> ситуационно обусловленная  степень выраженности симптоматики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100" b="1" dirty="0"/>
              <a:t>2. КЛАССИФИКАЦИЯ РАЗНОВИДНОСТЕЙ ТАХИЛАЛИИ</a:t>
            </a:r>
            <a:r>
              <a:rPr lang="ru-RU" sz="4000" b="1" dirty="0"/>
              <a:t/>
            </a:r>
            <a:br>
              <a:rPr lang="ru-RU" sz="4000" b="1" dirty="0"/>
            </a:b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07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Часто встречающиеся комбинозы (сочетание с другими нарушениями речи лексико-грамматического и фонетического характера)</a:t>
            </a:r>
          </a:p>
          <a:p>
            <a:pPr>
              <a:lnSpc>
                <a:spcPct val="90000"/>
              </a:lnSpc>
            </a:pPr>
            <a:r>
              <a:rPr lang="ru-RU"/>
              <a:t>термины: Battarismus, Poltern, Paraphrasia, Glottering </a:t>
            </a:r>
          </a:p>
          <a:p>
            <a:pPr>
              <a:lnSpc>
                <a:spcPct val="90000"/>
              </a:lnSpc>
            </a:pPr>
            <a:r>
              <a:rPr lang="ru-RU"/>
              <a:t>В отечественной литературе – баттаризм (парафразия) и полтерн (спотыкание)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i="1"/>
              <a:t>Баттаризм (парафразия)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следствие особого нарушения речевого внимания, тяжелых расстройств темпа речи</a:t>
            </a:r>
          </a:p>
          <a:p>
            <a:pPr>
              <a:lnSpc>
                <a:spcPct val="90000"/>
              </a:lnSpc>
            </a:pPr>
            <a:r>
              <a:rPr lang="ru-RU" sz="2800"/>
              <a:t>Часто сочетается с другими нарушениями речи</a:t>
            </a:r>
          </a:p>
          <a:p>
            <a:pPr>
              <a:lnSpc>
                <a:spcPct val="90000"/>
              </a:lnSpc>
            </a:pPr>
            <a:r>
              <a:rPr lang="ru-RU" sz="2800" u="sng"/>
              <a:t>Этиология</a:t>
            </a:r>
            <a:r>
              <a:rPr lang="ru-RU" sz="2800"/>
              <a:t>: соматические, психогенные факторы и привычка</a:t>
            </a:r>
          </a:p>
          <a:p>
            <a:pPr>
              <a:lnSpc>
                <a:spcPct val="90000"/>
              </a:lnSpc>
            </a:pPr>
            <a:r>
              <a:rPr lang="ru-RU" sz="2800"/>
              <a:t>изменения в физиологии и анатомии мозга, связанные с ранним поражением мозга и с наследственностью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1116013" y="274638"/>
            <a:ext cx="7570787" cy="725470"/>
          </a:xfrm>
        </p:spPr>
        <p:txBody>
          <a:bodyPr/>
          <a:lstStyle/>
          <a:p>
            <a:r>
              <a:rPr lang="ru-RU" dirty="0"/>
              <a:t>История изучения</a:t>
            </a:r>
          </a:p>
        </p:txBody>
      </p:sp>
      <p:sp>
        <p:nvSpPr>
          <p:cNvPr id="34821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2400"/>
              <a:t>сенсомоторные расстройства внимания </a:t>
            </a:r>
          </a:p>
          <a:p>
            <a:pPr>
              <a:buFontTx/>
              <a:buNone/>
            </a:pPr>
            <a:r>
              <a:rPr lang="ru-RU" sz="2400"/>
              <a:t>    (А. Либманн)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ru-RU" sz="2400"/>
              <a:t>несоответствие между желанием говорить и речемоторной возможностью (речевая атаксия)</a:t>
            </a:r>
          </a:p>
          <a:p>
            <a:pPr>
              <a:buFontTx/>
              <a:buNone/>
            </a:pPr>
            <a:r>
              <a:rPr lang="ru-RU" sz="2400"/>
              <a:t>      М. Надолечны </a:t>
            </a:r>
          </a:p>
        </p:txBody>
      </p:sp>
      <p:sp>
        <p:nvSpPr>
          <p:cNvPr id="34823" name="Rectangle 7"/>
          <p:cNvSpPr>
            <a:spLocks noGrp="1" noChangeArrowheads="1"/>
          </p:cNvSpPr>
          <p:nvPr>
            <p:ph sz="quarter" idx="3"/>
          </p:nvPr>
        </p:nvSpPr>
        <p:spPr/>
        <p:txBody>
          <a:bodyPr/>
          <a:lstStyle/>
          <a:p>
            <a:r>
              <a:rPr lang="ru-RU" sz="2400"/>
              <a:t>нарушения в стриопаллидарной системе </a:t>
            </a:r>
          </a:p>
          <a:p>
            <a:pPr>
              <a:buFontTx/>
              <a:buNone/>
            </a:pPr>
            <a:r>
              <a:rPr lang="ru-RU" sz="2400"/>
              <a:t>    (М. Зееман)</a:t>
            </a:r>
          </a:p>
        </p:txBody>
      </p:sp>
      <p:sp>
        <p:nvSpPr>
          <p:cNvPr id="34824" name="Rectangle 8"/>
          <p:cNvSpPr>
            <a:spLocks noGrp="1" noChangeArrowheads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endParaRPr lang="ru-RU" sz="2400"/>
          </a:p>
          <a:p>
            <a:r>
              <a:rPr lang="ru-RU" sz="2400"/>
              <a:t>недостаточная концентрация внимания и несоответствие темпа мышления и речи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/>
              <a:t>Механизм баттаризма</a:t>
            </a:r>
            <a:r>
              <a:rPr lang="ru-RU"/>
              <a:t>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преобладание процесса возбуждения над процессом торможения вследствие аномалий центральной нервной системы </a:t>
            </a:r>
          </a:p>
          <a:p>
            <a:endParaRPr lang="ru-RU"/>
          </a:p>
          <a:p>
            <a:r>
              <a:rPr lang="ru-RU"/>
              <a:t>расстройство синтаксиса (лингвистика) - А. Гутцман; X. Пик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116013" y="274638"/>
            <a:ext cx="7570787" cy="654032"/>
          </a:xfrm>
        </p:spPr>
        <p:txBody>
          <a:bodyPr/>
          <a:lstStyle/>
          <a:p>
            <a:r>
              <a:rPr lang="ru-RU" i="1" dirty="0" err="1"/>
              <a:t>Полтерн</a:t>
            </a:r>
            <a:r>
              <a:rPr lang="ru-RU" i="1" dirty="0"/>
              <a:t> (спотыкание)</a:t>
            </a:r>
            <a:r>
              <a:rPr lang="ru-RU" dirty="0"/>
              <a:t> 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ru-RU" sz="2800"/>
              <a:t>Часто смешивают с заиканием</a:t>
            </a:r>
          </a:p>
          <a:p>
            <a:pPr>
              <a:buFontTx/>
              <a:buNone/>
            </a:pPr>
            <a:r>
              <a:rPr lang="ru-RU" sz="2800"/>
              <a:t>                          Различия:</a:t>
            </a:r>
          </a:p>
          <a:p>
            <a:pPr>
              <a:buFontTx/>
              <a:buNone/>
            </a:pPr>
            <a:endParaRPr lang="ru-RU" sz="2800"/>
          </a:p>
        </p:txBody>
      </p:sp>
      <p:sp>
        <p:nvSpPr>
          <p:cNvPr id="37893" name="Rectangle 5"/>
          <p:cNvSpPr>
            <a:spLocks noGrp="1" noChangeArrowheads="1"/>
          </p:cNvSpPr>
          <p:nvPr>
            <p:ph sz="half" idx="2"/>
          </p:nvPr>
        </p:nvSpPr>
        <p:spPr>
          <a:xfrm>
            <a:off x="1116013" y="2708275"/>
            <a:ext cx="7704137" cy="3457575"/>
          </a:xfrm>
        </p:spPr>
        <p:txBody>
          <a:bodyPr/>
          <a:lstStyle/>
          <a:p>
            <a:r>
              <a:rPr lang="ru-RU" sz="2800"/>
              <a:t>не осознают своего дефекта; </a:t>
            </a:r>
          </a:p>
          <a:p>
            <a:r>
              <a:rPr lang="ru-RU" sz="2800"/>
              <a:t>при сосредоточении внимания речь улучшается;</a:t>
            </a:r>
          </a:p>
          <a:p>
            <a:r>
              <a:rPr lang="ru-RU" sz="2800"/>
              <a:t>говорят лучше в присутствии незнакомых людей и в ответственной обстановке;</a:t>
            </a:r>
          </a:p>
          <a:p>
            <a:r>
              <a:rPr lang="ru-RU" sz="2800"/>
              <a:t>во время непринужденного разговора</a:t>
            </a:r>
          </a:p>
          <a:p>
            <a:pPr>
              <a:buFontTx/>
              <a:buNone/>
            </a:pPr>
            <a:r>
              <a:rPr lang="ru-RU" sz="2800"/>
              <a:t>    симптомы полтерн усиливаются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История изучения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В 30—50-х годах ХХв. - ЭЭГ заикающихся и лиц с полтерн ( различия между заиканием и тахилалией)</a:t>
            </a:r>
          </a:p>
          <a:p>
            <a:pPr>
              <a:lnSpc>
                <a:spcPct val="90000"/>
              </a:lnSpc>
            </a:pPr>
            <a:r>
              <a:rPr lang="ru-RU" sz="2800"/>
              <a:t> Pichon и Borel-Maisonny (1964) помимо спотыкания выделили еще одно нарушение речи - бормотание (касается расстройства темпа и ритма только внешней стороны речи)</a:t>
            </a:r>
          </a:p>
          <a:p>
            <a:pPr>
              <a:lnSpc>
                <a:spcPct val="90000"/>
              </a:lnSpc>
            </a:pPr>
            <a:r>
              <a:rPr lang="ru-RU" sz="2800"/>
              <a:t>Первая Международная Конференция по Клаттерингу(2007,Болгария)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u="sng"/>
              <a:t>Классификация D. Weiss </a:t>
            </a:r>
            <a:r>
              <a:rPr lang="ru-RU" sz="4000"/>
              <a:t>(1964)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1) - чистые формы спотыкания</a:t>
            </a:r>
          </a:p>
          <a:p>
            <a:pPr>
              <a:lnSpc>
                <a:spcPct val="90000"/>
              </a:lnSpc>
            </a:pPr>
            <a:r>
              <a:rPr lang="ru-RU" sz="2400"/>
              <a:t>— с </a:t>
            </a:r>
            <a:r>
              <a:rPr lang="ru-RU" sz="2400" i="1"/>
              <a:t>моторными расстройствами</a:t>
            </a: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— с </a:t>
            </a:r>
            <a:r>
              <a:rPr lang="ru-RU" sz="2400" i="1"/>
              <a:t>сенсорными</a:t>
            </a:r>
          </a:p>
          <a:p>
            <a:pPr>
              <a:lnSpc>
                <a:spcPct val="90000"/>
              </a:lnSpc>
            </a:pPr>
            <a:r>
              <a:rPr lang="ru-RU" sz="2400"/>
              <a:t>— с </a:t>
            </a:r>
            <a:r>
              <a:rPr lang="ru-RU" sz="2400" i="1"/>
              <a:t>общей трудностью формулирования речи</a:t>
            </a:r>
          </a:p>
          <a:p>
            <a:pPr>
              <a:lnSpc>
                <a:spcPct val="90000"/>
              </a:lnSpc>
            </a:pPr>
            <a:r>
              <a:rPr lang="ru-RU" sz="2400"/>
              <a:t>— </a:t>
            </a:r>
            <a:r>
              <a:rPr lang="ru-RU" sz="2400" i="1"/>
              <a:t>со спотыканием</a:t>
            </a:r>
            <a:endParaRPr lang="ru-RU" sz="2400"/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2) – Спотыкание – синдром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    ( при хорее, псевдобульбарном параличе, дистрофирующих органических заболеваниях головного мозга, а также при психопатии, психических заболеваниях, олигофрении)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Autofit/>
          </a:bodyPr>
          <a:lstStyle/>
          <a:p>
            <a:pPr algn="l"/>
            <a:r>
              <a:rPr lang="ru-RU" sz="3200" u="sng" dirty="0"/>
              <a:t>Симптоматика речевая</a:t>
            </a:r>
            <a:r>
              <a:rPr lang="ru-RU" sz="3200" dirty="0"/>
              <a:t> </a:t>
            </a:r>
            <a:r>
              <a:rPr lang="ru-RU" sz="3200" u="sng" dirty="0"/>
              <a:t>при </a:t>
            </a:r>
            <a:r>
              <a:rPr lang="ru-RU" sz="3200" u="sng" dirty="0" err="1"/>
              <a:t>баттаризме</a:t>
            </a:r>
            <a:r>
              <a:rPr lang="ru-RU" sz="3200" u="sng" dirty="0"/>
              <a:t> и </a:t>
            </a:r>
            <a:r>
              <a:rPr lang="ru-RU" sz="3200" u="sng" dirty="0" err="1"/>
              <a:t>полтерн</a:t>
            </a:r>
            <a:endParaRPr lang="ru-RU" sz="3200" u="sng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нарушения внешней речи</a:t>
            </a:r>
          </a:p>
          <a:p>
            <a:pPr>
              <a:lnSpc>
                <a:spcPct val="90000"/>
              </a:lnSpc>
            </a:pPr>
            <a:r>
              <a:rPr lang="ru-RU" sz="2800"/>
              <a:t>нарушения внутренней речи</a:t>
            </a:r>
          </a:p>
          <a:p>
            <a:pPr>
              <a:lnSpc>
                <a:spcPct val="90000"/>
              </a:lnSpc>
            </a:pPr>
            <a:r>
              <a:rPr lang="ru-RU" sz="2800"/>
              <a:t>нарушения письменной речи</a:t>
            </a:r>
          </a:p>
          <a:p>
            <a:pPr>
              <a:lnSpc>
                <a:spcPct val="90000"/>
              </a:lnSpc>
            </a:pPr>
            <a:endParaRPr lang="ru-RU" sz="2800"/>
          </a:p>
          <a:p>
            <a:pPr algn="ctr">
              <a:lnSpc>
                <a:spcPct val="90000"/>
              </a:lnSpc>
              <a:buFontTx/>
              <a:buNone/>
            </a:pPr>
            <a:r>
              <a:rPr lang="ru-RU" sz="2800"/>
              <a:t>   нарушены все стороны речевой деятельности: импрессивная и экспрессивная речь, просодия, голос, речевое дыхание, речевая моторика,лексико-грамматический строй речи, синтаксис, семантика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План: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</a:rPr>
              <a:t>1. Определение, история изучения, симптоматика и механизм</a:t>
            </a: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</a:rPr>
              <a:t>2. Классификация </a:t>
            </a:r>
            <a:r>
              <a:rPr lang="ru-RU" dirty="0" err="1" smtClean="0">
                <a:latin typeface="Times New Roman" pitchFamily="18" charset="0"/>
              </a:rPr>
              <a:t>темпо-ритмических</a:t>
            </a:r>
            <a:r>
              <a:rPr lang="ru-RU" dirty="0" smtClean="0">
                <a:latin typeface="Times New Roman" pitchFamily="18" charset="0"/>
              </a:rPr>
              <a:t>  нарушений</a:t>
            </a:r>
            <a:endParaRPr lang="ru-RU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</a:rPr>
              <a:t>3. Обследование детей </a:t>
            </a:r>
            <a:r>
              <a:rPr lang="ru-RU" dirty="0" smtClean="0">
                <a:latin typeface="Times New Roman" pitchFamily="18" charset="0"/>
              </a:rPr>
              <a:t>с </a:t>
            </a:r>
            <a:r>
              <a:rPr lang="ru-RU" dirty="0" err="1" smtClean="0">
                <a:latin typeface="Times New Roman" pitchFamily="18" charset="0"/>
              </a:rPr>
              <a:t>темпо-ритмическими</a:t>
            </a:r>
            <a:r>
              <a:rPr lang="ru-RU" dirty="0" smtClean="0">
                <a:latin typeface="Times New Roman" pitchFamily="18" charset="0"/>
              </a:rPr>
              <a:t> нарушениями</a:t>
            </a:r>
            <a:endParaRPr lang="ru-RU" dirty="0">
              <a:latin typeface="Times New Roman" pitchFamily="18" charset="0"/>
            </a:endParaRPr>
          </a:p>
          <a:p>
            <a:pPr>
              <a:lnSpc>
                <a:spcPct val="90000"/>
              </a:lnSpc>
            </a:pPr>
            <a:r>
              <a:rPr lang="ru-RU" dirty="0">
                <a:latin typeface="Times New Roman" pitchFamily="18" charset="0"/>
              </a:rPr>
              <a:t>4. Система лечебно-педагогической комплексной работы по преодолению нарушений </a:t>
            </a:r>
            <a:r>
              <a:rPr lang="ru-RU" dirty="0" err="1" smtClean="0">
                <a:latin typeface="Times New Roman" pitchFamily="18" charset="0"/>
              </a:rPr>
              <a:t>темпо-ритмической</a:t>
            </a:r>
            <a:r>
              <a:rPr lang="ru-RU" dirty="0" smtClean="0">
                <a:latin typeface="Times New Roman" pitchFamily="18" charset="0"/>
              </a:rPr>
              <a:t> организации </a:t>
            </a:r>
            <a:r>
              <a:rPr lang="ru-RU" dirty="0">
                <a:latin typeface="Times New Roman" pitchFamily="18" charset="0"/>
              </a:rPr>
              <a:t>речи</a:t>
            </a:r>
          </a:p>
          <a:p>
            <a:pPr>
              <a:lnSpc>
                <a:spcPct val="90000"/>
              </a:lnSpc>
            </a:pPr>
            <a:endParaRPr lang="ru-RU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14384"/>
          </a:xfrm>
        </p:spPr>
        <p:txBody>
          <a:bodyPr>
            <a:noAutofit/>
          </a:bodyPr>
          <a:lstStyle/>
          <a:p>
            <a:pPr algn="l"/>
            <a:r>
              <a:rPr lang="ru-RU" sz="3200" u="sng" dirty="0"/>
              <a:t>Неречевая симптоматика при </a:t>
            </a:r>
            <a:r>
              <a:rPr lang="ru-RU" sz="3200" u="sng" dirty="0" err="1"/>
              <a:t>баттаризме</a:t>
            </a:r>
            <a:r>
              <a:rPr lang="ru-RU" sz="3200" u="sng" dirty="0"/>
              <a:t> и </a:t>
            </a:r>
            <a:r>
              <a:rPr lang="ru-RU" sz="3200" u="sng" dirty="0" err="1"/>
              <a:t>полтерн</a:t>
            </a:r>
            <a:endParaRPr lang="ru-RU" sz="3200" dirty="0"/>
          </a:p>
        </p:txBody>
      </p:sp>
      <p:sp>
        <p:nvSpPr>
          <p:cNvPr id="4301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 нарушения общей моторики</a:t>
            </a:r>
          </a:p>
          <a:p>
            <a:r>
              <a:rPr lang="ru-RU"/>
              <a:t> нарушения внимания </a:t>
            </a:r>
          </a:p>
          <a:p>
            <a:r>
              <a:rPr lang="ru-RU"/>
              <a:t> нарушения мышления</a:t>
            </a:r>
          </a:p>
          <a:p>
            <a:r>
              <a:rPr lang="ru-RU"/>
              <a:t> нарушения поведения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/>
              <a:t>Физиологические итерации</a:t>
            </a:r>
            <a:br>
              <a:rPr lang="ru-RU" sz="4000" b="1" i="1"/>
            </a:br>
            <a:r>
              <a:rPr lang="ru-RU" sz="4000" b="1" i="1"/>
              <a:t>(от латинского iterotio – повторение)</a:t>
            </a:r>
            <a:r>
              <a:rPr lang="ru-RU" sz="4000"/>
              <a:t> 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свойственны раннему периоду развития речи дошкольников </a:t>
            </a:r>
          </a:p>
          <a:p>
            <a:pPr>
              <a:lnSpc>
                <a:spcPct val="80000"/>
              </a:lnSpc>
            </a:pPr>
            <a:r>
              <a:rPr lang="ru-RU" sz="2800"/>
              <a:t>результат возрастного несовершенства деятельности слухового и речедвигательного анализаторов в период формирования речи</a:t>
            </a:r>
          </a:p>
          <a:p>
            <a:pPr>
              <a:lnSpc>
                <a:spcPct val="80000"/>
              </a:lnSpc>
            </a:pPr>
            <a:r>
              <a:rPr lang="ru-RU" sz="2800"/>
              <a:t>наиболее ярко проявляются в период формирования фразовой речи, т.е. с 2 лет (в 80% случаев) </a:t>
            </a:r>
          </a:p>
          <a:p>
            <a:pPr>
              <a:lnSpc>
                <a:spcPct val="80000"/>
              </a:lnSpc>
            </a:pPr>
            <a:r>
              <a:rPr lang="ru-RU" sz="2800"/>
              <a:t>В процессе онтогенеза и в условиях оптимального речевого общения к 4-5 г. полностью исчезают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обследование комплексное: медицинское и психолого-педагогическое</a:t>
            </a:r>
          </a:p>
          <a:p>
            <a:endParaRPr lang="ru-RU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3</a:t>
            </a:r>
            <a:r>
              <a:rPr lang="ru-RU" sz="3600" b="1" dirty="0"/>
              <a:t>. ОБСЛЕДОВАНИЕ ДЕТЕЙ С НАРУШЕНИЯМИ ТЕМПА РЕЧИ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/>
              <a:t>Примерная схема обследования: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/>
              <a:t>сбор анамнеза</a:t>
            </a:r>
          </a:p>
          <a:p>
            <a:pPr>
              <a:lnSpc>
                <a:spcPct val="80000"/>
              </a:lnSpc>
            </a:pPr>
            <a:r>
              <a:rPr lang="ru-RU" sz="2800"/>
              <a:t>состояние общей и ручной моторики</a:t>
            </a:r>
          </a:p>
          <a:p>
            <a:pPr>
              <a:lnSpc>
                <a:spcPct val="80000"/>
              </a:lnSpc>
            </a:pPr>
            <a:r>
              <a:rPr lang="ru-RU" sz="2800"/>
              <a:t> состояние мимики </a:t>
            </a:r>
          </a:p>
          <a:p>
            <a:pPr>
              <a:lnSpc>
                <a:spcPct val="80000"/>
              </a:lnSpc>
            </a:pPr>
            <a:r>
              <a:rPr lang="ru-RU" sz="2800"/>
              <a:t>состояние речевой моторики, орального праксиса </a:t>
            </a:r>
          </a:p>
          <a:p>
            <a:pPr>
              <a:lnSpc>
                <a:spcPct val="80000"/>
              </a:lnSpc>
            </a:pPr>
            <a:r>
              <a:rPr lang="ru-RU" sz="2800"/>
              <a:t>экспрессивная речь </a:t>
            </a:r>
          </a:p>
          <a:p>
            <a:pPr>
              <a:lnSpc>
                <a:spcPct val="80000"/>
              </a:lnSpc>
            </a:pPr>
            <a:r>
              <a:rPr lang="ru-RU" sz="2800"/>
              <a:t>письмо </a:t>
            </a:r>
          </a:p>
          <a:p>
            <a:pPr>
              <a:lnSpc>
                <a:spcPct val="80000"/>
              </a:lnSpc>
            </a:pPr>
            <a:r>
              <a:rPr lang="ru-RU" sz="2800"/>
              <a:t>слуховое восприятие</a:t>
            </a:r>
          </a:p>
          <a:p>
            <a:pPr>
              <a:lnSpc>
                <a:spcPct val="80000"/>
              </a:lnSpc>
            </a:pPr>
            <a:r>
              <a:rPr lang="ru-RU" sz="2800"/>
              <a:t>слуховой, зрительной и моторной памяти,</a:t>
            </a:r>
          </a:p>
          <a:p>
            <a:pPr>
              <a:lnSpc>
                <a:spcPct val="80000"/>
              </a:lnSpc>
            </a:pPr>
            <a:r>
              <a:rPr lang="ru-RU" sz="2800"/>
              <a:t>речевой активности.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>
            <a:normAutofit fontScale="90000"/>
          </a:bodyPr>
          <a:lstStyle/>
          <a:p>
            <a:pPr algn="l"/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>В логопедическом заключении указываются:</a:t>
            </a:r>
            <a:endParaRPr lang="ru-RU" sz="4000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28597" y="1600200"/>
            <a:ext cx="8391554" cy="4924425"/>
          </a:xfrm>
        </p:spPr>
        <p:txBody>
          <a:bodyPr>
            <a:normAutofit/>
          </a:bodyPr>
          <a:lstStyle/>
          <a:p>
            <a:pPr marL="0" indent="-360000">
              <a:spcBef>
                <a:spcPts val="0"/>
              </a:spcBef>
            </a:pPr>
            <a:r>
              <a:rPr lang="ru-RU" sz="1800" dirty="0"/>
              <a:t> </a:t>
            </a:r>
            <a:r>
              <a:rPr lang="ru-RU" sz="2000" dirty="0"/>
              <a:t>чистые формы </a:t>
            </a:r>
            <a:r>
              <a:rPr lang="ru-RU" sz="2000" dirty="0" err="1"/>
              <a:t>брадилалии</a:t>
            </a:r>
            <a:r>
              <a:rPr lang="ru-RU" sz="2000" dirty="0"/>
              <a:t>, </a:t>
            </a:r>
            <a:r>
              <a:rPr lang="ru-RU" sz="2000" dirty="0" err="1"/>
              <a:t>тахилалии</a:t>
            </a:r>
            <a:r>
              <a:rPr lang="ru-RU" sz="2000" dirty="0"/>
              <a:t>; разновидности </a:t>
            </a:r>
            <a:r>
              <a:rPr lang="ru-RU" sz="2000" dirty="0" err="1"/>
              <a:t>тахилалии</a:t>
            </a:r>
            <a:r>
              <a:rPr lang="ru-RU" sz="2000" dirty="0"/>
              <a:t> (</a:t>
            </a:r>
            <a:r>
              <a:rPr lang="ru-RU" sz="2000" dirty="0" err="1"/>
              <a:t>баттаризм</a:t>
            </a:r>
            <a:r>
              <a:rPr lang="ru-RU" sz="2000" dirty="0"/>
              <a:t>, </a:t>
            </a:r>
            <a:r>
              <a:rPr lang="ru-RU" sz="2000" dirty="0" err="1"/>
              <a:t>полтерн</a:t>
            </a:r>
            <a:r>
              <a:rPr lang="ru-RU" sz="2000" dirty="0"/>
              <a:t>); сочетание </a:t>
            </a:r>
            <a:r>
              <a:rPr lang="ru-RU" sz="2000" dirty="0" err="1"/>
              <a:t>тахилалии</a:t>
            </a:r>
            <a:r>
              <a:rPr lang="ru-RU" sz="2000" dirty="0"/>
              <a:t> с заиканием;</a:t>
            </a:r>
          </a:p>
          <a:p>
            <a:pPr marL="0" indent="-360000">
              <a:spcBef>
                <a:spcPts val="0"/>
              </a:spcBef>
              <a:buFontTx/>
              <a:buNone/>
            </a:pPr>
            <a:endParaRPr lang="ru-RU" sz="2000" dirty="0"/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степень выраженности (легкая, средняя, тяжелая);</a:t>
            </a:r>
          </a:p>
          <a:p>
            <a:pPr marL="0" indent="-360000">
              <a:spcBef>
                <a:spcPts val="0"/>
              </a:spcBef>
            </a:pPr>
            <a:endParaRPr lang="ru-RU" sz="2000" dirty="0"/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влияние патологически замедленной (ускоренной) речи на личность ребенка, на его коммуникативные возможности;</a:t>
            </a:r>
          </a:p>
          <a:p>
            <a:pPr marL="0" indent="-360000">
              <a:spcBef>
                <a:spcPts val="0"/>
              </a:spcBef>
            </a:pPr>
            <a:endParaRPr lang="ru-RU" sz="2000" dirty="0"/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круг ситуаций, в которых проявляется </a:t>
            </a:r>
            <a:r>
              <a:rPr lang="ru-RU" sz="2000" dirty="0" err="1"/>
              <a:t>тахилалия</a:t>
            </a:r>
            <a:r>
              <a:rPr lang="ru-RU" sz="2000" dirty="0"/>
              <a:t>;</a:t>
            </a:r>
          </a:p>
          <a:p>
            <a:pPr marL="0" indent="-360000">
              <a:spcBef>
                <a:spcPts val="0"/>
              </a:spcBef>
            </a:pPr>
            <a:endParaRPr lang="ru-RU" sz="2000" dirty="0"/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выраженность психических симптомов;</a:t>
            </a:r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нарушения внешней речи;</a:t>
            </a:r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нарушения внутренней речи, психических процессов;</a:t>
            </a:r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особенности моторики;</a:t>
            </a:r>
          </a:p>
          <a:p>
            <a:pPr marL="0" indent="-360000">
              <a:spcBef>
                <a:spcPts val="0"/>
              </a:spcBef>
            </a:pPr>
            <a:r>
              <a:rPr lang="ru-RU" sz="2000" dirty="0"/>
              <a:t> отклонения в поведении.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/>
              <a:t>предполагает в коррекционном воздействии следующие  установки:</a:t>
            </a: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4. Система лечебно-педагогической комплексной работы</a:t>
            </a:r>
            <a:r>
              <a:rPr lang="ru-RU" sz="2800" dirty="0"/>
              <a:t> 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017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опора на межанализаторные связи</a:t>
            </a:r>
          </a:p>
          <a:p>
            <a:r>
              <a:rPr lang="ru-RU"/>
              <a:t>коррекция не только внешней, но  и внутренней речи</a:t>
            </a:r>
          </a:p>
          <a:p>
            <a:r>
              <a:rPr lang="ru-RU"/>
              <a:t>учетом ведущего вида деятельности ребенка </a:t>
            </a:r>
          </a:p>
          <a:p>
            <a:r>
              <a:rPr lang="ru-RU"/>
              <a:t>учет личностных особенностей, особенностей поведения, эмоционально-волевых проявлений 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предпочтительнее групповая форма проведения занятий</a:t>
            </a:r>
          </a:p>
          <a:p>
            <a:r>
              <a:rPr lang="ru-RU"/>
              <a:t>необходимо медицинское воздействие (медикаментозное, физиотерапевтическое, психотерапевтическое лечение), ЛФК, логоритмика 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Autofit/>
          </a:bodyPr>
          <a:lstStyle/>
          <a:p>
            <a:r>
              <a:rPr lang="ru-RU" sz="3200" i="1" dirty="0"/>
              <a:t>Методика логопедической работы при устранении </a:t>
            </a:r>
            <a:r>
              <a:rPr lang="ru-RU" sz="3200" i="1" dirty="0" smtClean="0"/>
              <a:t>     </a:t>
            </a:r>
            <a:r>
              <a:rPr lang="ru-RU" sz="3200" i="1" dirty="0" err="1" smtClean="0"/>
              <a:t>брадилалии</a:t>
            </a:r>
            <a:r>
              <a:rPr lang="ru-RU" sz="3200" i="1" dirty="0"/>
              <a:t>: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400"/>
              <a:t>воспитание быстрых и четких движений в процессе речи;</a:t>
            </a:r>
          </a:p>
          <a:p>
            <a:pPr>
              <a:lnSpc>
                <a:spcPct val="80000"/>
              </a:lnSpc>
            </a:pPr>
            <a:r>
              <a:rPr lang="ru-RU" sz="2400"/>
              <a:t>убыстрение речевых реакций;</a:t>
            </a:r>
          </a:p>
          <a:p>
            <a:pPr>
              <a:lnSpc>
                <a:spcPct val="80000"/>
              </a:lnSpc>
            </a:pPr>
            <a:r>
              <a:rPr lang="ru-RU" sz="2400"/>
              <a:t>убыстрение темпа внутренней речи;</a:t>
            </a:r>
          </a:p>
          <a:p>
            <a:pPr>
              <a:lnSpc>
                <a:spcPct val="80000"/>
              </a:lnSpc>
            </a:pPr>
            <a:r>
              <a:rPr lang="ru-RU" sz="2400"/>
              <a:t>убыстрение темпа письма и чтения;</a:t>
            </a:r>
          </a:p>
          <a:p>
            <a:pPr>
              <a:lnSpc>
                <a:spcPct val="80000"/>
              </a:lnSpc>
            </a:pPr>
            <a:r>
              <a:rPr lang="ru-RU" sz="2400"/>
              <a:t>воспитание выразительных форм, сценической речи, сценического чтения;</a:t>
            </a:r>
          </a:p>
          <a:p>
            <a:pPr>
              <a:lnSpc>
                <a:spcPct val="80000"/>
              </a:lnSpc>
            </a:pPr>
            <a:r>
              <a:rPr lang="ru-RU" sz="2400"/>
              <a:t>воспитание правильной просодики;</a:t>
            </a:r>
          </a:p>
          <a:p>
            <a:pPr>
              <a:lnSpc>
                <a:spcPct val="80000"/>
              </a:lnSpc>
            </a:pPr>
            <a:r>
              <a:rPr lang="ru-RU" sz="2400"/>
              <a:t>нормализация общей моторики;</a:t>
            </a:r>
          </a:p>
          <a:p>
            <a:pPr>
              <a:lnSpc>
                <a:spcPct val="80000"/>
              </a:lnSpc>
            </a:pPr>
            <a:r>
              <a:rPr lang="ru-RU" sz="2400"/>
              <a:t>формирование ручного праксиса,</a:t>
            </a:r>
          </a:p>
          <a:p>
            <a:pPr>
              <a:lnSpc>
                <a:spcPct val="80000"/>
              </a:lnSpc>
            </a:pPr>
            <a:r>
              <a:rPr lang="ru-RU" sz="2400"/>
              <a:t>развитие слухового, зрительного внимания, восприятие ритмов.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985822"/>
          </a:xfrm>
        </p:spPr>
        <p:txBody>
          <a:bodyPr>
            <a:noAutofit/>
          </a:bodyPr>
          <a:lstStyle/>
          <a:p>
            <a:r>
              <a:rPr lang="ru-RU" sz="3200" i="1" dirty="0"/>
              <a:t>Методика логопедической работы при устранении </a:t>
            </a:r>
            <a:r>
              <a:rPr lang="ru-RU" sz="3200" i="1" dirty="0" smtClean="0"/>
              <a:t>      </a:t>
            </a:r>
            <a:r>
              <a:rPr lang="ru-RU" sz="3200" i="1" dirty="0" err="1" smtClean="0"/>
              <a:t>тахилалии</a:t>
            </a:r>
            <a:r>
              <a:rPr lang="ru-RU" sz="3200" i="1" dirty="0"/>
              <a:t>: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воспитание медленного, спокойного, плавного строго ритмичного дыхания и голосообразования; чтения; речи;</a:t>
            </a:r>
          </a:p>
          <a:p>
            <a:r>
              <a:rPr lang="ru-RU"/>
              <a:t>- здоровой установки на коллектив в процессе речевого и общего поведения;</a:t>
            </a:r>
          </a:p>
          <a:p>
            <a:r>
              <a:rPr lang="ru-RU"/>
              <a:t>- воспитание общего и слухового внимания к речи.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1116013" y="274638"/>
            <a:ext cx="7570787" cy="796908"/>
          </a:xfrm>
        </p:spPr>
        <p:txBody>
          <a:bodyPr/>
          <a:lstStyle/>
          <a:p>
            <a:r>
              <a:rPr lang="ru-RU" b="1" dirty="0"/>
              <a:t>Темп</a:t>
            </a:r>
            <a:r>
              <a:rPr lang="ru-RU" dirty="0"/>
              <a:t> речи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ru-RU" sz="2400"/>
          </a:p>
          <a:p>
            <a:endParaRPr lang="ru-RU" sz="2400"/>
          </a:p>
          <a:p>
            <a:r>
              <a:rPr lang="ru-RU" sz="2400"/>
              <a:t>скорость протекания речи во времени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endParaRPr lang="ru-RU" sz="2400"/>
          </a:p>
          <a:p>
            <a:endParaRPr lang="ru-RU" sz="2400"/>
          </a:p>
          <a:p>
            <a:r>
              <a:rPr lang="ru-RU" sz="2400"/>
              <a:t>число звуковых единиц (звук, слог, слово), произносимых в единицу времени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1116013" y="4581525"/>
            <a:ext cx="7704137" cy="1544638"/>
          </a:xfrm>
        </p:spPr>
        <p:txBody>
          <a:bodyPr/>
          <a:lstStyle/>
          <a:p>
            <a:r>
              <a:rPr lang="ru-RU" sz="2800"/>
              <a:t>У взрослого темп речи в спокойном состоянии варьируется от 90 до 175 слогов в минуту.</a:t>
            </a:r>
          </a:p>
        </p:txBody>
      </p:sp>
      <p:sp>
        <p:nvSpPr>
          <p:cNvPr id="7175" name="Line 7"/>
          <p:cNvSpPr>
            <a:spLocks noChangeShapeType="1"/>
          </p:cNvSpPr>
          <p:nvPr/>
        </p:nvSpPr>
        <p:spPr bwMode="auto">
          <a:xfrm flipH="1">
            <a:off x="2987675" y="1557338"/>
            <a:ext cx="647700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5651500" y="1484313"/>
            <a:ext cx="720725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Этапы коррекционной работы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800" dirty="0"/>
              <a:t>1 этап. Этап максимального ограничения речевого общения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2этап. Работа по усвоению медленного темпа на материале громкого чтения 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3 этап. Работа над пересказом (над редактированием высказываемых мыслей)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4 этап. Работа над коллективным рассказом</a:t>
            </a:r>
          </a:p>
          <a:p>
            <a:pPr>
              <a:lnSpc>
                <a:spcPct val="80000"/>
              </a:lnSpc>
            </a:pPr>
            <a:r>
              <a:rPr lang="ru-RU" sz="2800" dirty="0"/>
              <a:t>5 этап. Этап подготовки к публичному выступлению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i="1" dirty="0"/>
              <a:t>Преодоление </a:t>
            </a:r>
            <a:r>
              <a:rPr lang="ru-RU" sz="3200" i="1" dirty="0" err="1"/>
              <a:t>баттаризма</a:t>
            </a:r>
            <a:r>
              <a:rPr lang="ru-RU" sz="3200" i="1" dirty="0"/>
              <a:t> и </a:t>
            </a:r>
            <a:r>
              <a:rPr lang="ru-RU" sz="3200" i="1" dirty="0" err="1"/>
              <a:t>полтерн</a:t>
            </a:r>
            <a:r>
              <a:rPr lang="ru-RU" sz="3200" i="1" dirty="0"/>
              <a:t>: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sz="2800"/>
              <a:t>Те же этапы</a:t>
            </a:r>
          </a:p>
          <a:p>
            <a:pPr>
              <a:lnSpc>
                <a:spcPct val="90000"/>
              </a:lnSpc>
            </a:pPr>
            <a:r>
              <a:rPr lang="ru-RU" sz="2800" u="sng"/>
              <a:t>Основные задачи:</a:t>
            </a:r>
          </a:p>
          <a:p>
            <a:pPr>
              <a:lnSpc>
                <a:spcPct val="90000"/>
              </a:lnSpc>
            </a:pPr>
            <a:r>
              <a:rPr lang="ru-RU" sz="2800"/>
              <a:t>формирование понятий на конкретной основе, их словесного грамматически правильного  выражения</a:t>
            </a:r>
          </a:p>
          <a:p>
            <a:pPr>
              <a:lnSpc>
                <a:spcPct val="90000"/>
              </a:lnSpc>
            </a:pPr>
            <a:r>
              <a:rPr lang="ru-RU" sz="2800"/>
              <a:t>формирование темпа и слитности речи в единстве с другими психическими процессами, а также с процессами порождения речи.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/>
              <a:t>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Приемы работы: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sz="2000"/>
              <a:t>- фиксация внимания на своей речи</a:t>
            </a:r>
          </a:p>
          <a:p>
            <a:pPr>
              <a:lnSpc>
                <a:spcPct val="80000"/>
              </a:lnSpc>
            </a:pPr>
            <a:r>
              <a:rPr lang="ru-RU" sz="2000"/>
              <a:t>- сопряжено-отраженное произнесение фраз, текстов</a:t>
            </a:r>
          </a:p>
          <a:p>
            <a:pPr>
              <a:lnSpc>
                <a:spcPct val="80000"/>
              </a:lnSpc>
            </a:pPr>
            <a:r>
              <a:rPr lang="ru-RU" sz="2000"/>
              <a:t>- работа над перефразировкой</a:t>
            </a:r>
          </a:p>
          <a:p>
            <a:pPr>
              <a:lnSpc>
                <a:spcPct val="80000"/>
              </a:lnSpc>
            </a:pPr>
            <a:r>
              <a:rPr lang="ru-RU" sz="2000"/>
              <a:t>- диалоги</a:t>
            </a:r>
          </a:p>
          <a:p>
            <a:pPr>
              <a:lnSpc>
                <a:spcPct val="80000"/>
              </a:lnSpc>
            </a:pPr>
            <a:r>
              <a:rPr lang="ru-RU" sz="2000"/>
              <a:t>- драматизации</a:t>
            </a:r>
          </a:p>
          <a:p>
            <a:pPr>
              <a:lnSpc>
                <a:spcPct val="80000"/>
              </a:lnSpc>
            </a:pPr>
            <a:r>
              <a:rPr lang="ru-RU" sz="2000"/>
              <a:t>- чтение</a:t>
            </a:r>
          </a:p>
          <a:p>
            <a:pPr>
              <a:lnSpc>
                <a:spcPct val="80000"/>
              </a:lnSpc>
            </a:pPr>
            <a:r>
              <a:rPr lang="ru-RU" sz="2000"/>
              <a:t>- воспитание логического мышления в речевых и неречевых заданиях</a:t>
            </a:r>
          </a:p>
          <a:p>
            <a:pPr>
              <a:lnSpc>
                <a:spcPct val="80000"/>
              </a:lnSpc>
            </a:pPr>
            <a:r>
              <a:rPr lang="ru-RU" sz="2000"/>
              <a:t>- работа по преодолению дефектов внутренней речи </a:t>
            </a:r>
          </a:p>
          <a:p>
            <a:pPr>
              <a:lnSpc>
                <a:spcPct val="80000"/>
              </a:lnSpc>
            </a:pPr>
            <a:r>
              <a:rPr lang="ru-RU" sz="2000"/>
              <a:t>- развитие слухового внимания, умения слушать речь </a:t>
            </a:r>
          </a:p>
          <a:p>
            <a:pPr>
              <a:lnSpc>
                <a:spcPct val="80000"/>
              </a:lnSpc>
            </a:pPr>
            <a:r>
              <a:rPr lang="ru-RU" sz="2000"/>
              <a:t>- упорядочивание темпа речи с помощью автоматизированных речевых рядов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три основных вида темпа: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нормальный, быстрый и медленный. </a:t>
            </a:r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endParaRPr lang="ru-RU"/>
          </a:p>
          <a:p>
            <a:pPr>
              <a:lnSpc>
                <a:spcPct val="90000"/>
              </a:lnSpc>
            </a:pPr>
            <a:r>
              <a:rPr lang="ru-RU"/>
              <a:t>Резкие отклонения темпа речи от средних </a:t>
            </a:r>
            <a:r>
              <a:rPr lang="ru-RU" b="1"/>
              <a:t>величин</a:t>
            </a:r>
            <a:r>
              <a:rPr lang="ru-RU"/>
              <a:t> — как ускорение, так и замедление — мешают восприятию смысловой стороны высказывания.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Ритм</a:t>
            </a:r>
            <a:r>
              <a:rPr lang="ru-RU"/>
              <a:t> речи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звуковая организация речи при помощи чередования ударных и безударных слогов. </a:t>
            </a:r>
          </a:p>
          <a:p>
            <a:endParaRPr lang="ru-RU"/>
          </a:p>
          <a:p>
            <a:r>
              <a:rPr lang="ru-RU"/>
              <a:t>        Темп                         ритм </a:t>
            </a:r>
          </a:p>
          <a:p>
            <a:endParaRPr lang="ru-RU"/>
          </a:p>
          <a:p>
            <a:r>
              <a:rPr lang="ru-RU" b="1"/>
              <a:t>Темпо-ритмическая организация               устной речи</a:t>
            </a:r>
            <a:endParaRPr lang="ru-RU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2714612" y="2928934"/>
            <a:ext cx="792162" cy="485775"/>
          </a:xfrm>
          <a:prstGeom prst="leftRightArrow">
            <a:avLst>
              <a:gd name="adj1" fmla="val 50000"/>
              <a:gd name="adj2" fmla="val 3261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Пауза речи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/>
              <a:t>перерыв в звучании голоса на определенное время</a:t>
            </a:r>
          </a:p>
          <a:p>
            <a:endParaRPr lang="ru-RU"/>
          </a:p>
          <a:p>
            <a:r>
              <a:rPr lang="ru-RU"/>
              <a:t>Длительность и характер распределения пауз в речевом потоке во многом определяют ритмико-мелодическую сторону интонации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1752" y="228600"/>
            <a:ext cx="8534400" cy="1200136"/>
          </a:xfrm>
        </p:spPr>
        <p:txBody>
          <a:bodyPr>
            <a:normAutofit fontScale="90000"/>
          </a:bodyPr>
          <a:lstStyle/>
          <a:p>
            <a:r>
              <a:rPr lang="ru-RU" sz="4000" dirty="0"/>
              <a:t>Физиологическая основа плавности речи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/>
              <a:t>механизмы координации между дыханием, фонацией и артикуляцией,</a:t>
            </a:r>
            <a:r>
              <a:rPr lang="ru-RU"/>
              <a:t> что обеспечивает формирование речевого дыхания.</a:t>
            </a:r>
          </a:p>
          <a:p>
            <a:endParaRPr lang="ru-RU"/>
          </a:p>
          <a:p>
            <a:r>
              <a:rPr lang="ru-RU"/>
              <a:t> В возрасте 3-х лет эти механизмы находятся в фазе начального становления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/>
              <a:t>Какая речь считается прерывистой?</a:t>
            </a:r>
            <a:r>
              <a:rPr lang="ru-RU" sz="4000"/>
              <a:t/>
            </a:r>
            <a:br>
              <a:rPr lang="ru-RU" sz="4000"/>
            </a:br>
            <a:endParaRPr lang="ru-RU" sz="40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/>
              <a:t>Замещающие звуки и слова </a:t>
            </a:r>
          </a:p>
          <a:p>
            <a:r>
              <a:rPr lang="ru-RU" b="1"/>
              <a:t>Повторы</a:t>
            </a:r>
            <a:r>
              <a:rPr lang="ru-RU"/>
              <a:t> </a:t>
            </a:r>
          </a:p>
          <a:p>
            <a:r>
              <a:rPr lang="ru-RU" b="1"/>
              <a:t>Паузы</a:t>
            </a:r>
            <a:endParaRPr lang="ru-RU"/>
          </a:p>
          <a:p>
            <a:r>
              <a:rPr lang="ru-RU" b="1"/>
              <a:t>Возвраты </a:t>
            </a:r>
          </a:p>
          <a:p>
            <a:r>
              <a:rPr lang="ru-RU" b="1"/>
              <a:t>Нескоординированные по времени слова. </a:t>
            </a:r>
            <a:r>
              <a:rPr lang="ru-RU"/>
              <a:t/>
            </a:r>
            <a:br>
              <a:rPr lang="ru-RU"/>
            </a:br>
            <a:r>
              <a:rPr lang="ru-RU"/>
              <a:t>                                                                       Дениэл де Джой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</TotalTime>
  <Words>1670</Words>
  <PresentationFormat>Экран (4:3)</PresentationFormat>
  <Paragraphs>247</Paragraphs>
  <Slides>42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3" baseType="lpstr">
      <vt:lpstr>Официальная</vt:lpstr>
      <vt:lpstr>НАРУШЕНИЯ РЕЧИ</vt:lpstr>
      <vt:lpstr>Литература: </vt:lpstr>
      <vt:lpstr>План:</vt:lpstr>
      <vt:lpstr>Темп речи</vt:lpstr>
      <vt:lpstr>три основных вида темпа:</vt:lpstr>
      <vt:lpstr>Ритм речи</vt:lpstr>
      <vt:lpstr>Пауза речи</vt:lpstr>
      <vt:lpstr>Физиологическая основа плавности речи</vt:lpstr>
      <vt:lpstr>Какая речь считается прерывистой? </vt:lpstr>
      <vt:lpstr>1. Определение, история изучения, симптоматика и механизм</vt:lpstr>
      <vt:lpstr>Нарушения темпа речи </vt:lpstr>
      <vt:lpstr>Брадилалия (от греч. bradys — медленный, lalia — речь) </vt:lpstr>
      <vt:lpstr>История изучения брадилалии</vt:lpstr>
      <vt:lpstr>ЭКСТРОПИРАМИДНАЯ СИСТЕМА</vt:lpstr>
      <vt:lpstr>Речевая симптоматика брадилалии:</vt:lpstr>
      <vt:lpstr>Неречевая симптоматика брадилалии</vt:lpstr>
      <vt:lpstr>Тахилалия (с греч. tachis — быстрый, lalia — речь) </vt:lpstr>
      <vt:lpstr>История изучения</vt:lpstr>
      <vt:lpstr>Речевая симптоматика тахилалии:</vt:lpstr>
      <vt:lpstr>Неречевая симптоматика тахилалии:</vt:lpstr>
      <vt:lpstr>2. КЛАССИФИКАЦИЯ РАЗНОВИДНОСТЕЙ ТАХИЛАЛИИ </vt:lpstr>
      <vt:lpstr>Слайд 22</vt:lpstr>
      <vt:lpstr>Баттаризм (парафразия)</vt:lpstr>
      <vt:lpstr>История изучения</vt:lpstr>
      <vt:lpstr>Механизм баттаризма </vt:lpstr>
      <vt:lpstr>Полтерн (спотыкание) </vt:lpstr>
      <vt:lpstr>История изучения</vt:lpstr>
      <vt:lpstr>Классификация D. Weiss (1964)</vt:lpstr>
      <vt:lpstr>Симптоматика речевая при баттаризме и полтерн</vt:lpstr>
      <vt:lpstr>Неречевая симптоматика при баттаризме и полтерн</vt:lpstr>
      <vt:lpstr>Физиологические итерации (от латинского iterotio – повторение) </vt:lpstr>
      <vt:lpstr>3. ОБСЛЕДОВАНИЕ ДЕТЕЙ С НАРУШЕНИЯМИ ТЕМПА РЕЧИ </vt:lpstr>
      <vt:lpstr>Примерная схема обследования:</vt:lpstr>
      <vt:lpstr> В логопедическом заключении указываются:</vt:lpstr>
      <vt:lpstr>4. Система лечебно-педагогической комплексной работы  </vt:lpstr>
      <vt:lpstr>Слайд 36</vt:lpstr>
      <vt:lpstr>Слайд 37</vt:lpstr>
      <vt:lpstr>Методика логопедической работы при устранении      брадилалии:</vt:lpstr>
      <vt:lpstr>Методика логопедической работы при устранении       тахилалии:</vt:lpstr>
      <vt:lpstr>Этапы коррекционной работы</vt:lpstr>
      <vt:lpstr>Преодоление баттаризма и полтерн:</vt:lpstr>
      <vt:lpstr>Приемы работы: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НАРУШЕНИЯ РЕЧИ</dc:title>
  <dc:creator>Коля</dc:creator>
  <cp:lastModifiedBy>Коля</cp:lastModifiedBy>
  <cp:revision>8</cp:revision>
  <dcterms:created xsi:type="dcterms:W3CDTF">2013-12-05T04:21:26Z</dcterms:created>
  <dcterms:modified xsi:type="dcterms:W3CDTF">2013-12-06T14:36:35Z</dcterms:modified>
</cp:coreProperties>
</file>