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6193-984C-41FB-8992-6EDF56BCAEEE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949CAE9-9EAA-477C-9980-D80C9F9C0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11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6193-984C-41FB-8992-6EDF56BCAEEE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49CAE9-9EAA-477C-9980-D80C9F9C0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22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6193-984C-41FB-8992-6EDF56BCAEEE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49CAE9-9EAA-477C-9980-D80C9F9C079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2095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6193-984C-41FB-8992-6EDF56BCAEEE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49CAE9-9EAA-477C-9980-D80C9F9C0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591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6193-984C-41FB-8992-6EDF56BCAEEE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49CAE9-9EAA-477C-9980-D80C9F9C079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922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6193-984C-41FB-8992-6EDF56BCAEEE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49CAE9-9EAA-477C-9980-D80C9F9C0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844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6193-984C-41FB-8992-6EDF56BCAEEE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CAE9-9EAA-477C-9980-D80C9F9C0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44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6193-984C-41FB-8992-6EDF56BCAEEE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CAE9-9EAA-477C-9980-D80C9F9C0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85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6193-984C-41FB-8992-6EDF56BCAEEE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CAE9-9EAA-477C-9980-D80C9F9C0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10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6193-984C-41FB-8992-6EDF56BCAEEE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49CAE9-9EAA-477C-9980-D80C9F9C0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18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6193-984C-41FB-8992-6EDF56BCAEEE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949CAE9-9EAA-477C-9980-D80C9F9C0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42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6193-984C-41FB-8992-6EDF56BCAEEE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949CAE9-9EAA-477C-9980-D80C9F9C0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6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6193-984C-41FB-8992-6EDF56BCAEEE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CAE9-9EAA-477C-9980-D80C9F9C0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01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6193-984C-41FB-8992-6EDF56BCAEEE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CAE9-9EAA-477C-9980-D80C9F9C0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4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6193-984C-41FB-8992-6EDF56BCAEEE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CAE9-9EAA-477C-9980-D80C9F9C0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08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6193-984C-41FB-8992-6EDF56BCAEEE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49CAE9-9EAA-477C-9980-D80C9F9C0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00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86193-984C-41FB-8992-6EDF56BCAEEE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949CAE9-9EAA-477C-9980-D80C9F9C0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40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3269" y="1001487"/>
            <a:ext cx="9301343" cy="308283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Сложные задачи ЕГЭ-2014 (Информатика и ИКТ)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06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0687" y="624110"/>
            <a:ext cx="9283926" cy="1280890"/>
          </a:xfrm>
        </p:spPr>
        <p:txBody>
          <a:bodyPr/>
          <a:lstStyle/>
          <a:p>
            <a:r>
              <a:rPr lang="ru-RU" dirty="0" smtClean="0"/>
              <a:t>Задание </a:t>
            </a:r>
            <a:r>
              <a:rPr lang="en-US" dirty="0" smtClean="0"/>
              <a:t>A11</a:t>
            </a:r>
            <a:r>
              <a:rPr lang="ru-RU" dirty="0" smtClean="0"/>
              <a:t> </a:t>
            </a:r>
            <a:r>
              <a:rPr lang="en-US" dirty="0"/>
              <a:t>(2014) </a:t>
            </a:r>
            <a:r>
              <a:rPr lang="ru-RU" dirty="0"/>
              <a:t>или </a:t>
            </a:r>
            <a:r>
              <a:rPr lang="en-US" dirty="0" smtClean="0"/>
              <a:t>13</a:t>
            </a:r>
            <a:r>
              <a:rPr lang="ru-RU" dirty="0" smtClean="0"/>
              <a:t> </a:t>
            </a:r>
            <a:r>
              <a:rPr lang="ru-RU" dirty="0"/>
              <a:t>(2015)</a:t>
            </a:r>
            <a:r>
              <a:rPr lang="en-US" dirty="0"/>
              <a:t> </a:t>
            </a:r>
            <a:r>
              <a:rPr lang="en-US" dirty="0" smtClean="0"/>
              <a:t>(53%)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6515" y="1393371"/>
            <a:ext cx="9458098" cy="517289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регистрации в компьютерной системе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пользователю выдаётся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пароль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состоящий из 15 символов и содержащий только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символы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К, О, Л, А (таким образом, используется 5 различных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символов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пароль в компьютерной системе записывается минимально возможным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одинаковым целым количеством байт (при этом используют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посимвольное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кодирование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все символы кодируются одинаковым 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возможным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количеством бит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объём памяти в байтах, отводимый этой системой для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записи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паролей. В ответе запишите только число, слово «байт» писать не нужно.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421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0687" y="624110"/>
            <a:ext cx="9283926" cy="1280890"/>
          </a:xfrm>
        </p:spPr>
        <p:txBody>
          <a:bodyPr/>
          <a:lstStyle/>
          <a:p>
            <a:r>
              <a:rPr lang="ru-RU" dirty="0" smtClean="0"/>
              <a:t>Задание </a:t>
            </a:r>
            <a:r>
              <a:rPr lang="en-US" dirty="0" smtClean="0"/>
              <a:t>A5</a:t>
            </a:r>
            <a:r>
              <a:rPr lang="ru-RU" dirty="0" smtClean="0"/>
              <a:t> </a:t>
            </a:r>
            <a:r>
              <a:rPr lang="en-US" dirty="0"/>
              <a:t>(2014) </a:t>
            </a:r>
            <a:r>
              <a:rPr lang="ru-RU" dirty="0"/>
              <a:t>или </a:t>
            </a:r>
            <a:r>
              <a:rPr lang="en-US" dirty="0"/>
              <a:t>6</a:t>
            </a:r>
            <a:r>
              <a:rPr lang="ru-RU" dirty="0" smtClean="0"/>
              <a:t> </a:t>
            </a:r>
            <a:r>
              <a:rPr lang="ru-RU" dirty="0"/>
              <a:t>(2015)</a:t>
            </a:r>
            <a:r>
              <a:rPr lang="en-US" dirty="0"/>
              <a:t> </a:t>
            </a:r>
            <a:r>
              <a:rPr lang="en-US" dirty="0" smtClean="0"/>
              <a:t>(55%)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6515" y="1393371"/>
            <a:ext cx="9458098" cy="517289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 получает на вход четырёхзначное число. По этому числу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строится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по следующим правилам.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Складываются первая и вторая, а также третья и четвёртая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цифры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исходного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Полученные два числа записываются друг за другом в порядке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убывания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разделителей).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Исходное число: 3165. Суммы: 3 + 1 = 4; 6 + 5 = 11. Результат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114.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наименьшее число, в результате обработки которого,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выдаст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1311.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14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en-US" dirty="0" smtClean="0"/>
              <a:t>B6 (2014) </a:t>
            </a:r>
            <a:r>
              <a:rPr lang="ru-RU" dirty="0" smtClean="0"/>
              <a:t>или 11 (2015)</a:t>
            </a:r>
            <a:r>
              <a:rPr lang="en-US" dirty="0" smtClean="0"/>
              <a:t> (7%)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06583"/>
            <a:ext cx="8915400" cy="44046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/>
              <a:t>Ниже </a:t>
            </a:r>
            <a:r>
              <a:rPr lang="ru-RU" sz="2400" b="1" dirty="0" smtClean="0"/>
              <a:t>записан </a:t>
            </a:r>
            <a:r>
              <a:rPr lang="ru-RU" sz="2400" b="1" dirty="0"/>
              <a:t>рекурсивный алгоритм </a:t>
            </a:r>
            <a:r>
              <a:rPr lang="ru-RU" sz="2400" b="1" dirty="0" smtClean="0"/>
              <a:t>F: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procedure </a:t>
            </a:r>
            <a:r>
              <a:rPr lang="en-US" sz="2400" b="1" dirty="0"/>
              <a:t>F(n: integer);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	</a:t>
            </a:r>
            <a:r>
              <a:rPr lang="en-US" sz="2400" b="1" dirty="0" err="1" smtClean="0"/>
              <a:t>writeln</a:t>
            </a:r>
            <a:r>
              <a:rPr lang="en-US" sz="2400" b="1" dirty="0" smtClean="0"/>
              <a:t>(n</a:t>
            </a:r>
            <a:r>
              <a:rPr lang="en-US" sz="2400" b="1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	</a:t>
            </a:r>
            <a:r>
              <a:rPr lang="en-US" sz="2400" b="1" dirty="0" smtClean="0"/>
              <a:t>if </a:t>
            </a:r>
            <a:r>
              <a:rPr lang="en-US" sz="2400" b="1" dirty="0"/>
              <a:t>n &lt; 5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	</a:t>
            </a:r>
            <a:r>
              <a:rPr lang="en-US" sz="2400" b="1" dirty="0" smtClean="0"/>
              <a:t>begin</a:t>
            </a:r>
            <a:endParaRPr lang="en-US" sz="24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		</a:t>
            </a:r>
            <a:r>
              <a:rPr lang="en-US" sz="2400" b="1" dirty="0" smtClean="0"/>
              <a:t>F(n </a:t>
            </a:r>
            <a:r>
              <a:rPr lang="en-US" sz="2400" b="1" dirty="0"/>
              <a:t>+ 1);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		</a:t>
            </a:r>
            <a:r>
              <a:rPr lang="en-US" sz="2400" b="1" dirty="0" smtClean="0"/>
              <a:t>F(n </a:t>
            </a:r>
            <a:r>
              <a:rPr lang="en-US" sz="2400" b="1" dirty="0"/>
              <a:t>+ 3)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	</a:t>
            </a:r>
            <a:r>
              <a:rPr lang="en-US" sz="2400" b="1" dirty="0" smtClean="0"/>
              <a:t>end</a:t>
            </a:r>
            <a:endParaRPr lang="en-US" sz="24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end</a:t>
            </a:r>
            <a:endParaRPr lang="ru-RU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="1" dirty="0"/>
          </a:p>
          <a:p>
            <a:pPr marL="0" indent="0">
              <a:buNone/>
            </a:pPr>
            <a:r>
              <a:rPr lang="ru-RU" sz="2400" b="1" dirty="0"/>
              <a:t>Чему равна сумма всех чисел, напечатанных на экране при </a:t>
            </a:r>
            <a:r>
              <a:rPr lang="ru-RU" sz="2400" b="1" dirty="0"/>
              <a:t>выполнении</a:t>
            </a:r>
            <a:r>
              <a:rPr lang="en-US" sz="2400" b="1" dirty="0"/>
              <a:t> </a:t>
            </a:r>
            <a:r>
              <a:rPr lang="ru-RU" sz="2400" b="1" dirty="0"/>
              <a:t>вызова </a:t>
            </a:r>
            <a:r>
              <a:rPr lang="en-US" sz="2400" b="1" dirty="0"/>
              <a:t>F(1)?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40357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en-US" dirty="0" smtClean="0"/>
              <a:t>B7 (2014) </a:t>
            </a:r>
            <a:r>
              <a:rPr lang="ru-RU" dirty="0" smtClean="0"/>
              <a:t>или 1</a:t>
            </a:r>
            <a:r>
              <a:rPr lang="en-US" dirty="0" smtClean="0"/>
              <a:t>6</a:t>
            </a:r>
            <a:r>
              <a:rPr lang="ru-RU" dirty="0" smtClean="0"/>
              <a:t> (2015)</a:t>
            </a:r>
            <a:r>
              <a:rPr lang="en-US" dirty="0" smtClean="0"/>
              <a:t> (9%)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54629"/>
            <a:ext cx="8915400" cy="4256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Сколько единиц содержится в двоичной записи значения выражения:</a:t>
            </a:r>
          </a:p>
          <a:p>
            <a:pPr marL="0" indent="0">
              <a:buNone/>
            </a:pPr>
            <a:r>
              <a:rPr lang="ru-RU" sz="2400" b="1" dirty="0"/>
              <a:t>4</a:t>
            </a:r>
            <a:r>
              <a:rPr lang="ru-RU" sz="2400" b="1" baseline="30000" dirty="0"/>
              <a:t>2014</a:t>
            </a:r>
            <a:r>
              <a:rPr lang="ru-RU" sz="2400" b="1" dirty="0"/>
              <a:t> + 2</a:t>
            </a:r>
            <a:r>
              <a:rPr lang="ru-RU" sz="2400" b="1" baseline="30000" dirty="0"/>
              <a:t>2015</a:t>
            </a:r>
            <a:r>
              <a:rPr lang="ru-RU" sz="2400" b="1" dirty="0"/>
              <a:t> – 8?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8254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en-US" dirty="0" smtClean="0"/>
              <a:t>B8 (2014) </a:t>
            </a:r>
            <a:r>
              <a:rPr lang="ru-RU" dirty="0" smtClean="0"/>
              <a:t>или </a:t>
            </a:r>
            <a:r>
              <a:rPr lang="en-US" dirty="0" smtClean="0"/>
              <a:t>20</a:t>
            </a:r>
            <a:r>
              <a:rPr lang="ru-RU" dirty="0" smtClean="0"/>
              <a:t> (2015)</a:t>
            </a:r>
            <a:r>
              <a:rPr lang="en-US" dirty="0" smtClean="0"/>
              <a:t> (23%)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54629"/>
            <a:ext cx="8915400" cy="48593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b="1" dirty="0"/>
              <a:t>Ниже </a:t>
            </a:r>
            <a:r>
              <a:rPr lang="ru-RU" sz="2400" b="1" dirty="0" smtClean="0"/>
              <a:t>записан </a:t>
            </a:r>
            <a:r>
              <a:rPr lang="ru-RU" sz="2400" b="1" dirty="0"/>
              <a:t>алгоритм. Получив на </a:t>
            </a:r>
            <a:r>
              <a:rPr lang="ru-RU" sz="2400" b="1" dirty="0" smtClean="0"/>
              <a:t>вход</a:t>
            </a:r>
            <a:r>
              <a:rPr lang="en-US" sz="2400" b="1" dirty="0" smtClean="0"/>
              <a:t> </a:t>
            </a:r>
            <a:r>
              <a:rPr lang="ru-RU" sz="2400" b="1" dirty="0" smtClean="0"/>
              <a:t>число </a:t>
            </a:r>
            <a:r>
              <a:rPr lang="ru-RU" sz="2400" b="1" dirty="0"/>
              <a:t>x, этот алгоритм печатает два числа: a и b.</a:t>
            </a:r>
          </a:p>
          <a:p>
            <a:pPr marL="0" indent="0">
              <a:buNone/>
            </a:pPr>
            <a:r>
              <a:rPr lang="ru-RU" sz="2400" b="1" dirty="0"/>
              <a:t>Укажите наименьшее из таких чисел x, при вводе которых алгоритм </a:t>
            </a:r>
            <a:r>
              <a:rPr lang="ru-RU" sz="2400" b="1" dirty="0" smtClean="0"/>
              <a:t>печатает</a:t>
            </a:r>
            <a:r>
              <a:rPr lang="en-US" sz="2400" b="1" dirty="0" smtClean="0"/>
              <a:t> </a:t>
            </a:r>
            <a:r>
              <a:rPr lang="ru-RU" sz="2400" b="1" dirty="0" smtClean="0"/>
              <a:t>сначала </a:t>
            </a:r>
            <a:r>
              <a:rPr lang="ru-RU" sz="2400" b="1" dirty="0"/>
              <a:t>2, а потом 15</a:t>
            </a:r>
            <a:r>
              <a:rPr lang="ru-RU" sz="2400" b="1" dirty="0" smtClean="0"/>
              <a:t>.</a:t>
            </a: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v-SE" sz="2400" dirty="0"/>
              <a:t>var x, a, b: integer;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readln</a:t>
            </a:r>
            <a:r>
              <a:rPr lang="en-US" sz="2400" dirty="0" smtClean="0"/>
              <a:t>(x</a:t>
            </a:r>
            <a:r>
              <a:rPr lang="en-US" sz="24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a</a:t>
            </a:r>
            <a:r>
              <a:rPr lang="en-US" sz="2400" dirty="0"/>
              <a:t>:=0; b:=1;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while </a:t>
            </a:r>
            <a:r>
              <a:rPr lang="en-US" sz="2400" dirty="0"/>
              <a:t>x&gt;0 do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begin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	a</a:t>
            </a:r>
            <a:r>
              <a:rPr lang="en-US" sz="2400" dirty="0"/>
              <a:t>:=a+1;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400" dirty="0" smtClean="0"/>
              <a:t>		b</a:t>
            </a:r>
            <a:r>
              <a:rPr lang="da-DK" sz="2400" dirty="0"/>
              <a:t>:=b*(x mod 10);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	x</a:t>
            </a:r>
            <a:r>
              <a:rPr lang="en-US" sz="2400" dirty="0"/>
              <a:t>:= x div 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end</a:t>
            </a:r>
            <a:r>
              <a:rPr lang="en-US" sz="24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writeln</a:t>
            </a:r>
            <a:r>
              <a:rPr lang="en-US" sz="2400" dirty="0" smtClean="0"/>
              <a:t>(a</a:t>
            </a:r>
            <a:r>
              <a:rPr lang="en-US" sz="2400" dirty="0"/>
              <a:t>); write(b)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end.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187765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847" y="624110"/>
            <a:ext cx="9527766" cy="1280890"/>
          </a:xfrm>
        </p:spPr>
        <p:txBody>
          <a:bodyPr/>
          <a:lstStyle/>
          <a:p>
            <a:r>
              <a:rPr lang="ru-RU" dirty="0" smtClean="0"/>
              <a:t>Задание </a:t>
            </a:r>
            <a:r>
              <a:rPr lang="en-US" dirty="0" smtClean="0"/>
              <a:t>B14 (2014) </a:t>
            </a:r>
            <a:r>
              <a:rPr lang="ru-RU" dirty="0" smtClean="0"/>
              <a:t>или </a:t>
            </a:r>
            <a:r>
              <a:rPr lang="en-US" dirty="0" smtClean="0"/>
              <a:t>21</a:t>
            </a:r>
            <a:r>
              <a:rPr lang="ru-RU" dirty="0" smtClean="0"/>
              <a:t> (2015)</a:t>
            </a:r>
            <a:r>
              <a:rPr lang="en-US" dirty="0" smtClean="0"/>
              <a:t> (20%)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6847" y="1654629"/>
            <a:ext cx="9527765" cy="48593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/>
              <a:t>Напишите в ответе число различных значений </a:t>
            </a:r>
            <a:r>
              <a:rPr lang="ru-RU" sz="2400" b="1" dirty="0" smtClean="0"/>
              <a:t>входной переменной </a:t>
            </a:r>
            <a:r>
              <a:rPr lang="ru-RU" sz="2400" b="1" dirty="0"/>
              <a:t>k, при которых программа выдаёт тот же ответ, что и при входном значении k = 64. Значение k = 64 также включается в подсчёт различных значений k. </a:t>
            </a:r>
            <a:endParaRPr lang="ru-RU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v-SE" sz="2400" dirty="0" smtClean="0"/>
              <a:t>var </a:t>
            </a:r>
            <a:r>
              <a:rPr lang="sv-SE" sz="2400" dirty="0"/>
              <a:t>k, i : longint;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400" dirty="0"/>
              <a:t>function f(n: longint) : longint;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400" dirty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	</a:t>
            </a:r>
            <a:r>
              <a:rPr lang="sv-SE" sz="2400" dirty="0" smtClean="0"/>
              <a:t>f </a:t>
            </a:r>
            <a:r>
              <a:rPr lang="sv-SE" sz="2400" dirty="0"/>
              <a:t>:= n * n * n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400" dirty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400" dirty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	</a:t>
            </a:r>
            <a:r>
              <a:rPr lang="sv-SE" sz="2400" dirty="0" smtClean="0"/>
              <a:t>readln(k</a:t>
            </a:r>
            <a:r>
              <a:rPr lang="sv-SE" sz="24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	</a:t>
            </a:r>
            <a:r>
              <a:rPr lang="sv-SE" sz="2400" dirty="0" smtClean="0"/>
              <a:t>i </a:t>
            </a:r>
            <a:r>
              <a:rPr lang="sv-SE" sz="2400" dirty="0"/>
              <a:t>:= 12;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	</a:t>
            </a:r>
            <a:r>
              <a:rPr lang="sv-SE" sz="2400" dirty="0" smtClean="0"/>
              <a:t>while </a:t>
            </a:r>
            <a:r>
              <a:rPr lang="sv-SE" sz="2400" dirty="0"/>
              <a:t>(i&gt;0) and (f(i)&gt;k) do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		</a:t>
            </a:r>
            <a:r>
              <a:rPr lang="sv-SE" sz="2400" dirty="0" smtClean="0"/>
              <a:t>i </a:t>
            </a:r>
            <a:r>
              <a:rPr lang="sv-SE" sz="2400" dirty="0"/>
              <a:t>:= i-1;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	</a:t>
            </a:r>
            <a:r>
              <a:rPr lang="sv-SE" sz="2400" dirty="0" smtClean="0"/>
              <a:t>writeln(i</a:t>
            </a:r>
            <a:r>
              <a:rPr lang="sv-SE" sz="2400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400" dirty="0"/>
              <a:t>end.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9805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847" y="624110"/>
            <a:ext cx="9527766" cy="1280890"/>
          </a:xfrm>
        </p:spPr>
        <p:txBody>
          <a:bodyPr/>
          <a:lstStyle/>
          <a:p>
            <a:r>
              <a:rPr lang="ru-RU" dirty="0" smtClean="0"/>
              <a:t>Задание </a:t>
            </a:r>
            <a:r>
              <a:rPr lang="en-US" dirty="0" smtClean="0"/>
              <a:t>B14 (2014) </a:t>
            </a:r>
            <a:r>
              <a:rPr lang="ru-RU" dirty="0" smtClean="0"/>
              <a:t>или </a:t>
            </a:r>
            <a:r>
              <a:rPr lang="en-US" dirty="0" smtClean="0"/>
              <a:t>21</a:t>
            </a:r>
            <a:r>
              <a:rPr lang="ru-RU" dirty="0" smtClean="0"/>
              <a:t> (2015)</a:t>
            </a:r>
            <a:r>
              <a:rPr lang="en-US" dirty="0" smtClean="0"/>
              <a:t> (20%)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6847" y="1654629"/>
            <a:ext cx="9527765" cy="48593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400" b="1" dirty="0"/>
              <a:t>Напишите в ответе число различных значений входной переменной k, при которых программа выдаёт тот же ответ, что и при входном значении k = 120. Значение k = 120 также включается в подсчёт различных значений k. </a:t>
            </a:r>
            <a:endParaRPr lang="ru-RU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/>
              <a:t>var</a:t>
            </a:r>
            <a:r>
              <a:rPr lang="en-US" sz="2400" dirty="0"/>
              <a:t> k, </a:t>
            </a:r>
            <a:r>
              <a:rPr lang="en-US" sz="2400" dirty="0" err="1"/>
              <a:t>i</a:t>
            </a:r>
            <a:r>
              <a:rPr lang="en-US" sz="2400" dirty="0"/>
              <a:t> : </a:t>
            </a:r>
            <a:r>
              <a:rPr lang="en-US" sz="2400" dirty="0" err="1"/>
              <a:t>longint</a:t>
            </a:r>
            <a:r>
              <a:rPr lang="en-US" sz="24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function f(n: </a:t>
            </a:r>
            <a:r>
              <a:rPr lang="en-US" sz="2400" dirty="0" err="1"/>
              <a:t>longint</a:t>
            </a:r>
            <a:r>
              <a:rPr lang="en-US" sz="2400" dirty="0"/>
              <a:t>): </a:t>
            </a:r>
            <a:r>
              <a:rPr lang="en-US" sz="2400" dirty="0" err="1"/>
              <a:t>longint</a:t>
            </a:r>
            <a:r>
              <a:rPr lang="en-US" sz="24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	</a:t>
            </a:r>
            <a:r>
              <a:rPr lang="en-US" sz="2400" dirty="0" smtClean="0"/>
              <a:t>if </a:t>
            </a:r>
            <a:r>
              <a:rPr lang="en-US" sz="2400" dirty="0"/>
              <a:t>n&lt;2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		</a:t>
            </a:r>
            <a:r>
              <a:rPr lang="en-US" sz="2400" dirty="0" smtClean="0"/>
              <a:t>f </a:t>
            </a:r>
            <a:r>
              <a:rPr lang="en-US" sz="2400" dirty="0"/>
              <a:t>:=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	</a:t>
            </a:r>
            <a:r>
              <a:rPr lang="en-US" sz="2400" dirty="0" smtClean="0"/>
              <a:t>else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		</a:t>
            </a:r>
            <a:r>
              <a:rPr lang="en-US" sz="2400" dirty="0" smtClean="0"/>
              <a:t>f </a:t>
            </a:r>
            <a:r>
              <a:rPr lang="en-US" sz="2400" dirty="0"/>
              <a:t>:= n*f(n-1)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	</a:t>
            </a:r>
            <a:r>
              <a:rPr lang="en-US" sz="2400" dirty="0" err="1" smtClean="0"/>
              <a:t>readln</a:t>
            </a:r>
            <a:r>
              <a:rPr lang="en-US" sz="2400" dirty="0" smtClean="0"/>
              <a:t>(k</a:t>
            </a:r>
            <a:r>
              <a:rPr lang="en-US" sz="24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:= 12;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	</a:t>
            </a:r>
            <a:r>
              <a:rPr lang="en-US" sz="2400" dirty="0" smtClean="0"/>
              <a:t>while 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&gt;0) and (f(</a:t>
            </a:r>
            <a:r>
              <a:rPr lang="en-US" sz="2400" dirty="0" err="1"/>
              <a:t>i</a:t>
            </a:r>
            <a:r>
              <a:rPr lang="en-US" sz="2400" dirty="0"/>
              <a:t>)&gt;k) </a:t>
            </a:r>
            <a:r>
              <a:rPr lang="en-US" sz="2400" dirty="0" smtClean="0"/>
              <a:t>do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500" dirty="0" smtClean="0"/>
              <a:t>		</a:t>
            </a:r>
            <a:r>
              <a:rPr lang="en-US" sz="2500" dirty="0" err="1" smtClean="0"/>
              <a:t>i</a:t>
            </a:r>
            <a:r>
              <a:rPr lang="en-US" sz="2500" dirty="0" smtClean="0"/>
              <a:t> </a:t>
            </a:r>
            <a:r>
              <a:rPr lang="en-US" sz="2500" dirty="0"/>
              <a:t>:= i-1;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500" dirty="0" smtClean="0"/>
              <a:t>	</a:t>
            </a:r>
            <a:r>
              <a:rPr lang="en-US" sz="2500" dirty="0" err="1" smtClean="0"/>
              <a:t>writeln</a:t>
            </a:r>
            <a:r>
              <a:rPr lang="en-US" sz="2500" dirty="0" smtClean="0"/>
              <a:t>(</a:t>
            </a:r>
            <a:r>
              <a:rPr lang="en-US" sz="2500" dirty="0" err="1" smtClean="0"/>
              <a:t>i</a:t>
            </a:r>
            <a:r>
              <a:rPr lang="en-US" sz="2500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/>
              <a:t>end.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31099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0687" y="624110"/>
            <a:ext cx="9283926" cy="1280890"/>
          </a:xfrm>
        </p:spPr>
        <p:txBody>
          <a:bodyPr/>
          <a:lstStyle/>
          <a:p>
            <a:r>
              <a:rPr lang="ru-RU" dirty="0" smtClean="0"/>
              <a:t>Задание </a:t>
            </a:r>
            <a:r>
              <a:rPr lang="en-US" dirty="0" smtClean="0"/>
              <a:t>B</a:t>
            </a:r>
            <a:r>
              <a:rPr lang="ru-RU" dirty="0" smtClean="0"/>
              <a:t>13 </a:t>
            </a:r>
            <a:r>
              <a:rPr lang="en-US" dirty="0"/>
              <a:t>(2014) </a:t>
            </a:r>
            <a:r>
              <a:rPr lang="ru-RU" dirty="0"/>
              <a:t>или </a:t>
            </a:r>
            <a:r>
              <a:rPr lang="ru-RU" dirty="0" smtClean="0"/>
              <a:t>22 </a:t>
            </a:r>
            <a:r>
              <a:rPr lang="ru-RU" dirty="0"/>
              <a:t>(2015)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ru-RU" dirty="0" smtClean="0"/>
              <a:t>42</a:t>
            </a:r>
            <a:r>
              <a:rPr lang="en-US" dirty="0" smtClean="0"/>
              <a:t>%)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0687" y="1776549"/>
            <a:ext cx="9283925" cy="43020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исполнителя Увеличитель две команды, которым присвоены номера: </a:t>
            </a:r>
          </a:p>
          <a:p>
            <a:pPr marL="0" indent="0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прибавь 1,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умножь на 2.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из них увеличивает число на экране на 1, вторая – умножает его на 2. 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для Увеличителя – это последовательность команд. Сколько есть программ, которые число 3 преобразуют в число 23? 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963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en-US" dirty="0" smtClean="0"/>
              <a:t>B4</a:t>
            </a:r>
            <a:r>
              <a:rPr lang="ru-RU" dirty="0" smtClean="0"/>
              <a:t> </a:t>
            </a:r>
            <a:r>
              <a:rPr lang="en-US" dirty="0"/>
              <a:t>(2014) </a:t>
            </a:r>
            <a:r>
              <a:rPr lang="ru-RU" dirty="0"/>
              <a:t>или </a:t>
            </a:r>
            <a:r>
              <a:rPr lang="ru-RU" dirty="0" smtClean="0"/>
              <a:t>1</a:t>
            </a:r>
            <a:r>
              <a:rPr lang="en-US" dirty="0" smtClean="0"/>
              <a:t>0</a:t>
            </a:r>
            <a:r>
              <a:rPr lang="ru-RU" dirty="0" smtClean="0"/>
              <a:t> </a:t>
            </a:r>
            <a:r>
              <a:rPr lang="ru-RU" dirty="0"/>
              <a:t>(2015)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ru-RU" dirty="0" smtClean="0"/>
              <a:t>4</a:t>
            </a:r>
            <a:r>
              <a:rPr lang="en-US" dirty="0" smtClean="0"/>
              <a:t>3</a:t>
            </a:r>
            <a:r>
              <a:rPr lang="en-US" dirty="0"/>
              <a:t>%)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76549"/>
            <a:ext cx="8915400" cy="43020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Все </a:t>
            </a:r>
            <a:r>
              <a:rPr lang="ru-RU" sz="2400" b="1" dirty="0"/>
              <a:t>4-буквенные слова, составленные из букв К, Л, Р, Т, записаны в алфавитном порядке и пронумерованы. </a:t>
            </a:r>
          </a:p>
          <a:p>
            <a:pPr marL="0" indent="0">
              <a:buNone/>
            </a:pPr>
            <a:r>
              <a:rPr lang="ru-RU" sz="2400" b="1" dirty="0"/>
              <a:t>Вот начало списка: </a:t>
            </a:r>
          </a:p>
          <a:p>
            <a:pPr marL="0" indent="0">
              <a:buNone/>
            </a:pPr>
            <a:r>
              <a:rPr lang="ru-RU" sz="2400" b="1" dirty="0"/>
              <a:t>1. КККК </a:t>
            </a:r>
          </a:p>
          <a:p>
            <a:pPr marL="0" indent="0">
              <a:buNone/>
            </a:pPr>
            <a:r>
              <a:rPr lang="ru-RU" sz="2400" b="1" dirty="0"/>
              <a:t>2. КККЛ </a:t>
            </a:r>
          </a:p>
          <a:p>
            <a:pPr marL="0" indent="0">
              <a:buNone/>
            </a:pPr>
            <a:r>
              <a:rPr lang="ru-RU" sz="2400" b="1" dirty="0"/>
              <a:t>3. КККР </a:t>
            </a:r>
          </a:p>
          <a:p>
            <a:pPr marL="0" indent="0">
              <a:buNone/>
            </a:pPr>
            <a:r>
              <a:rPr lang="ru-RU" sz="2400" b="1" dirty="0"/>
              <a:t>4. КККТ </a:t>
            </a:r>
          </a:p>
          <a:p>
            <a:pPr marL="0" indent="0">
              <a:buNone/>
            </a:pPr>
            <a:r>
              <a:rPr lang="ru-RU" sz="2400" b="1" dirty="0"/>
              <a:t>…… </a:t>
            </a:r>
          </a:p>
          <a:p>
            <a:pPr marL="0" indent="0">
              <a:buNone/>
            </a:pPr>
            <a:r>
              <a:rPr lang="ru-RU" sz="2400" b="1" dirty="0"/>
              <a:t>Запишите слово, которое стоит под номером 67.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40375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0687" y="624110"/>
            <a:ext cx="9283926" cy="1280890"/>
          </a:xfrm>
        </p:spPr>
        <p:txBody>
          <a:bodyPr/>
          <a:lstStyle/>
          <a:p>
            <a:r>
              <a:rPr lang="ru-RU" dirty="0" smtClean="0"/>
              <a:t>Задание </a:t>
            </a:r>
            <a:r>
              <a:rPr lang="en-US" dirty="0" smtClean="0"/>
              <a:t>A</a:t>
            </a:r>
            <a:r>
              <a:rPr lang="ru-RU" dirty="0" smtClean="0"/>
              <a:t>1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en-US" dirty="0"/>
              <a:t>(2014) </a:t>
            </a:r>
            <a:r>
              <a:rPr lang="ru-RU" dirty="0"/>
              <a:t>или </a:t>
            </a:r>
            <a:r>
              <a:rPr lang="en-US" dirty="0" smtClean="0"/>
              <a:t>19</a:t>
            </a:r>
            <a:r>
              <a:rPr lang="ru-RU" dirty="0" smtClean="0"/>
              <a:t> </a:t>
            </a:r>
            <a:r>
              <a:rPr lang="ru-RU" dirty="0"/>
              <a:t>(2015)</a:t>
            </a:r>
            <a:r>
              <a:rPr lang="en-US" dirty="0"/>
              <a:t> </a:t>
            </a:r>
            <a:r>
              <a:rPr lang="en-US" dirty="0" smtClean="0"/>
              <a:t>(39%)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6515" y="1393371"/>
            <a:ext cx="9458098" cy="517289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программе используется одномерный целочисленный массив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индексами от 0 до 9. Значения элементов равны 6; 9; 7; 2; 1; 5; 0; 3; 4;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т.е. A[0] = 6; A[1] = 9 и т.д.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значение переменной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выполнения следующего фрагмента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записанного ниже: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:=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 := 1 to 9 do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- 1] &lt; A[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begin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c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:= c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:= A[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A[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:= A[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A[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- 1] := 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end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06517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</TotalTime>
  <Words>694</Words>
  <Application>Microsoft Office PowerPoint</Application>
  <PresentationFormat>Широкоэкранный</PresentationFormat>
  <Paragraphs>108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Легкий дым</vt:lpstr>
      <vt:lpstr>Сложные задачи ЕГЭ-2014 (Информатика и ИКТ)</vt:lpstr>
      <vt:lpstr>Задание B6 (2014) или 11 (2015) (7%)</vt:lpstr>
      <vt:lpstr>Задание B7 (2014) или 16 (2015) (9%)</vt:lpstr>
      <vt:lpstr>Задание B8 (2014) или 20 (2015) (23%)</vt:lpstr>
      <vt:lpstr>Задание B14 (2014) или 21 (2015) (20%)</vt:lpstr>
      <vt:lpstr>Задание B14 (2014) или 21 (2015) (20%)</vt:lpstr>
      <vt:lpstr>Задание B13 (2014) или 22 (2015) (42%)</vt:lpstr>
      <vt:lpstr>Задание B4 (2014) или 10 (2015) (43%)</vt:lpstr>
      <vt:lpstr>Задание A12 (2014) или 19 (2015) (39%)</vt:lpstr>
      <vt:lpstr>Задание A11 (2014) или 13 (2015) (53%)</vt:lpstr>
      <vt:lpstr>Задание A5 (2014) или 6 (2015) (55%)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Сложные задачи ЕГЭ-2014 (Информатика и ИКТ)</dc:title>
  <dcterms:created xsi:type="dcterms:W3CDTF">2014-09-17T06:13:50Z</dcterms:created>
  <dcterms:modified xsi:type="dcterms:W3CDTF">2014-09-17T06:49:27Z</dcterms:modified>
</cp:coreProperties>
</file>