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95" r:id="rId3"/>
    <p:sldId id="290" r:id="rId4"/>
    <p:sldId id="280" r:id="rId5"/>
    <p:sldId id="281" r:id="rId6"/>
    <p:sldId id="282" r:id="rId7"/>
    <p:sldId id="287" r:id="rId8"/>
    <p:sldId id="291" r:id="rId9"/>
    <p:sldId id="285" r:id="rId10"/>
    <p:sldId id="289" r:id="rId11"/>
    <p:sldId id="286" r:id="rId12"/>
    <p:sldId id="288" r:id="rId13"/>
    <p:sldId id="292" r:id="rId14"/>
    <p:sldId id="293" r:id="rId15"/>
    <p:sldId id="284" r:id="rId16"/>
    <p:sldId id="283" r:id="rId17"/>
    <p:sldId id="294" r:id="rId18"/>
    <p:sldId id="271" r:id="rId19"/>
    <p:sldId id="266" r:id="rId20"/>
    <p:sldId id="305" r:id="rId21"/>
    <p:sldId id="278" r:id="rId22"/>
    <p:sldId id="259" r:id="rId23"/>
    <p:sldId id="267" r:id="rId24"/>
    <p:sldId id="260" r:id="rId25"/>
    <p:sldId id="261" r:id="rId26"/>
    <p:sldId id="262" r:id="rId27"/>
    <p:sldId id="296" r:id="rId28"/>
    <p:sldId id="272" r:id="rId29"/>
    <p:sldId id="256" r:id="rId30"/>
    <p:sldId id="264" r:id="rId31"/>
    <p:sldId id="276" r:id="rId32"/>
    <p:sldId id="268" r:id="rId33"/>
    <p:sldId id="269" r:id="rId34"/>
    <p:sldId id="270" r:id="rId35"/>
    <p:sldId id="265" r:id="rId36"/>
    <p:sldId id="263" r:id="rId37"/>
    <p:sldId id="297" r:id="rId38"/>
    <p:sldId id="275" r:id="rId39"/>
    <p:sldId id="279" r:id="rId40"/>
    <p:sldId id="274" r:id="rId41"/>
    <p:sldId id="277" r:id="rId42"/>
    <p:sldId id="273" r:id="rId43"/>
    <p:sldId id="304" r:id="rId44"/>
    <p:sldId id="300" r:id="rId45"/>
    <p:sldId id="299" r:id="rId46"/>
    <p:sldId id="301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CC00"/>
    <a:srgbClr val="9900CC"/>
    <a:srgbClr val="FF00FF"/>
    <a:srgbClr val="660066"/>
    <a:srgbClr val="0033CC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2CF5E-4E31-4CBC-B625-FFDF879FD2FB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A6D3CC-687F-444B-A976-B9C6C63EF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520E1-6B57-4D92-B1CA-E8055032BF8B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E8C74-89B5-415C-9437-7182EF5DC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9BAD-CB77-4842-8E2B-B6349B74F49F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B828-7453-4E05-9FB8-E0F5DEC69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F03A-849A-49BF-9F19-3377AD3435B4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A7D2-D8A7-4928-968B-DF738F5BC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6D49-325D-4BCF-9E67-4C1AFF26AE34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EFAA-F46C-4C0D-93F7-1D12A44CE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7C43-24CF-445F-A3C8-AA7CCF00296B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F114-ED20-4677-B0FB-9D3999772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4630-1EAA-4990-B261-D14F271CF446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86484-6025-490A-BDF6-AC0C7318F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39E0-8F85-46FA-9B4D-F6B72367EA04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E13C-9F44-43F1-BA30-D952E7EDF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BA4A-4342-4436-B827-BBB7D4014FBA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823C-5865-4B3F-9821-FE9599912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B7D1-F339-4204-882C-A9520DD69FFA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90DB-28BC-4DA1-89AA-41DB55FC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CC46-79BA-493F-84EB-61CDE29777D1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70A3-1AC4-4690-B7E1-FBDDBF6B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DD3AC4B-BFCE-48D0-B1A0-68E036B60633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90C357C-AE42-46E0-B348-9927510B6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24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248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8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8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6248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9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9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249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0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250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0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250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250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0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6251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12" Type="http://schemas.openxmlformats.org/officeDocument/2006/relationships/image" Target="../media/image1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5" Type="http://schemas.openxmlformats.org/officeDocument/2006/relationships/slide" Target="slide20.xml"/><Relationship Id="rId10" Type="http://schemas.openxmlformats.org/officeDocument/2006/relationships/slide" Target="slide26.xml"/><Relationship Id="rId4" Type="http://schemas.openxmlformats.org/officeDocument/2006/relationships/slide" Target="slide24.xml"/><Relationship Id="rId9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image" Target="../media/image30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37.xml"/><Relationship Id="rId5" Type="http://schemas.openxmlformats.org/officeDocument/2006/relationships/slide" Target="slide29.xml"/><Relationship Id="rId10" Type="http://schemas.openxmlformats.org/officeDocument/2006/relationships/slide" Target="slide36.xml"/><Relationship Id="rId4" Type="http://schemas.openxmlformats.org/officeDocument/2006/relationships/slide" Target="slide34.xml"/><Relationship Id="rId9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27.xml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1.xml"/><Relationship Id="rId7" Type="http://schemas.openxmlformats.org/officeDocument/2006/relationships/slide" Target="slide45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11" Type="http://schemas.openxmlformats.org/officeDocument/2006/relationships/image" Target="../media/image45.png"/><Relationship Id="rId5" Type="http://schemas.openxmlformats.org/officeDocument/2006/relationships/slide" Target="slide39.xml"/><Relationship Id="rId10" Type="http://schemas.openxmlformats.org/officeDocument/2006/relationships/slide" Target="slide46.xml"/><Relationship Id="rId4" Type="http://schemas.openxmlformats.org/officeDocument/2006/relationships/slide" Target="slide44.xml"/><Relationship Id="rId9" Type="http://schemas.openxmlformats.org/officeDocument/2006/relationships/slide" Target="slide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ur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71538" y="285728"/>
            <a:ext cx="6481762" cy="1601772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 проще </a:t>
            </a:r>
          </a:p>
          <a:p>
            <a:pPr algn="ctr"/>
            <a:r>
              <a:rPr lang="ru-RU" sz="80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простого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71750" y="6457950"/>
            <a:ext cx="657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effectLst>
                  <a:glow rad="139700">
                    <a:schemeClr val="bg2">
                      <a:lumMod val="75000"/>
                    </a:schemeClr>
                  </a:glow>
                </a:effectLst>
                <a:latin typeface="Arial" charset="0"/>
                <a:cs typeface="Arial" charset="0"/>
              </a:rPr>
              <a:t>Учитель физики </a:t>
            </a:r>
            <a:r>
              <a:rPr lang="ru-RU" sz="2000" dirty="0" smtClean="0">
                <a:solidFill>
                  <a:schemeClr val="accent5"/>
                </a:solidFill>
                <a:effectLst>
                  <a:glow rad="139700">
                    <a:schemeClr val="bg2">
                      <a:lumMod val="75000"/>
                    </a:schemeClr>
                  </a:glow>
                </a:effectLst>
                <a:latin typeface="Arial" charset="0"/>
                <a:cs typeface="Arial" charset="0"/>
              </a:rPr>
              <a:t>МБОУСОШ №4 </a:t>
            </a:r>
            <a:r>
              <a:rPr lang="ru-RU" sz="2000" dirty="0" err="1" smtClean="0">
                <a:solidFill>
                  <a:schemeClr val="accent5"/>
                </a:solidFill>
                <a:effectLst>
                  <a:glow rad="139700">
                    <a:schemeClr val="bg2">
                      <a:lumMod val="75000"/>
                    </a:schemeClr>
                  </a:glow>
                </a:effectLst>
                <a:latin typeface="Arial" charset="0"/>
                <a:cs typeface="Arial" charset="0"/>
              </a:rPr>
              <a:t>Клыгина</a:t>
            </a:r>
            <a:r>
              <a:rPr lang="ru-RU" sz="2000" dirty="0" smtClean="0">
                <a:solidFill>
                  <a:schemeClr val="accent5"/>
                </a:solidFill>
                <a:effectLst>
                  <a:glow rad="139700">
                    <a:schemeClr val="bg2">
                      <a:lumMod val="75000"/>
                    </a:schemeClr>
                  </a:glow>
                </a:effectLst>
                <a:latin typeface="Arial" charset="0"/>
                <a:cs typeface="Arial" charset="0"/>
              </a:rPr>
              <a:t> Т.А.</a:t>
            </a:r>
            <a:endParaRPr lang="ru-RU" sz="2000" dirty="0">
              <a:solidFill>
                <a:schemeClr val="accent5"/>
              </a:solidFill>
              <a:effectLst>
                <a:glow rad="139700">
                  <a:schemeClr val="bg2">
                    <a:lumMod val="75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UIA14NCAYBQLTECAVSA66LCAODTKXXCAUKJKM2CA760YR1CAT3ILQOCAUBFB2PCAP2EDA3CA9MRIYRCAVG7808CAN3EIMECA76RS0PCAKKLJBQCA9KHC6DCA8SBQAQCAR37BUHCAU4NM4YCAG8BE7WCA05KSG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071813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4071938"/>
            <a:ext cx="4038600" cy="1239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первого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7188" y="357188"/>
            <a:ext cx="82867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Arial" charset="0"/>
              </a:rPr>
              <a:t> </a:t>
            </a:r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какого закона Ньютона парашютист спускается равномерно</a:t>
            </a:r>
            <a:r>
              <a:rPr lang="en-US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7688" y="3143250"/>
            <a:ext cx="4500562" cy="335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Резиновые ручки,</a:t>
            </a:r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протекторы  колёс, тормозные колодки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14313"/>
            <a:ext cx="4032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dirty="0">
                <a:latin typeface="Arial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Назовите пару деталей велосипеда, изготовленные для увеличения силы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трения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6G2BFJCAWWUPR6CAX3N2T9CAKW201SCAFK337ZCAJTA3BVCA19FBRHCAES0JZSCAE67E5HCAJLTI05CAFOJZTRCATHRRIZCAT3LB8VCA5GKPYWCA7OMWMYCAOKEEF4CA5EQOA1CAL188J2CABC8E06CAV7F23J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7188"/>
            <a:ext cx="36083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2LENJCAZXQTULCAOIUHMUCANQWNM5CAV5HTRYCA1ZQGZ4CARRY5MJCAK29HEPCAALRP7YCAYAC5D1CA78V6KECA63H7ZTCAUT6SOECA0TQQARCA11FIL4CAG4R09MCA5B34B0CABZPOZPCAM71AD5CAG91R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1432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3143250"/>
            <a:ext cx="4038600" cy="2940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- за явления инерции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4282" y="285728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latin typeface="Arial" charset="0"/>
              </a:rPr>
              <a:t> 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нельзя перебегать дорогу перед близко идущим транспортом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35375" y="4221163"/>
            <a:ext cx="4038600" cy="143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4313" y="357188"/>
            <a:ext cx="47863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 закон Ньютона запрещает  поднимать себя за волосы</a:t>
            </a:r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33375"/>
            <a:ext cx="39385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0"/>
            <a:ext cx="8229600" cy="1928813"/>
          </a:xfrm>
        </p:spPr>
        <p:txBody>
          <a:bodyPr anchor="ctr"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Какое небесное тело притягивает к себе сильнее</a:t>
            </a:r>
            <a:r>
              <a:rPr lang="en-US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Земля Луну или Луна Землю </a:t>
            </a:r>
            <a:r>
              <a:rPr lang="en-US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7030A0"/>
              </a:solidFill>
              <a:effectLst>
                <a:glow rad="1397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0438" y="2928938"/>
            <a:ext cx="5181600" cy="35861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Одинаково, по третьему закону Ньютона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25717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25" y="5143500"/>
            <a:ext cx="5000625" cy="1285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втором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0063" y="0"/>
            <a:ext cx="7818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Arial" charset="0"/>
              </a:rPr>
              <a:t> </a:t>
            </a:r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каком случае сила натяжения нити больше</a:t>
            </a:r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7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1428750" y="2286000"/>
            <a:ext cx="6819900" cy="2570163"/>
            <a:chOff x="323850" y="3716338"/>
            <a:chExt cx="4176713" cy="1657350"/>
          </a:xfrm>
        </p:grpSpPr>
        <p:sp>
          <p:nvSpPr>
            <p:cNvPr id="17415" name="Rectangle 4"/>
            <p:cNvSpPr>
              <a:spLocks noChangeArrowheads="1"/>
            </p:cNvSpPr>
            <p:nvPr/>
          </p:nvSpPr>
          <p:spPr bwMode="auto">
            <a:xfrm>
              <a:off x="971550" y="3933825"/>
              <a:ext cx="647700" cy="3587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6" name="Rectangle 5"/>
            <p:cNvSpPr>
              <a:spLocks noChangeArrowheads="1"/>
            </p:cNvSpPr>
            <p:nvPr/>
          </p:nvSpPr>
          <p:spPr bwMode="auto">
            <a:xfrm>
              <a:off x="2627313" y="3716338"/>
              <a:ext cx="1152525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7" name="Rectangle 6"/>
            <p:cNvSpPr>
              <a:spLocks noChangeArrowheads="1"/>
            </p:cNvSpPr>
            <p:nvPr/>
          </p:nvSpPr>
          <p:spPr bwMode="auto">
            <a:xfrm>
              <a:off x="1042988" y="4724400"/>
              <a:ext cx="1152525" cy="649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8" name="Rectangle 7"/>
            <p:cNvSpPr>
              <a:spLocks noChangeArrowheads="1"/>
            </p:cNvSpPr>
            <p:nvPr/>
          </p:nvSpPr>
          <p:spPr bwMode="auto">
            <a:xfrm>
              <a:off x="3059113" y="4941888"/>
              <a:ext cx="649287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>
              <a:off x="1619250" y="4076700"/>
              <a:ext cx="1008063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>
              <a:off x="2195513" y="5084763"/>
              <a:ext cx="86360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>
              <a:off x="3779838" y="4076700"/>
              <a:ext cx="287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>
              <a:off x="3708400" y="5084763"/>
              <a:ext cx="2873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>
              <a:off x="395288" y="5373688"/>
              <a:ext cx="410527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13"/>
            <p:cNvSpPr>
              <a:spLocks noChangeShapeType="1"/>
            </p:cNvSpPr>
            <p:nvPr/>
          </p:nvSpPr>
          <p:spPr bwMode="auto">
            <a:xfrm flipH="1">
              <a:off x="323850" y="4365625"/>
              <a:ext cx="381635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15250" y="2428875"/>
            <a:ext cx="81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Arial" charset="0"/>
              </a:rPr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9563" y="4000500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23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450" y="1285875"/>
            <a:ext cx="3765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5813" y="4714875"/>
            <a:ext cx="7286625" cy="16144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Увеличится в 3 раза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7188" y="500063"/>
            <a:ext cx="5429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latin typeface="Arial" charset="0"/>
              </a:rPr>
              <a:t> </a:t>
            </a:r>
            <a:r>
              <a:rPr lang="ru-RU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изменится сила упругости, если удлинение увечить в 3 раза</a:t>
            </a:r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6" name="Group 24"/>
          <p:cNvGraphicFramePr>
            <a:graphicFrameLocks noGrp="1"/>
          </p:cNvGraphicFramePr>
          <p:nvPr>
            <p:ph idx="4294967295"/>
          </p:nvPr>
        </p:nvGraphicFramePr>
        <p:xfrm>
          <a:off x="2357438" y="2071688"/>
          <a:ext cx="6126162" cy="4216401"/>
        </p:xfrm>
        <a:graphic>
          <a:graphicData uri="http://schemas.openxmlformats.org/drawingml/2006/table">
            <a:tbl>
              <a:tblPr/>
              <a:tblGrid>
                <a:gridCol w="2041525"/>
                <a:gridCol w="2043112"/>
                <a:gridCol w="2041525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9477" name="Picture 26" descr="C41-1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214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714480" y="500042"/>
            <a:ext cx="6858048" cy="92333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accent1">
                        <a:satMod val="280000"/>
                        <a:tint val="10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atMod val="280000"/>
                        <a:tint val="10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Первая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2225675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СИЛА ИЗОБРАЖЕНА НА РИСУНКЕ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smtClean="0">
                <a:solidFill>
                  <a:srgbClr val="FF3300"/>
                </a:solidFill>
              </a:rPr>
              <a:t/>
            </a:r>
            <a:br>
              <a:rPr lang="ru-RU" sz="3600" smtClean="0">
                <a:solidFill>
                  <a:srgbClr val="FF3300"/>
                </a:solidFill>
              </a:rPr>
            </a:b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2209800"/>
            <a:ext cx="4779962" cy="321945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ТЯЖЕСТИ</a:t>
            </a:r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УПРУГОСТИ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Б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286000"/>
            <a:ext cx="3575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5300663"/>
            <a:ext cx="15843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68313"/>
            <a:ext cx="6870700" cy="900112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ЭТО ЗА ПРИБОР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mtClean="0">
                <a:solidFill>
                  <a:srgbClr val="FF3300"/>
                </a:solidFill>
              </a:rPr>
              <a:t/>
            </a:r>
            <a:br>
              <a:rPr lang="ru-RU" smtClean="0">
                <a:solidFill>
                  <a:srgbClr val="FF3300"/>
                </a:solidFill>
              </a:rPr>
            </a:b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43188" y="3286125"/>
            <a:ext cx="5286375" cy="2911475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МАНОМЕТР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БАРОМЕТР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ДИНАМОМЕТР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95885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4572000" y="1357313"/>
            <a:ext cx="8683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00B050"/>
                </a:solidFill>
                <a:latin typeface="Arial" charset="0"/>
              </a:rPr>
              <a:t>В</a:t>
            </a:r>
          </a:p>
        </p:txBody>
      </p:sp>
      <p:pic>
        <p:nvPicPr>
          <p:cNvPr id="12294" name="Picture 6" descr="Прибор для измерения сил называется динамометром. Основные его части - пружина со стрелкой и шкала, размеченная в единицах си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0125"/>
            <a:ext cx="78041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 rot="-1311937">
            <a:off x="1128713" y="1865313"/>
            <a:ext cx="7254875" cy="280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099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22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44763"/>
            <a:ext cx="2857500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1232590">
            <a:off x="1923493" y="1089946"/>
            <a:ext cx="7141567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5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Разминка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ФРУКТ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МНЕНИЮ РУССО, ПОМОГ ОТКРЫТЬ ЗАКОН ВСЕМИРНОГО ТЯГОТЕНИЯ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427538" cy="36576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ГРУША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СЛИВА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ЯБЛОКО</a:t>
            </a:r>
          </a:p>
          <a:p>
            <a:endParaRPr lang="ru-RU" smtClean="0"/>
          </a:p>
        </p:txBody>
      </p:sp>
      <p:pic>
        <p:nvPicPr>
          <p:cNvPr id="64517" name="Picture 7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6227763" y="2852738"/>
            <a:ext cx="9302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FF3300"/>
                </a:solidFill>
                <a:latin typeface="Arial" charset="0"/>
              </a:rPr>
              <a:t>В</a:t>
            </a:r>
          </a:p>
        </p:txBody>
      </p:sp>
      <p:pic>
        <p:nvPicPr>
          <p:cNvPr id="3077" name="Picture 5" descr="62-1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844675"/>
            <a:ext cx="4248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171450"/>
            <a:ext cx="6419850" cy="1728788"/>
          </a:xfrm>
        </p:spPr>
        <p:txBody>
          <a:bodyPr anchor="ctr"/>
          <a:lstStyle/>
          <a:p>
            <a:pPr eaLnBrk="1" hangingPunct="1"/>
            <a:r>
              <a:rPr lang="ru-RU" sz="4800" b="1" smtClean="0">
                <a:solidFill>
                  <a:srgbClr val="A50021"/>
                </a:solidFill>
              </a:rPr>
              <a:t>Чему равна длина волны?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2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6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А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3929063" y="2928938"/>
            <a:ext cx="4459287" cy="1643062"/>
            <a:chOff x="5580063" y="3357563"/>
            <a:chExt cx="2736850" cy="1079500"/>
          </a:xfrm>
        </p:grpSpPr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6300788" y="3357563"/>
              <a:ext cx="14398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>
              <a:off x="6948488" y="3860800"/>
              <a:ext cx="1368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Line 7"/>
            <p:cNvSpPr>
              <a:spLocks noChangeShapeType="1"/>
            </p:cNvSpPr>
            <p:nvPr/>
          </p:nvSpPr>
          <p:spPr bwMode="auto">
            <a:xfrm flipH="1">
              <a:off x="5580063" y="3860800"/>
              <a:ext cx="136842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3558" name="Picture 10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733550"/>
            <a:ext cx="6454775" cy="365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66"/>
            <a:ext cx="8229600" cy="1725612"/>
          </a:xfrm>
        </p:spPr>
        <p:txBody>
          <a:bodyPr anchor="ctr"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КАКУЮ СИЛУ ИСПОЛЬЗУЮТ ДОЖДЕВЫЕ ЧЕРВИ ПРИ ДВИЖЕНИИ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solidFill>
                  <a:srgbClr val="FF3300"/>
                </a:solidFill>
              </a:rPr>
              <a:t/>
            </a:r>
            <a:br>
              <a:rPr lang="ru-RU" sz="2400" dirty="0" smtClean="0">
                <a:solidFill>
                  <a:srgbClr val="FF3300"/>
                </a:solidFill>
              </a:rPr>
            </a:br>
            <a:endParaRPr lang="ru-RU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928813"/>
            <a:ext cx="4038600" cy="240030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УПРУГОСТИ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ТЯЖЕСТИ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ТРЕНИЯ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В</a:t>
            </a:r>
          </a:p>
        </p:txBody>
      </p:sp>
      <p:pic>
        <p:nvPicPr>
          <p:cNvPr id="5125" name="Picture 5" descr="snak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4321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52400"/>
            <a:ext cx="7561262" cy="3924300"/>
          </a:xfrm>
        </p:spPr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A50021"/>
                </a:solidFill>
              </a:rPr>
              <a:t>Девочка подбросила</a:t>
            </a:r>
            <a:r>
              <a:rPr lang="ru-RU" sz="5400" b="1" smtClean="0">
                <a:solidFill>
                  <a:srgbClr val="A50021"/>
                </a:solidFill>
              </a:rPr>
              <a:t> </a:t>
            </a:r>
            <a:r>
              <a:rPr lang="ru-RU" sz="3600" b="1" smtClean="0">
                <a:solidFill>
                  <a:srgbClr val="A50021"/>
                </a:solidFill>
              </a:rPr>
              <a:t>мячик вверх и снова поймала его. Считая, что мяч поднялся на высоту 2 м, найдите модуль перемещения меча.</a:t>
            </a:r>
            <a:r>
              <a:rPr lang="ru-RU" smtClean="0"/>
              <a:t>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4005263"/>
            <a:ext cx="3776662" cy="2201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2 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4 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м</a:t>
            </a:r>
          </a:p>
        </p:txBody>
      </p:sp>
      <p:pic>
        <p:nvPicPr>
          <p:cNvPr id="25606" name="Picture 10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76700"/>
            <a:ext cx="1238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33295 L -2.5E-6 8.67052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126288" cy="3924300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  <a:latin typeface="Times New Roman" pitchFamily="18" charset="0"/>
              </a:rPr>
              <a:t>Движение тела описывается уравнением:</a:t>
            </a:r>
            <a:br>
              <a:rPr lang="ru-RU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>С какой скоростью движется тело?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8625" y="3716338"/>
            <a:ext cx="4537075" cy="977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-270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Б) 12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В) 270</a:t>
            </a:r>
          </a:p>
          <a:p>
            <a:pPr eaLnBrk="1" hangingPunct="1">
              <a:buFontTx/>
              <a:buNone/>
            </a:pPr>
            <a:endParaRPr lang="ru-RU" sz="4400" b="1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26629" name="Picture 19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941888"/>
            <a:ext cx="15128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916113"/>
            <a:ext cx="66087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decel="100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  <a:t>КТО ЭТОТ СЭР</a:t>
            </a:r>
            <a:r>
              <a:rPr lang="en-US" sz="4800" b="1" smtClean="0">
                <a:solidFill>
                  <a:srgbClr val="A50021"/>
                </a:solidFill>
                <a:latin typeface="Times New Roman" pitchFamily="18" charset="0"/>
              </a:rPr>
              <a:t>?</a:t>
            </a:r>
            <a: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4800" b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341438"/>
            <a:ext cx="37766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ГАЛИЛЕЙ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Б)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ГУК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В)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НЬЮТОН</a:t>
            </a:r>
          </a:p>
        </p:txBody>
      </p:sp>
      <p:pic>
        <p:nvPicPr>
          <p:cNvPr id="27652" name="Picture 5" descr="Ньют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388" y="1412875"/>
            <a:ext cx="35877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3988" cy="2339975"/>
          </a:xfrm>
        </p:spPr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>НА КАКОЕ ЯБЛОКО ДЕЙСТВУЕТ БОЛЬШАЯ СИЛА ТЯЖЕСТИ</a:t>
            </a:r>
            <a:r>
              <a:rPr lang="en-US" sz="4000" b="1" smtClean="0">
                <a:solidFill>
                  <a:srgbClr val="A50021"/>
                </a:solidFill>
                <a:latin typeface="Times New Roman" pitchFamily="18" charset="0"/>
              </a:rPr>
              <a:t>?</a:t>
            </a:r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4000" b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3495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МОЧЁНОЕ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Б)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СУШЁНОЕ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В)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ПЕЧЁНОЕ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/>
          <a:srcRect l="41142" t="29010" r="48572" b="61220"/>
          <a:stretch>
            <a:fillRect/>
          </a:stretch>
        </p:blipFill>
        <p:spPr bwMode="auto">
          <a:xfrm>
            <a:off x="323850" y="2708275"/>
            <a:ext cx="33115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1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6480175" cy="21605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ВТОРАЯ ИГРА</a:t>
            </a: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/>
        </p:nvGraphicFramePr>
        <p:xfrm>
          <a:off x="3348038" y="2420938"/>
          <a:ext cx="5014912" cy="3919538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  <a:gridCol w="1671637"/>
              </a:tblGrid>
              <a:tr h="1350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7" name="Picture 36" descr="Звонок к знаниям">
            <a:hlinkClick r:id="rId11" action="ppaction://hlinksldjump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2"/>
          <a:srcRect/>
          <a:stretch>
            <a:fillRect/>
          </a:stretch>
        </p:blipFill>
        <p:spPr>
          <a:xfrm>
            <a:off x="0" y="3429000"/>
            <a:ext cx="2554288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КАКАЯ СИЛА ИЗОБРАЖЕНА НА РИСУНКЕ</a:t>
            </a:r>
            <a:r>
              <a:rPr lang="en-US" sz="3600" b="1" smtClean="0">
                <a:solidFill>
                  <a:srgbClr val="0033CC"/>
                </a:solidFill>
              </a:rPr>
              <a:t>?</a:t>
            </a:r>
            <a:r>
              <a:rPr lang="ru-RU" sz="3600" b="1" smtClean="0">
                <a:solidFill>
                  <a:srgbClr val="0033CC"/>
                </a:solidFill>
              </a:rPr>
              <a:t/>
            </a:r>
            <a:br>
              <a:rPr lang="ru-RU" sz="3600" b="1" smtClean="0">
                <a:solidFill>
                  <a:srgbClr val="0033CC"/>
                </a:solidFill>
              </a:rPr>
            </a:br>
            <a:endParaRPr lang="ru-RU" sz="3600" b="1" smtClean="0">
              <a:solidFill>
                <a:srgbClr val="0033C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ТЯЖЕСТИ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ВЕС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УПРУГОСТИ</a:t>
            </a:r>
          </a:p>
        </p:txBody>
      </p:sp>
      <p:pic>
        <p:nvPicPr>
          <p:cNvPr id="30724" name="Picture 9" descr="Косолапый мишка давит на опору - прогнувшуюся доску. Согласно определению сила давления мишки на доску называется его вес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275" y="1700213"/>
            <a:ext cx="26209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decel="100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перемещение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08275"/>
            <a:ext cx="66579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549275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А. Скорость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Б. Ускорение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В. Перемещение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1749" name="Picture 6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373688"/>
            <a:ext cx="11572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61AJD6CAXISRVTCA8KXHS1CA8QX16XCA0LGRKMCAM6CEY7CAL2OFMNCAA8HFAUCAIQ9VS0CAMAI0V5CABV5K0VCA8N4QDLCAFQQ15SCAWJ4PF1CAADQAUMCA35JG11CAXNUB6ACAWFQ5TZCAY6TB0FCA5UWJL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989138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первый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5288" y="404813"/>
            <a:ext cx="474821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Какой закон Ньютона используется при стряхивании с одежды пыли, капелек воды?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МАЛОСТЬ КАКОЙ СИЛЫ НЕ ПОЗВОЛЯЕТ НАМ УДЕРЖИВАТЬ ЖИВУЮ РЫБУ В РУКЕ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828800"/>
            <a:ext cx="4752975" cy="36576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А) </a:t>
            </a:r>
            <a:r>
              <a:rPr lang="ru-RU" sz="4000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Б) </a:t>
            </a:r>
            <a:r>
              <a:rPr lang="ru-RU" sz="4000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В) </a:t>
            </a:r>
            <a:r>
              <a:rPr lang="ru-RU" sz="4000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0" y="1828800"/>
            <a:ext cx="2381250" cy="3243263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>
              <a:buFontTx/>
              <a:buNone/>
            </a:pPr>
            <a:r>
              <a:rPr lang="ru-RU" sz="9600" smtClean="0">
                <a:solidFill>
                  <a:srgbClr val="FF0000"/>
                </a:solidFill>
              </a:rPr>
              <a:t>Б</a:t>
            </a:r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10245" name="Picture 5" descr="CAQJ4X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928813"/>
            <a:ext cx="3460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3736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6786563" y="3429000"/>
            <a:ext cx="1841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852738"/>
            <a:ext cx="3168650" cy="2149475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5902325" cy="2339975"/>
          </a:xfrm>
        </p:spPr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ЧЕМУ РАВНА РАВНОДЕЙСТВУЮЩАЯ</a:t>
            </a:r>
            <a:r>
              <a:rPr lang="en-US" sz="3600" b="1" smtClean="0">
                <a:solidFill>
                  <a:srgbClr val="0033CC"/>
                </a:solidFill>
              </a:rPr>
              <a:t>?</a:t>
            </a:r>
            <a:r>
              <a:rPr lang="ru-RU" sz="3600" b="1" smtClean="0">
                <a:solidFill>
                  <a:srgbClr val="0033CC"/>
                </a:solidFill>
              </a:rPr>
              <a:t/>
            </a:r>
            <a:br>
              <a:rPr lang="ru-RU" sz="3600" b="1" smtClean="0">
                <a:solidFill>
                  <a:srgbClr val="0033CC"/>
                </a:solidFill>
              </a:rPr>
            </a:br>
            <a:endParaRPr lang="ru-RU" sz="3600" b="1" smtClean="0">
              <a:solidFill>
                <a:srgbClr val="0033CC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628775"/>
            <a:ext cx="5329238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endParaRPr lang="ru-RU" sz="2000" smtClean="0"/>
          </a:p>
          <a:p>
            <a:pPr eaLnBrk="1" hangingPunct="1">
              <a:buFontTx/>
              <a:buNone/>
            </a:pPr>
            <a:endParaRPr lang="ru-RU" sz="360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ru-RU" sz="3600" smtClean="0">
              <a:solidFill>
                <a:schemeClr val="hlink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2725" y="1828800"/>
            <a:ext cx="3089275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3801" name="Picture 14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5300663"/>
            <a:ext cx="11572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i-main-pic" descr="Картинка 80 из 1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88913"/>
            <a:ext cx="29162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2636838"/>
            <a:ext cx="3240087" cy="2900362"/>
          </a:xfrm>
          <a:prstGeom prst="rect">
            <a:avLst/>
          </a:prstGeom>
          <a:noFill/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2133600"/>
            <a:ext cx="3924300" cy="1260475"/>
          </a:xfrm>
          <a:prstGeom prst="rect">
            <a:avLst/>
          </a:prstGeom>
          <a:noFill/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3933825"/>
            <a:ext cx="381635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</a:rPr>
              <a:t>КАКАЯ СИЛА ПОМОГАЕТ ВСЕМ ПОДНИМАТЬСЯ В ГОРЫ</a:t>
            </a:r>
            <a:r>
              <a:rPr lang="en-US" sz="3200" b="1" smtClean="0">
                <a:solidFill>
                  <a:srgbClr val="0033CC"/>
                </a:solidFill>
              </a:rPr>
              <a:t>?</a:t>
            </a:r>
            <a:r>
              <a:rPr lang="ru-RU" sz="3200" b="1" smtClean="0">
                <a:solidFill>
                  <a:srgbClr val="0033CC"/>
                </a:solidFill>
              </a:rPr>
              <a:t/>
            </a:r>
            <a:br>
              <a:rPr lang="ru-RU" sz="3200" b="1" smtClean="0">
                <a:solidFill>
                  <a:srgbClr val="0033CC"/>
                </a:solidFill>
              </a:rPr>
            </a:br>
            <a:endParaRPr lang="ru-RU" sz="3200" b="1" smtClean="0">
              <a:solidFill>
                <a:srgbClr val="0033CC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844675"/>
            <a:ext cx="4462462" cy="3657600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А)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Б)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В)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4821" name="Picture 5" descr="TLP58CCAS19CECCAXTV2CXCA68VQFNCA8DES7UCAEQB9FJCAGMHZ28CAWSCT2ZCAPDC5O2CA6WPRF8CAX5VDDECA9O877VCA1VRW30CAGG2B8CCA0V0YS1CA4OVUMICA0VH8M0CA8RCDYMCAIYSYLJCASYP2W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133600"/>
            <a:ext cx="31686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445125"/>
            <a:ext cx="115728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870700" cy="1981200"/>
          </a:xfrm>
        </p:spPr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ПОД ДЕЙСТВИЕМ КАКОЙ СИЛЫ ДОСКА ВЫПРЯМЛЯЕТСЯ ПОСЛЕ ПРЫЖКА МАЛЬЧИКА</a:t>
            </a:r>
            <a:r>
              <a:rPr lang="en-US" sz="2800" b="1" smtClean="0">
                <a:solidFill>
                  <a:srgbClr val="0033CC"/>
                </a:solidFill>
              </a:rPr>
              <a:t>?</a:t>
            </a:r>
            <a:br>
              <a:rPr lang="en-US" sz="2800" b="1" smtClean="0">
                <a:solidFill>
                  <a:srgbClr val="0033CC"/>
                </a:solidFill>
              </a:rPr>
            </a:br>
            <a:endParaRPr lang="ru-RU" sz="2800" b="1" smtClean="0">
              <a:solidFill>
                <a:srgbClr val="0033CC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2133600"/>
            <a:ext cx="4895850" cy="36576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А)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Б)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В)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5845" name="Picture 5" descr="TMQ7K1CAYJZ0IPCAE6YEVBCAZ960C8CAHXER07CAXUTOBQCAQ6TL77CATI1CEICAP191D6CAKPTPNDCANP2JMFCA61ZETUCAUJZ8PZCAB4ZP0DCAK4YSECCAWFEJFSCAI2GW9ZCA5Z2A5DCAIJRLG3CABAYCU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492375"/>
            <a:ext cx="280828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300663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ПО КАКОЙ ФОРМУЛЕ ВЫЧИСЛЯЕТСЯ СИЛА УПРУГОСТИ</a:t>
            </a:r>
            <a:r>
              <a:rPr lang="en-US" sz="2800" b="1" smtClean="0">
                <a:solidFill>
                  <a:srgbClr val="0033CC"/>
                </a:solidFill>
              </a:rPr>
              <a:t>?</a:t>
            </a:r>
            <a:r>
              <a:rPr lang="ru-RU" sz="2800" b="1" smtClean="0">
                <a:solidFill>
                  <a:srgbClr val="0033CC"/>
                </a:solidFill>
              </a:rPr>
              <a:t/>
            </a:r>
            <a:br>
              <a:rPr lang="ru-RU" sz="2800" b="1" smtClean="0">
                <a:solidFill>
                  <a:srgbClr val="0033CC"/>
                </a:solidFill>
              </a:rPr>
            </a:br>
            <a:endParaRPr lang="ru-RU" sz="2800" b="1" smtClean="0">
              <a:solidFill>
                <a:srgbClr val="0033CC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4318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А)</a:t>
            </a:r>
            <a:r>
              <a:rPr lang="en-US" sz="4400" b="1" i="1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6600" b="1" i="1" smtClean="0">
                <a:solidFill>
                  <a:schemeClr val="hlink"/>
                </a:solidFill>
                <a:latin typeface="Times New Roman" pitchFamily="18" charset="0"/>
              </a:rPr>
              <a:t>kl</a:t>
            </a:r>
            <a:endParaRPr lang="ru-RU" sz="6600" b="1" i="1" smtClean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Б)</a:t>
            </a:r>
            <a:r>
              <a:rPr lang="en-US" sz="4400" b="1" i="1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6600" b="1" i="1" smtClean="0">
                <a:solidFill>
                  <a:schemeClr val="hlink"/>
                </a:solidFill>
                <a:latin typeface="Times New Roman" pitchFamily="18" charset="0"/>
              </a:rPr>
              <a:t>mg</a:t>
            </a:r>
            <a:endParaRPr lang="ru-RU" sz="6600" b="1" i="1" smtClean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В) </a:t>
            </a:r>
            <a:r>
              <a:rPr lang="en-US" sz="6000" b="1" i="1" smtClean="0">
                <a:solidFill>
                  <a:schemeClr val="hlink"/>
                </a:solidFill>
                <a:latin typeface="Times New Roman" pitchFamily="18" charset="0"/>
              </a:rPr>
              <a:t>ma</a:t>
            </a:r>
            <a:endParaRPr lang="ru-RU" sz="8800" b="1" i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6869" name="Picture 7" descr="vopro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5229225"/>
            <a:ext cx="11572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/>
          <a:srcRect l="25032" t="33247" r="26859" b="18213"/>
          <a:stretch>
            <a:fillRect/>
          </a:stretch>
        </p:blipFill>
        <p:spPr bwMode="auto">
          <a:xfrm>
            <a:off x="4284663" y="1916113"/>
            <a:ext cx="387508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КАКАЯ СИЛА ПРЕПЯТСТВУЕТ ЛЮБОМУ ПОДЪЁМУ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76475"/>
            <a:ext cx="4462463" cy="3657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А)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В)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7893" name="Picture 7" descr="vopro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017"/>
          <p:cNvPicPr>
            <a:picLocks noChangeAspect="1" noChangeArrowheads="1"/>
          </p:cNvPicPr>
          <p:nvPr/>
        </p:nvPicPr>
        <p:blipFill>
          <a:blip r:embed="rId4"/>
          <a:srcRect l="40416"/>
          <a:stretch>
            <a:fillRect/>
          </a:stretch>
        </p:blipFill>
        <p:spPr bwMode="auto">
          <a:xfrm>
            <a:off x="4787900" y="1773238"/>
            <a:ext cx="346551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КАКАЯ СИЛА ОТСУТСТВУЕТ</a:t>
            </a:r>
            <a:r>
              <a:rPr lang="en-US" sz="4000" b="1" smtClean="0">
                <a:solidFill>
                  <a:srgbClr val="0033CC"/>
                </a:solidFill>
              </a:rPr>
              <a:t>?</a:t>
            </a:r>
            <a:endParaRPr lang="ru-RU" sz="4000" b="1" smtClean="0">
              <a:solidFill>
                <a:srgbClr val="0033CC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675"/>
            <a:ext cx="3776663" cy="3657600"/>
          </a:xfrm>
        </p:spPr>
        <p:txBody>
          <a:bodyPr/>
          <a:lstStyle/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ТЯЖЕСТИ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ВЕС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ТРЕНИЯ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9221" name="Picture 5" descr="V4K8SPCA7A7CDVCA21CHF3CAIUUHEJCALWVSBICAV0OOM4CAQN6WT5CA379IDICAT6SLY7CAQUP915CAO75P5OCAO26KAGCAGYUXYXCAW9SNIXCAM73JKUCAPHIV94CAQZJ315CAM018SQCAZVMWLSCAXP99X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989138"/>
            <a:ext cx="43926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9" name="Group 23"/>
          <p:cNvGraphicFramePr>
            <a:graphicFrameLocks noGrp="1"/>
          </p:cNvGraphicFramePr>
          <p:nvPr/>
        </p:nvGraphicFramePr>
        <p:xfrm>
          <a:off x="2843213" y="620713"/>
          <a:ext cx="4200525" cy="4626864"/>
        </p:xfrm>
        <a:graphic>
          <a:graphicData uri="http://schemas.openxmlformats.org/drawingml/2006/table">
            <a:tbl>
              <a:tblPr/>
              <a:tblGrid>
                <a:gridCol w="1400175"/>
                <a:gridCol w="1400175"/>
                <a:gridCol w="1400175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6" name="WordArt 26"/>
          <p:cNvSpPr>
            <a:spLocks noChangeArrowheads="1" noChangeShapeType="1" noTextEdit="1"/>
          </p:cNvSpPr>
          <p:nvPr/>
        </p:nvSpPr>
        <p:spPr bwMode="auto">
          <a:xfrm rot="5400000">
            <a:off x="-959643" y="2623344"/>
            <a:ext cx="5734050" cy="1296987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ФИНАЛ</a:t>
            </a:r>
          </a:p>
        </p:txBody>
      </p:sp>
      <p:pic>
        <p:nvPicPr>
          <p:cNvPr id="39957" name="Picture 32" descr="22419722_knig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88125" y="465296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52400"/>
            <a:ext cx="6945312" cy="2052638"/>
          </a:xfrm>
        </p:spPr>
        <p:txBody>
          <a:bodyPr anchor="ctr"/>
          <a:lstStyle/>
          <a:p>
            <a:pPr eaLnBrk="1" hangingPunct="1"/>
            <a:r>
              <a:rPr lang="ru-RU" sz="3200" b="1" smtClean="0">
                <a:solidFill>
                  <a:srgbClr val="660066"/>
                </a:solidFill>
              </a:rPr>
              <a:t>Какая характеристика колебаний указана на рисунке?</a:t>
            </a:r>
            <a:br>
              <a:rPr lang="ru-RU" sz="3200" b="1" smtClean="0">
                <a:solidFill>
                  <a:srgbClr val="660066"/>
                </a:solidFill>
              </a:rPr>
            </a:br>
            <a:endParaRPr lang="ru-RU" sz="3200" b="1" smtClean="0">
              <a:solidFill>
                <a:srgbClr val="660066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00213"/>
            <a:ext cx="42084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Период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Амплитуда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Частота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0966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916113"/>
            <a:ext cx="3170237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КАК ЗВАЛИ ЭТОГО ВЕЛИКОГО ИТАЛЬЯНЦА</a:t>
            </a:r>
            <a:r>
              <a:rPr lang="en-US" sz="4000" b="1" smtClean="0">
                <a:solidFill>
                  <a:srgbClr val="0033CC"/>
                </a:solidFill>
              </a:rPr>
              <a:t>?</a:t>
            </a:r>
            <a:endParaRPr lang="ru-RU" sz="4000" b="1" smtClean="0">
              <a:solidFill>
                <a:srgbClr val="0033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2536825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ГУК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НЬЮТОН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ГАЛИЛЕЙ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80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1989" name="Picture 5" descr="Галиле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44675"/>
            <a:ext cx="34559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97f14e707b1505adc67b5e5177746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5UGEDJCA7KEQVSCA5Y0L7FCARNQTL6CAFN54SNCA60YKLCCAVNPTXFCABTERTKCA8I89GBCABYYNE0CA1GMVAGCAH00H00CAKGLQGWCA5VAMECCA1XMFWVCAVGGD52CATY418UCA6L7L1NCA08F32OCABBODY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357563"/>
            <a:ext cx="2428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071563"/>
            <a:ext cx="4038600" cy="20002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smtClean="0"/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ИЗМЕНИТСЯ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46085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изменится масса гирьки, если её опустить в солёную воду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412875"/>
            <a:ext cx="439261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660066"/>
                </a:solidFill>
              </a:rPr>
              <a:t>КАКАЯ СИЛА ИЗОБРАЖЕНА НА РИСУНКЕ</a:t>
            </a:r>
            <a:r>
              <a:rPr lang="en-US" sz="3600" b="1" smtClean="0">
                <a:solidFill>
                  <a:srgbClr val="660066"/>
                </a:solidFill>
              </a:rPr>
              <a:t>?</a:t>
            </a:r>
            <a:r>
              <a:rPr lang="ru-RU" sz="3600" b="1" smtClean="0">
                <a:solidFill>
                  <a:srgbClr val="660066"/>
                </a:solidFill>
              </a:rPr>
              <a:t/>
            </a:r>
            <a:br>
              <a:rPr lang="ru-RU" sz="3600" b="1" smtClean="0">
                <a:solidFill>
                  <a:srgbClr val="660066"/>
                </a:solidFill>
              </a:rPr>
            </a:br>
            <a:endParaRPr lang="ru-RU" sz="3600" b="1" smtClean="0">
              <a:solidFill>
                <a:srgbClr val="660066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4533900" cy="3657600"/>
          </a:xfrm>
        </p:spPr>
        <p:txBody>
          <a:bodyPr/>
          <a:lstStyle/>
          <a:p>
            <a:pPr eaLnBrk="1" hangingPunct="1"/>
            <a:endParaRPr lang="ru-RU" sz="24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УПРУГОСТИ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ВЕС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ТЯЖЕСТИ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3014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868863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556500" cy="1600200"/>
          </a:xfrm>
        </p:spPr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660066"/>
                </a:solidFill>
              </a:rPr>
              <a:t>КАКАЯ СИЛА ИЗОБРАЖЕНА НА РИСУНКЕ</a:t>
            </a:r>
            <a:r>
              <a:rPr lang="en-US" sz="4000" b="1" smtClean="0">
                <a:solidFill>
                  <a:srgbClr val="660066"/>
                </a:solidFill>
              </a:rPr>
              <a:t>?</a:t>
            </a:r>
            <a:endParaRPr lang="ru-RU" sz="4000" b="1" smtClean="0">
              <a:solidFill>
                <a:srgbClr val="660066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844675"/>
            <a:ext cx="44624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ТЯЖЕСТИ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ТРЕНИЯ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ВЕС</a:t>
            </a:r>
          </a:p>
        </p:txBody>
      </p:sp>
      <p:pic>
        <p:nvPicPr>
          <p:cNvPr id="44036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797425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2" descr="На колесо, проскальзывающее по дороге, действует сила трения. Она направлена в сторону, противоположную направлению скольж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844675"/>
            <a:ext cx="32099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52400"/>
            <a:ext cx="7232650" cy="2124075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КАК ЗВАЛИ ЭТОГО</a:t>
            </a:r>
            <a:r>
              <a:rPr lang="en-US" b="1" smtClean="0">
                <a:solidFill>
                  <a:srgbClr val="660066"/>
                </a:solidFill>
              </a:rPr>
              <a:t/>
            </a:r>
            <a:br>
              <a:rPr lang="en-US" b="1" smtClean="0">
                <a:solidFill>
                  <a:srgbClr val="660066"/>
                </a:solidFill>
              </a:rPr>
            </a:br>
            <a:r>
              <a:rPr lang="ru-RU" sz="5400" b="1" smtClean="0">
                <a:solidFill>
                  <a:srgbClr val="660066"/>
                </a:solidFill>
              </a:rPr>
              <a:t>    учёного </a:t>
            </a:r>
            <a:r>
              <a:rPr lang="en-US" sz="5400" b="1" smtClean="0">
                <a:solidFill>
                  <a:srgbClr val="660066"/>
                </a:solidFill>
              </a:rPr>
              <a:t>?</a:t>
            </a:r>
            <a:br>
              <a:rPr lang="en-US" sz="5400" b="1" smtClean="0">
                <a:solidFill>
                  <a:srgbClr val="660066"/>
                </a:solidFill>
              </a:rPr>
            </a:br>
            <a:endParaRPr lang="ru-RU" sz="5400" b="1" smtClean="0">
              <a:solidFill>
                <a:srgbClr val="660066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484313"/>
            <a:ext cx="3776662" cy="3657600"/>
          </a:xfrm>
        </p:spPr>
        <p:txBody>
          <a:bodyPr/>
          <a:lstStyle/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endParaRPr lang="en-US" sz="2000" smtClean="0"/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А) </a:t>
            </a:r>
            <a:r>
              <a:rPr lang="ru-RU" sz="4000" b="1" smtClean="0">
                <a:solidFill>
                  <a:srgbClr val="FF00FF"/>
                </a:solidFill>
              </a:rPr>
              <a:t>НЬЮТОН</a:t>
            </a:r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Б) </a:t>
            </a:r>
            <a:r>
              <a:rPr lang="ru-RU" sz="4000" b="1" smtClean="0">
                <a:solidFill>
                  <a:srgbClr val="FF00FF"/>
                </a:solidFill>
              </a:rPr>
              <a:t>ГАЛИЛЕЙ</a:t>
            </a:r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В) </a:t>
            </a:r>
            <a:r>
              <a:rPr lang="ru-RU" sz="4000" b="1" smtClean="0">
                <a:solidFill>
                  <a:srgbClr val="FF00FF"/>
                </a:solidFill>
              </a:rPr>
              <a:t>ГУК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80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5061" name="Picture 5" descr="РОБЕРТ Г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73238"/>
            <a:ext cx="41052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660066"/>
                </a:solidFill>
              </a:rPr>
              <a:t>Тело массой 0,5 кг движется с ускорением 2 м/с</a:t>
            </a:r>
            <a:r>
              <a:rPr lang="ru-RU" sz="3200" b="1" baseline="30000" smtClean="0">
                <a:solidFill>
                  <a:srgbClr val="660066"/>
                </a:solidFill>
              </a:rPr>
              <a:t>2</a:t>
            </a:r>
            <a:r>
              <a:rPr lang="ru-RU" sz="3200" b="1" smtClean="0">
                <a:solidFill>
                  <a:srgbClr val="660066"/>
                </a:solidFill>
              </a:rPr>
              <a:t>. Укажите правильные утверждения.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28800"/>
            <a:ext cx="8131175" cy="3657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А. равнодействующая всех приложенных к телу сил равна 1 Н.</a:t>
            </a:r>
          </a:p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Б. на тело действует сила тяжести, равная 4,9 Н.</a:t>
            </a:r>
          </a:p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В. Импульс тела равен 1 кг</a:t>
            </a:r>
            <a:r>
              <a:rPr lang="en-US" b="1" smtClean="0">
                <a:solidFill>
                  <a:srgbClr val="9900CC"/>
                </a:solidFill>
              </a:rPr>
              <a:t>*</a:t>
            </a:r>
            <a:r>
              <a:rPr lang="ru-RU" b="1" smtClean="0">
                <a:solidFill>
                  <a:srgbClr val="9900CC"/>
                </a:solidFill>
              </a:rPr>
              <a:t>м/с</a:t>
            </a:r>
          </a:p>
        </p:txBody>
      </p:sp>
      <p:pic>
        <p:nvPicPr>
          <p:cNvPr id="61444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Направление какой физической величины указано на рисунке?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565400"/>
            <a:ext cx="4822825" cy="20161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А. ускорение</a:t>
            </a:r>
          </a:p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Б. сила</a:t>
            </a:r>
          </a:p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В. скорость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276475"/>
            <a:ext cx="33623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652963"/>
            <a:ext cx="2051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52400"/>
            <a:ext cx="6408737" cy="2268538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Импульс тела вычисляется по формуле: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3357563"/>
            <a:ext cx="5327650" cy="20161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А)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mv</a:t>
            </a:r>
          </a:p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Б)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Ft</a:t>
            </a:r>
          </a:p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В)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 ma</a:t>
            </a:r>
            <a:endParaRPr lang="ru-RU" sz="5400" b="1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4813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0"/>
            <a:ext cx="2762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644900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5400" b="1" smtClean="0">
                <a:solidFill>
                  <a:srgbClr val="660066"/>
                </a:solidFill>
              </a:rPr>
              <a:t>Громкость звука зависит от …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205038"/>
            <a:ext cx="4895850" cy="2663825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А . Частоты</a:t>
            </a:r>
          </a:p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Б. Амплитуды</a:t>
            </a:r>
          </a:p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В. Периода</a:t>
            </a:r>
            <a:r>
              <a:rPr lang="ru-RU" sz="2800" smtClean="0"/>
              <a:t>  </a:t>
            </a:r>
          </a:p>
        </p:txBody>
      </p:sp>
      <p:pic>
        <p:nvPicPr>
          <p:cNvPr id="49156" name="Рисунок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420938"/>
            <a:ext cx="3305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исунок1ЫЫПЫА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879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42875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В ГОРАХ, НА ЭКВАТОРЕ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714625"/>
            <a:ext cx="4500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Где на земле самая маленькая сила тяжести</a:t>
            </a: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  <p:bldP spid="276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86SX6CACML3Q8CAFQNX0UCAY36V8CCA0ALWBPCALGSGHPCA6IN0UXCAKO5HSCCA9ON6TGCA3EVTBCCAKAJ587CARF4O51CA23RZ7NCAG3S0GECAR9V4P6CA20UNOJCAK8095GCA0HTHLUCAE1MARLCAZ34HT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500063"/>
            <a:ext cx="4038600" cy="5626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ЛЕТОМ МЕНЬШЕ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214313"/>
            <a:ext cx="4929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сравните силу тяготения между солнцем И землёй ЛЕТОМ И ОСЕНЬЮ</a:t>
            </a:r>
            <a:endParaRPr lang="ru-RU" sz="2400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072063" y="3214688"/>
            <a:ext cx="3857625" cy="2001837"/>
            <a:chOff x="5292725" y="3213100"/>
            <a:chExt cx="2808288" cy="1368425"/>
          </a:xfrm>
        </p:grpSpPr>
        <p:sp>
          <p:nvSpPr>
            <p:cNvPr id="8200" name="Oval 5"/>
            <p:cNvSpPr>
              <a:spLocks noChangeArrowheads="1"/>
            </p:cNvSpPr>
            <p:nvPr/>
          </p:nvSpPr>
          <p:spPr bwMode="auto">
            <a:xfrm>
              <a:off x="5292725" y="3213100"/>
              <a:ext cx="2735263" cy="1368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1" name="Oval 6"/>
            <p:cNvSpPr>
              <a:spLocks noChangeArrowheads="1"/>
            </p:cNvSpPr>
            <p:nvPr/>
          </p:nvSpPr>
          <p:spPr bwMode="auto">
            <a:xfrm>
              <a:off x="5940425" y="3716338"/>
              <a:ext cx="287338" cy="2889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2" name="Oval 7"/>
            <p:cNvSpPr>
              <a:spLocks noChangeArrowheads="1"/>
            </p:cNvSpPr>
            <p:nvPr/>
          </p:nvSpPr>
          <p:spPr bwMode="auto">
            <a:xfrm>
              <a:off x="5940425" y="3213100"/>
              <a:ext cx="144463" cy="1444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auto">
            <a:xfrm>
              <a:off x="7956550" y="3716338"/>
              <a:ext cx="144463" cy="1444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Arial" charset="0"/>
              </a:endParaRPr>
            </a:p>
          </p:txBody>
        </p:sp>
      </p:grp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8072438" y="3429000"/>
            <a:ext cx="87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ЛЕТО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572125" y="2786063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Arial" charset="0"/>
              </a:rPr>
              <a:t>ОСЕНЬ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/>
      <p:bldP spid="28681" grpId="0"/>
      <p:bldP spid="286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4927QCAVQIGGSCACM2IVYCA3SBM22CAV8PUWICA53F64HCAKG2XMYCACGJZ8ICATURWVTCAXSDM0CCATU1U5SCAVV76FMCA5DCBQ3CAL1DI3FCATFY9E5CABNLCS9CAN8YJWDCADPIG2FCA8RIUAJCA1O0S2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413" y="0"/>
            <a:ext cx="45735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3775" y="3711575"/>
            <a:ext cx="6613525" cy="16795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начал торможение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4572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latin typeface="Arial" charset="0"/>
              </a:rPr>
              <a:t> </a:t>
            </a:r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мяч покатился вперёд. Какие изменения произошли в движении поезда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2MP3QCAM040WXCAS40EODCAYGB0HACAO1RPZWCADYHLVACAA3550LCA7IUT50CABSU2FYCAG0EJPGCAIPS46GCATC2PNSCA1EGTS3CALF2CLMCATDTCIMCA17PYXWCA19I3HLCA3ANURXCA7I9231CA8VAL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75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48150" y="5429250"/>
            <a:ext cx="4895850" cy="1225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C0000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второму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39875" y="214313"/>
            <a:ext cx="7604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Согласно какому закону Ньютона разгоняется автомобиль</a:t>
            </a:r>
            <a:r>
              <a:rPr lang="en-US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3WOOICAJB3RPBCAQ8Q8F3CA9DSO5ZCAZRS5AICAOVU2SMCAUZBO72CA1NTY9ZCA5HTTA7CAX8CYBFCAEEY0B8CALTWUTDCA74V1XWCAFMEQ8PCA3HTOUOCA577TCYCA1UATNECAF1KKSDCAUM4E5QCAG48Q4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428875"/>
            <a:ext cx="3640137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0313" y="4286250"/>
            <a:ext cx="6181725" cy="19542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 трения качения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7188" y="285750"/>
            <a:ext cx="8429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сила трения используется в стержне</a:t>
            </a:r>
            <a:r>
              <a:rPr lang="en-US" sz="7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  <p:bldP spid="31749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745</TotalTime>
  <Words>700</Words>
  <Application>Microsoft Office PowerPoint</Application>
  <PresentationFormat>Экран (4:3)</PresentationFormat>
  <Paragraphs>263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Crayons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небесное тело притягивает к себе сильнее: Земля Луну или Луна Землю ?</vt:lpstr>
      <vt:lpstr>Презентация PowerPoint</vt:lpstr>
      <vt:lpstr>Презентация PowerPoint</vt:lpstr>
      <vt:lpstr>Презентация PowerPoint</vt:lpstr>
      <vt:lpstr>КАКАЯ СИЛА ИЗОБРАЖЕНА НА РИСУНКЕ? </vt:lpstr>
      <vt:lpstr>ЧТО ЭТО ЗА ПРИБОР? </vt:lpstr>
      <vt:lpstr>КАКОЙ ФРУКТ ПО МНЕНИЮ РУССО, ПОМОГ ОТКРЫТЬ ЗАКОН ВСЕМИРНОГО ТЯГОТЕНИЯ?</vt:lpstr>
      <vt:lpstr>Чему равна длина волны?</vt:lpstr>
      <vt:lpstr>КАКУЮ СИЛУ ИСПОЛЬЗУЮТ ДОЖДЕВЫЕ ЧЕРВИ ПРИ ДВИЖЕНИИ? </vt:lpstr>
      <vt:lpstr>Девочка подбросила мячик вверх и снова поймала его. Считая, что мяч поднялся на высоту 2 м, найдите модуль перемещения меча.  </vt:lpstr>
      <vt:lpstr>Движение тела описывается уравнением:    С какой скоростью движется тело?</vt:lpstr>
      <vt:lpstr>КТО ЭТОТ СЭР? </vt:lpstr>
      <vt:lpstr>НА КАКОЕ ЯБЛОКО ДЕЙСТВУЕТ БОЛЬШАЯ СИЛА ТЯЖЕСТИ? </vt:lpstr>
      <vt:lpstr>Презентация PowerPoint</vt:lpstr>
      <vt:lpstr>КАКАЯ СИЛА ИЗОБРАЖЕНА НА РИСУНКЕ? </vt:lpstr>
      <vt:lpstr>перемещение</vt:lpstr>
      <vt:lpstr>МАЛОСТЬ КАКОЙ СИЛЫ НЕ ПОЗВОЛЯЕТ НАМ УДЕРЖИВАТЬ ЖИВУЮ РЫБУ В РУКЕ</vt:lpstr>
      <vt:lpstr>ЧЕМУ РАВНА РАВНОДЕЙСТВУЮЩАЯ? </vt:lpstr>
      <vt:lpstr>КАКАЯ СИЛА ПОМОГАЕТ ВСЕМ ПОДНИМАТЬСЯ В ГОРЫ? </vt:lpstr>
      <vt:lpstr>ПОД ДЕЙСТВИЕМ КАКОЙ СИЛЫ ДОСКА ВЫПРЯМЛЯЕТСЯ ПОСЛЕ ПРЫЖКА МАЛЬЧИКА? </vt:lpstr>
      <vt:lpstr>ПО КАКОЙ ФОРМУЛЕ ВЫЧИСЛЯЕТСЯ СИЛА УПРУГОСТИ? </vt:lpstr>
      <vt:lpstr>КАКАЯ СИЛА ПРЕПЯТСТВУЕТ ЛЮБОМУ ПОДЪЁМУ</vt:lpstr>
      <vt:lpstr>КАКАЯ СИЛА ОТСУТСТВУЕТ?</vt:lpstr>
      <vt:lpstr>Презентация PowerPoint</vt:lpstr>
      <vt:lpstr>Какая характеристика колебаний указана на рисунке? </vt:lpstr>
      <vt:lpstr>КАК ЗВАЛИ ЭТОГО ВЕЛИКОГО ИТАЛЬЯНЦА?</vt:lpstr>
      <vt:lpstr>КАКАЯ СИЛА ИЗОБРАЖЕНА НА РИСУНКЕ? </vt:lpstr>
      <vt:lpstr>КАКАЯ СИЛА ИЗОБРАЖЕНА НА РИСУНКЕ?</vt:lpstr>
      <vt:lpstr>КАК ЗВАЛИ ЭТОГО     учёного ? </vt:lpstr>
      <vt:lpstr>Тело массой 0,5 кг движется с ускорением 2 м/с2. Укажите правильные утверждения.</vt:lpstr>
      <vt:lpstr>Направление какой физической величины указано на рисунке?</vt:lpstr>
      <vt:lpstr>Импульс тела вычисляется по формуле:</vt:lpstr>
      <vt:lpstr>Громкость звука зависит от …</vt:lpstr>
    </vt:vector>
  </TitlesOfParts>
  <Company>Registered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перемещение</dc:title>
  <dc:creator>Registered User</dc:creator>
  <cp:lastModifiedBy>Таня</cp:lastModifiedBy>
  <cp:revision>50</cp:revision>
  <dcterms:created xsi:type="dcterms:W3CDTF">2010-02-02T07:07:34Z</dcterms:created>
  <dcterms:modified xsi:type="dcterms:W3CDTF">2015-09-19T19:59:22Z</dcterms:modified>
</cp:coreProperties>
</file>