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8"/>
  </p:notesMasterIdLst>
  <p:sldIdLst>
    <p:sldId id="256" r:id="rId2"/>
    <p:sldId id="284" r:id="rId3"/>
    <p:sldId id="285" r:id="rId4"/>
    <p:sldId id="257" r:id="rId5"/>
    <p:sldId id="258" r:id="rId6"/>
    <p:sldId id="281" r:id="rId7"/>
    <p:sldId id="282" r:id="rId8"/>
    <p:sldId id="283" r:id="rId9"/>
    <p:sldId id="259" r:id="rId10"/>
    <p:sldId id="276" r:id="rId11"/>
    <p:sldId id="260" r:id="rId12"/>
    <p:sldId id="261" r:id="rId13"/>
    <p:sldId id="279" r:id="rId14"/>
    <p:sldId id="278" r:id="rId15"/>
    <p:sldId id="277" r:id="rId16"/>
    <p:sldId id="2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2"/>
    </p:penClr>
  </p:showPr>
  <p:clrMru>
    <a:srgbClr val="EBFDCB"/>
    <a:srgbClr val="CCFFFF"/>
    <a:srgbClr val="0074E8"/>
    <a:srgbClr val="9999FF"/>
    <a:srgbClr val="6699FF"/>
    <a:srgbClr val="777777"/>
    <a:srgbClr val="FF505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66" autoAdjust="0"/>
  </p:normalViewPr>
  <p:slideViewPr>
    <p:cSldViewPr>
      <p:cViewPr>
        <p:scale>
          <a:sx n="66" d="100"/>
          <a:sy n="66" d="100"/>
        </p:scale>
        <p:origin x="-127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62"/>
    </p:cViewPr>
  </p:sorterViewPr>
  <p:notesViewPr>
    <p:cSldViewPr>
      <p:cViewPr varScale="1">
        <p:scale>
          <a:sx n="86" d="100"/>
          <a:sy n="86" d="100"/>
        </p:scale>
        <p:origin x="-192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F42ED18-E5B7-4AD7-A283-93BE3FA89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3FFC50-6D68-45EC-8550-56486CEEE6C0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F7DE-34E4-437D-9031-9C7D09B88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6F6C9-71ED-43FF-B2B7-A0D4C0BC4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18223-ACB6-4C02-86F4-AC6E6349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7FAAE-3CC7-40AD-83E6-F18FD97F3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06E09-1E40-4670-9F8F-96A684537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9974B-900E-4A65-93A2-C1137D102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374BC-3454-460A-89C2-531AC9DEE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034C8-80B3-4FBB-A6B4-7E6A14C9C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E50D0-10C3-4AA7-8A66-7AC88A505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783DD-F6CF-4B1D-B403-23507345F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4EFF0-3CEE-44B4-8165-D7C51247C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72994-7385-4042-854C-283405F8D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1DB0F-6C20-4B2A-9633-F3704C750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C31B-5CB3-4F4B-9D5F-803E55EB2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3E14D-EA05-405E-B579-A518DBF0A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CC145-5DB3-4D48-9372-2FAF0DA88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9E1C3D4-7F2B-4DB5-8A73-4F4C3DA8D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5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7950" y="620713"/>
            <a:ext cx="8208963" cy="547211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latin typeface="Monotype Corsiva" pitchFamily="66" charset="0"/>
              </a:rPr>
              <a:t>Внутренние воды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>России. Реки.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                               </a:t>
            </a:r>
            <a:r>
              <a:rPr lang="ru-RU" b="1" dirty="0" smtClean="0">
                <a:latin typeface="Monotype Corsiva" pitchFamily="66" charset="0"/>
              </a:rPr>
              <a:t>8 класс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latin typeface="Monotype Corsiva" pitchFamily="66" charset="0"/>
              </a:rPr>
              <a:t>Уклон и падение реки</a:t>
            </a: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2138363"/>
            <a:ext cx="4038600" cy="37369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latin typeface="Monotype Corsiva" pitchFamily="66" charset="0"/>
              </a:rPr>
              <a:t>Падение реки – это превышение истока над устьем. Выраженное в метрах.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ru-RU" sz="2800" b="1" smtClean="0">
                <a:latin typeface="Monotype Corsiva" pitchFamily="66" charset="0"/>
              </a:rPr>
              <a:t>Уклон реки – отношение падения реки к ее длине. Выраженное в см/км.</a:t>
            </a:r>
          </a:p>
        </p:txBody>
      </p:sp>
      <p:pic>
        <p:nvPicPr>
          <p:cNvPr id="261129" name="Picture 9" descr="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6000" contrast="6000"/>
          </a:blip>
          <a:srcRect l="2911" t="8974" r="2417" b="3766"/>
          <a:stretch>
            <a:fillRect/>
          </a:stretch>
        </p:blipFill>
        <p:spPr>
          <a:xfrm>
            <a:off x="215900" y="2060575"/>
            <a:ext cx="4427538" cy="3455988"/>
          </a:xfrm>
          <a:noFill/>
        </p:spPr>
      </p:pic>
      <p:sp>
        <p:nvSpPr>
          <p:cNvPr id="10245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04825" cy="431800"/>
          </a:xfrm>
          <a:prstGeom prst="actionButtonBackPrevious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1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1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1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/>
      <p:bldP spid="2611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95963" y="692150"/>
            <a:ext cx="2962275" cy="1347788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Monotype Corsiva" pitchFamily="66" charset="0"/>
              </a:rPr>
              <a:t>Виды рек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435975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smtClean="0">
                <a:latin typeface="Monotype Corsiva" pitchFamily="66" charset="0"/>
              </a:rPr>
              <a:t>равнинные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smtClean="0">
                <a:latin typeface="Monotype Corsiva" pitchFamily="66" charset="0"/>
              </a:rPr>
              <a:t>      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b="1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smtClean="0">
                <a:latin typeface="Monotype Corsiva" pitchFamily="66" charset="0"/>
              </a:rPr>
              <a:t>                       </a:t>
            </a:r>
            <a:r>
              <a:rPr lang="en-US" sz="3200" b="1" smtClean="0">
                <a:latin typeface="Monotype Corsiva" pitchFamily="66" charset="0"/>
              </a:rPr>
              <a:t>           </a:t>
            </a:r>
            <a:r>
              <a:rPr lang="ru-RU" sz="3200" b="1" smtClean="0">
                <a:latin typeface="Monotype Corsiva" pitchFamily="66" charset="0"/>
              </a:rPr>
              <a:t>   горные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                                                    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  <p:pic>
        <p:nvPicPr>
          <p:cNvPr id="113674" name="Picture 10" descr="20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2693" t="5162" r="3345" b="4338"/>
          <a:stretch>
            <a:fillRect/>
          </a:stretch>
        </p:blipFill>
        <p:spPr bwMode="auto">
          <a:xfrm>
            <a:off x="0" y="0"/>
            <a:ext cx="52197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6" name="Picture 12" descr="11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3775" t="3543" r="4065" b="3505"/>
          <a:stretch>
            <a:fillRect/>
          </a:stretch>
        </p:blipFill>
        <p:spPr bwMode="auto">
          <a:xfrm>
            <a:off x="5205413" y="3074988"/>
            <a:ext cx="3938587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165850"/>
            <a:ext cx="360363" cy="3952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Monotype Corsiva" pitchFamily="66" charset="0"/>
              </a:rPr>
              <a:t>Виды питания рек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Monotype Corsiva" pitchFamily="66" charset="0"/>
              </a:rPr>
              <a:t>Снеговое                        </a:t>
            </a:r>
          </a:p>
          <a:p>
            <a:pPr eaLnBrk="1" hangingPunct="1">
              <a:defRPr/>
            </a:pPr>
            <a:r>
              <a:rPr lang="ru-RU" b="1" smtClean="0">
                <a:latin typeface="Monotype Corsiva" pitchFamily="66" charset="0"/>
              </a:rPr>
              <a:t>Дождевое                            </a:t>
            </a:r>
          </a:p>
          <a:p>
            <a:pPr eaLnBrk="1" hangingPunct="1">
              <a:defRPr/>
            </a:pPr>
            <a:r>
              <a:rPr lang="ru-RU" b="1" smtClean="0">
                <a:latin typeface="Monotype Corsiva" pitchFamily="66" charset="0"/>
              </a:rPr>
              <a:t>Ледниковое</a:t>
            </a:r>
          </a:p>
          <a:p>
            <a:pPr eaLnBrk="1" hangingPunct="1">
              <a:defRPr/>
            </a:pPr>
            <a:r>
              <a:rPr lang="ru-RU" b="1" smtClean="0">
                <a:latin typeface="Monotype Corsiva" pitchFamily="66" charset="0"/>
              </a:rPr>
              <a:t>Подземными водами</a:t>
            </a:r>
          </a:p>
        </p:txBody>
      </p:sp>
      <p:sp>
        <p:nvSpPr>
          <p:cNvPr id="126989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6062663" y="2566988"/>
            <a:ext cx="2109787" cy="790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600" smtClean="0">
                <a:solidFill>
                  <a:schemeClr val="folHlink"/>
                </a:solidFill>
              </a:rPr>
              <a:t>             </a:t>
            </a:r>
            <a:r>
              <a:rPr lang="ru-RU" sz="1400" b="1" smtClean="0">
                <a:solidFill>
                  <a:schemeClr val="folHlink"/>
                </a:solidFill>
              </a:rPr>
              <a:t> </a:t>
            </a:r>
            <a:r>
              <a:rPr lang="ru-RU" b="1" smtClean="0">
                <a:solidFill>
                  <a:schemeClr val="folHlink"/>
                </a:solidFill>
                <a:latin typeface="Monotype Corsiva" pitchFamily="66" charset="0"/>
              </a:rPr>
              <a:t>смешанное</a:t>
            </a:r>
          </a:p>
        </p:txBody>
      </p:sp>
      <p:sp>
        <p:nvSpPr>
          <p:cNvPr id="126983" name="Line 7"/>
          <p:cNvSpPr>
            <a:spLocks noChangeShapeType="1"/>
          </p:cNvSpPr>
          <p:nvPr/>
        </p:nvSpPr>
        <p:spPr bwMode="auto">
          <a:xfrm flipH="1" flipV="1">
            <a:off x="2339975" y="2276475"/>
            <a:ext cx="41036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 flipH="1" flipV="1">
            <a:off x="2627313" y="2781300"/>
            <a:ext cx="38163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 flipH="1">
            <a:off x="2627313" y="2924175"/>
            <a:ext cx="38163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 flipH="1">
            <a:off x="3924300" y="2924175"/>
            <a:ext cx="25193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26991" name="Picture 15" descr="j03035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149725"/>
            <a:ext cx="1400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94" name="Picture 18" descr="j03111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292600"/>
            <a:ext cx="17240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95" name="Picture 19" descr="j03464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877050" y="4437063"/>
            <a:ext cx="1549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AutoShape 2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952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6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6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6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build="p"/>
      <p:bldP spid="126983" grpId="0" animBg="1"/>
      <p:bldP spid="126984" grpId="0" animBg="1"/>
      <p:bldP spid="126986" grpId="0" animBg="1"/>
      <p:bldP spid="1269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Monotype Corsiva" pitchFamily="66" charset="0"/>
              </a:rPr>
              <a:t>Влияние человека на водные ресурсы.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latin typeface="Monotype Corsiva" pitchFamily="66" charset="0"/>
              </a:rPr>
              <a:t>Использование воды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>
                <a:latin typeface="Monotype Corsiva" pitchFamily="66" charset="0"/>
              </a:rPr>
              <a:t>Водопользование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1.Рыбное хозяйство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2.Гидроэнергетика (ГЭС)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3.Купание в реке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  <a:r>
              <a:rPr lang="en-US" sz="2400" dirty="0" smtClean="0"/>
              <a:t>4</a:t>
            </a:r>
            <a:r>
              <a:rPr lang="ru-RU" sz="2400" dirty="0" smtClean="0"/>
              <a:t>.Рыбалка на берегу с удочкой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---------------------------------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latin typeface="Monotype Corsiva" pitchFamily="66" charset="0"/>
              </a:rPr>
              <a:t>Водопользователи загрязняют воду, ухудшают ее качество.</a:t>
            </a:r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1050"/>
            <a:ext cx="403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b="1" smtClean="0">
                <a:latin typeface="Monotype Corsiva" pitchFamily="66" charset="0"/>
              </a:rPr>
              <a:t>Водопотребление.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1.Промышленность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2.Сельское хозяйство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 </a:t>
            </a:r>
            <a:r>
              <a:rPr lang="ru-RU" sz="2400" smtClean="0"/>
              <a:t>3.Коммунальное хозяйство (вода в квартире, полив улиц).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-----------------------------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>
                <a:latin typeface="Monotype Corsiva" pitchFamily="66" charset="0"/>
              </a:rPr>
              <a:t>В результате потребления уменьшается количество и ухудшается качество воды.</a:t>
            </a:r>
          </a:p>
        </p:txBody>
      </p:sp>
      <p:sp>
        <p:nvSpPr>
          <p:cNvPr id="25605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021388"/>
            <a:ext cx="503237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6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6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6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6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6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6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6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6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6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6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6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26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2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2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2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26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26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26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26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26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26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6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26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26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26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26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26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6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6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6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6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6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6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6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6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6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6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6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6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26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26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26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2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6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6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26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6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6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6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6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6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26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6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6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6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0331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Monotype Corsiva" pitchFamily="66" charset="0"/>
              </a:rPr>
              <a:t>Охрана вод</a:t>
            </a:r>
          </a:p>
        </p:txBody>
      </p:sp>
      <p:sp>
        <p:nvSpPr>
          <p:cNvPr id="32564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29600" cy="41767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Monotype Corsiva" pitchFamily="66" charset="0"/>
              </a:rPr>
              <a:t>1.Строительство очистных сооружений, также реконструкция старых.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Monotype Corsiva" pitchFamily="66" charset="0"/>
              </a:rPr>
              <a:t>2.Совершенствовать технологию производства на предприятиях (система оборотного водоснабжения - отработанные воды очищаются и снова используются предприятием).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Monotype Corsiva" pitchFamily="66" charset="0"/>
              </a:rPr>
              <a:t>3. Экономия потребления воды, плата за каждый метр кубический по счетчику.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dirty="0" smtClean="0"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b="1" dirty="0" smtClean="0"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6628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165850"/>
            <a:ext cx="503238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5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5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5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5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5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5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25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5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5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atin typeface="Monotype Corsiva" pitchFamily="66" charset="0"/>
              </a:rPr>
              <a:t>Используемые сайты</a:t>
            </a:r>
            <a:r>
              <a:rPr lang="en-US" sz="4000" b="1" dirty="0" smtClean="0">
                <a:latin typeface="Monotype Corsiva" pitchFamily="66" charset="0"/>
              </a:rPr>
              <a:t> </a:t>
            </a:r>
            <a:r>
              <a:rPr lang="ru-RU" sz="4000" b="1" dirty="0" smtClean="0">
                <a:latin typeface="Monotype Corsiva" pitchFamily="66" charset="0"/>
              </a:rPr>
              <a:t>и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литература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675687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000" b="1" dirty="0" smtClean="0">
                <a:latin typeface="Arial" charset="0"/>
              </a:rPr>
              <a:t>www.</a:t>
            </a:r>
            <a:r>
              <a:rPr lang="ru-RU" sz="2000" b="1" dirty="0" err="1" smtClean="0">
                <a:latin typeface="Arial" charset="0"/>
              </a:rPr>
              <a:t>tourism.intat.ru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en-US" sz="2000" b="1" dirty="0" smtClean="0">
                <a:latin typeface="Arial" charset="0"/>
              </a:rPr>
              <a:t>w</a:t>
            </a:r>
            <a:r>
              <a:rPr lang="ru-RU" sz="2000" b="1" dirty="0" err="1" smtClean="0">
                <a:latin typeface="Arial" charset="0"/>
              </a:rPr>
              <a:t>ww.tourparade.ru</a:t>
            </a:r>
            <a:r>
              <a:rPr lang="ru-RU" sz="2000" b="1" dirty="0" smtClean="0">
                <a:latin typeface="Arial" charset="0"/>
              </a:rPr>
              <a:t> </a:t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err="1" smtClean="0">
                <a:latin typeface="Arial" charset="0"/>
              </a:rPr>
              <a:t>www.tourparade.ru</a:t>
            </a:r>
            <a:r>
              <a:rPr lang="ru-RU" sz="2000" b="1" dirty="0" smtClean="0">
                <a:latin typeface="Arial" charset="0"/>
              </a:rPr>
              <a:t> </a:t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err="1" smtClean="0">
                <a:latin typeface="Arial" charset="0"/>
              </a:rPr>
              <a:t>www.brics.dk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err="1" smtClean="0">
                <a:latin typeface="Arial" charset="0"/>
              </a:rPr>
              <a:t>www.tourism-carpwww.asu.ru</a:t>
            </a:r>
            <a:r>
              <a:rPr lang="ru-RU" sz="2000" b="1" dirty="0" smtClean="0">
                <a:latin typeface="Arial" charset="0"/>
              </a:rPr>
              <a:t>   </a:t>
            </a:r>
            <a:endParaRPr lang="en-US" sz="20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latin typeface="Arial" charset="0"/>
              </a:rPr>
              <a:t>     </a:t>
            </a:r>
            <a:r>
              <a:rPr lang="ru-RU" sz="2000" b="1" dirty="0" err="1" smtClean="0">
                <a:latin typeface="Arial" charset="0"/>
              </a:rPr>
              <a:t>www.darwin.museum.ru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err="1" smtClean="0">
                <a:latin typeface="Arial" charset="0"/>
              </a:rPr>
              <a:t>www.eco.ulstu.ru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err="1" smtClean="0">
                <a:latin typeface="Arial" charset="0"/>
              </a:rPr>
              <a:t>www.sebrant.ru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err="1" smtClean="0">
                <a:latin typeface="Arial" charset="0"/>
              </a:rPr>
              <a:t>www.ruza-swiss.com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err="1" smtClean="0">
                <a:latin typeface="Arial" charset="0"/>
              </a:rPr>
              <a:t>www.zemly.ru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err="1" smtClean="0">
                <a:latin typeface="Arial" charset="0"/>
              </a:rPr>
              <a:t>www.sbras.nsc.ru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en-US" sz="2000" b="1" dirty="0" smtClean="0">
                <a:latin typeface="Arial" charset="0"/>
              </a:rPr>
              <a:t>www.</a:t>
            </a:r>
            <a:r>
              <a:rPr lang="ru-RU" sz="2000" b="1" dirty="0" err="1" smtClean="0">
                <a:latin typeface="Arial" charset="0"/>
              </a:rPr>
              <a:t>photocity.ru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en-US" sz="2000" b="1" dirty="0" smtClean="0">
                <a:latin typeface="Arial" charset="0"/>
              </a:rPr>
              <a:t>www.terragalleria.ru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sz="2000" b="1" dirty="0" smtClean="0">
                <a:latin typeface="Arial" charset="0"/>
              </a:rPr>
              <a:t>И.И.Баринова Рекомендации к планированию уроков. М.: Дрофа.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sz="2000" b="1" dirty="0" smtClean="0">
                <a:latin typeface="Arial" charset="0"/>
              </a:rPr>
              <a:t>Современный урок географии.- М.: Школьная пресса, 2002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sz="2000" b="1" dirty="0" err="1" smtClean="0">
                <a:latin typeface="Arial" charset="0"/>
              </a:rPr>
              <a:t>Е.А.Жижина</a:t>
            </a:r>
            <a:r>
              <a:rPr lang="ru-RU" sz="2000" b="1" dirty="0" smtClean="0">
                <a:latin typeface="Arial" charset="0"/>
              </a:rPr>
              <a:t>. Поурочные разработки по географии. М.: 2002.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sz="2000" b="1" dirty="0" smtClean="0">
                <a:latin typeface="Arial" charset="0"/>
              </a:rPr>
              <a:t>И.И.Баринова., В.Яром География России. Методическое пособие. М.: Дрофа, 1998.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24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5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5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26035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Monotype Corsiva" pitchFamily="66" charset="0"/>
              </a:rPr>
              <a:t>ЖЕЛАЮ УДАЧИ !!!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797425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latin typeface="Monotype Corsiva" pitchFamily="66" charset="0"/>
              </a:rPr>
              <a:t>Автор : учитель географии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latin typeface="Monotype Corsiva" pitchFamily="66" charset="0"/>
              </a:rPr>
              <a:t>МАОУ СОШ №</a:t>
            </a:r>
            <a:r>
              <a:rPr lang="ru-RU" b="1" smtClean="0">
                <a:latin typeface="Monotype Corsiva" pitchFamily="66" charset="0"/>
              </a:rPr>
              <a:t>1 г.Боровичи</a:t>
            </a:r>
            <a:endParaRPr lang="ru-RU" b="1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err="1" smtClean="0">
                <a:latin typeface="Monotype Corsiva" pitchFamily="66" charset="0"/>
              </a:rPr>
              <a:t>Младчева</a:t>
            </a:r>
            <a:r>
              <a:rPr lang="ru-RU" b="1" dirty="0" smtClean="0">
                <a:latin typeface="Monotype Corsiva" pitchFamily="66" charset="0"/>
              </a:rPr>
              <a:t>  Вера  Павловна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b="1" dirty="0" smtClean="0">
              <a:latin typeface="Monotype Corsiva" pitchFamily="66" charset="0"/>
            </a:endParaRPr>
          </a:p>
        </p:txBody>
      </p:sp>
      <p:pic>
        <p:nvPicPr>
          <p:cNvPr id="154630" name="Picture 6" descr="для Лены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 l="2919" t="3006" r="2983" b="3073"/>
          <a:stretch>
            <a:fillRect/>
          </a:stretch>
        </p:blipFill>
        <p:spPr bwMode="auto">
          <a:xfrm>
            <a:off x="3348038" y="1989138"/>
            <a:ext cx="23034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1" name="Picture 7" descr="erth_slo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492375"/>
            <a:ext cx="158432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/>
      <p:bldP spid="1546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686800" cy="4608512"/>
          </a:xfrm>
        </p:spPr>
        <p:txBody>
          <a:bodyPr/>
          <a:lstStyle/>
          <a:p>
            <a:r>
              <a:rPr lang="ru-RU" sz="2000" dirty="0" smtClean="0"/>
              <a:t>Цель и задачи урока:</a:t>
            </a:r>
            <a:br>
              <a:rPr lang="ru-RU" sz="2000" dirty="0" smtClean="0"/>
            </a:br>
            <a:r>
              <a:rPr lang="ru-RU" sz="2000" dirty="0" smtClean="0"/>
              <a:t>  Задачи: </a:t>
            </a:r>
          </a:p>
          <a:p>
            <a:r>
              <a:rPr lang="ru-RU" sz="2000" dirty="0" smtClean="0"/>
              <a:t>- Сформировать представление о разнообразии внутренних вод России.</a:t>
            </a:r>
            <a:br>
              <a:rPr lang="ru-RU" sz="2000" dirty="0" smtClean="0"/>
            </a:br>
            <a:r>
              <a:rPr lang="ru-RU" sz="2000" dirty="0" smtClean="0"/>
              <a:t>  Образовательные: </a:t>
            </a:r>
            <a:br>
              <a:rPr lang="ru-RU" sz="2000" dirty="0" smtClean="0"/>
            </a:br>
            <a:r>
              <a:rPr lang="ru-RU" sz="2000" dirty="0" smtClean="0"/>
              <a:t>- Расширить и углубить знания о реках и значение их в природе и жизни человека.</a:t>
            </a:r>
            <a:br>
              <a:rPr lang="ru-RU" sz="2000" dirty="0" smtClean="0"/>
            </a:br>
            <a:r>
              <a:rPr lang="ru-RU" sz="2000" dirty="0" smtClean="0"/>
              <a:t>- умение </a:t>
            </a:r>
            <a:r>
              <a:rPr lang="ru-RU" sz="2000" dirty="0" smtClean="0"/>
              <a:t>определения уклона и падения рек.</a:t>
            </a:r>
            <a:br>
              <a:rPr lang="ru-RU" sz="2000" dirty="0" smtClean="0"/>
            </a:br>
            <a:r>
              <a:rPr lang="ru-RU" sz="2000" dirty="0" smtClean="0"/>
              <a:t>   Развивающие: </a:t>
            </a:r>
          </a:p>
          <a:p>
            <a:r>
              <a:rPr lang="ru-RU" sz="2000" dirty="0" smtClean="0"/>
              <a:t>- уметь анализировать и систематизировать учебный материал, выделять главное,</a:t>
            </a:r>
            <a:br>
              <a:rPr lang="ru-RU" sz="2000" dirty="0" smtClean="0"/>
            </a:br>
            <a:r>
              <a:rPr lang="ru-RU" sz="2000" dirty="0" smtClean="0"/>
              <a:t>-экологические понятия о воде.</a:t>
            </a:r>
            <a:br>
              <a:rPr lang="ru-RU" sz="2000" dirty="0" smtClean="0"/>
            </a:br>
            <a:r>
              <a:rPr lang="ru-RU" sz="2000" dirty="0" smtClean="0"/>
              <a:t>   Воспитывающие: </a:t>
            </a:r>
          </a:p>
          <a:p>
            <a:r>
              <a:rPr lang="ru-RU" sz="2000" dirty="0" smtClean="0"/>
              <a:t>- воспитывать любовь к России, к родному краю.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интересно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 smtClean="0"/>
          </a:p>
          <a:p>
            <a:r>
              <a:rPr lang="ru-RU" sz="2800" dirty="0" smtClean="0"/>
              <a:t> В России-2,5 </a:t>
            </a:r>
            <a:r>
              <a:rPr lang="ru-RU" sz="2800" dirty="0" err="1" smtClean="0"/>
              <a:t>млн</a:t>
            </a:r>
            <a:r>
              <a:rPr lang="ru-RU" sz="2800" dirty="0" smtClean="0"/>
              <a:t> рек и около 3 млн. озер.</a:t>
            </a:r>
          </a:p>
          <a:p>
            <a:r>
              <a:rPr lang="ru-RU" sz="2800" dirty="0" smtClean="0"/>
              <a:t>10% территории занимают болота,</a:t>
            </a:r>
          </a:p>
          <a:p>
            <a:r>
              <a:rPr lang="ru-RU" sz="2800" dirty="0" smtClean="0"/>
              <a:t>60% территории занимает многолетняя мерзлота. Из 34 крупнейших рек мира 6 находятся полностью на территории России: Енисей, Лена, </a:t>
            </a:r>
            <a:r>
              <a:rPr lang="ru-RU" sz="2800" dirty="0" err="1" smtClean="0"/>
              <a:t>Объ</a:t>
            </a:r>
            <a:r>
              <a:rPr lang="ru-RU" sz="2800" dirty="0" smtClean="0"/>
              <a:t>, Волга, Северная Двина, Колыма. На одного жителя России приходится 22400 м воды в год.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800" b="1" dirty="0" smtClean="0">
              <a:latin typeface="Monotype Corsiva" pitchFamily="66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1800" dirty="0" smtClean="0">
                <a:hlinkClick r:id="rId2" action="ppaction://hlinksldjump"/>
              </a:rPr>
              <a:t> </a:t>
            </a:r>
            <a:r>
              <a:rPr lang="ru-RU" b="1" dirty="0" smtClean="0">
                <a:latin typeface="Monotype Corsiva" pitchFamily="66" charset="0"/>
                <a:hlinkClick r:id="rId2" action="ppaction://hlinksldjump"/>
              </a:rPr>
              <a:t>Реки</a:t>
            </a:r>
            <a:endParaRPr lang="ru-RU" b="1" dirty="0" smtClean="0">
              <a:latin typeface="Monotype Corsiva" pitchFamily="66" charset="0"/>
              <a:hlinkClick r:id="" action="ppaction://noaction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b="1" dirty="0" smtClean="0">
                <a:latin typeface="Monotype Corsiva" pitchFamily="66" charset="0"/>
                <a:hlinkClick r:id="" action="ppaction://noaction"/>
              </a:rPr>
              <a:t>Водные ресурсы     </a:t>
            </a:r>
            <a:endParaRPr lang="ru-RU" b="1" dirty="0" smtClean="0">
              <a:latin typeface="Monotype Corsiva" pitchFamily="66" charset="0"/>
            </a:endParaRPr>
          </a:p>
        </p:txBody>
      </p:sp>
      <p:pic>
        <p:nvPicPr>
          <p:cNvPr id="95301" name="Picture 6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1776413"/>
            <a:ext cx="5435600" cy="3379787"/>
          </a:xfrm>
          <a:noFill/>
        </p:spPr>
      </p:pic>
      <p:sp>
        <p:nvSpPr>
          <p:cNvPr id="5125" name="AutoShape 3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8604250" y="6237288"/>
            <a:ext cx="360363" cy="39528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5303" name="Picture 7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851275" y="1844675"/>
            <a:ext cx="5073650" cy="3806825"/>
          </a:xfrm>
          <a:noFill/>
        </p:spPr>
      </p:pic>
      <p:pic>
        <p:nvPicPr>
          <p:cNvPr id="95305" name="Picture 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1700213"/>
            <a:ext cx="5095875" cy="3819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5307" name="Picture 75"/>
          <p:cNvPicPr>
            <a:picLocks noChangeAspect="1" noChangeArrowheads="1"/>
          </p:cNvPicPr>
          <p:nvPr/>
        </p:nvPicPr>
        <p:blipFill>
          <a:blip r:embed="rId7" cstate="print"/>
          <a:srcRect b="7176"/>
          <a:stretch>
            <a:fillRect/>
          </a:stretch>
        </p:blipFill>
        <p:spPr bwMode="auto">
          <a:xfrm>
            <a:off x="3563938" y="2205038"/>
            <a:ext cx="5435600" cy="323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5308" name="Picture 7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1717675"/>
            <a:ext cx="5651500" cy="3783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5309" name="Picture 7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2500" y="1844675"/>
            <a:ext cx="5435600" cy="3919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5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5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5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5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772400" cy="1008062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  </a:t>
            </a:r>
            <a:r>
              <a:rPr lang="ru-RU" sz="4800" b="1" smtClean="0">
                <a:latin typeface="Monotype Corsiva" pitchFamily="66" charset="0"/>
              </a:rPr>
              <a:t>Реки</a:t>
            </a:r>
          </a:p>
        </p:txBody>
      </p:sp>
      <p:sp>
        <p:nvSpPr>
          <p:cNvPr id="109590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05263"/>
            <a:ext cx="7016750" cy="2641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                          </a:t>
            </a:r>
          </a:p>
        </p:txBody>
      </p:sp>
      <p:sp>
        <p:nvSpPr>
          <p:cNvPr id="109594" name="Line 26"/>
          <p:cNvSpPr>
            <a:spLocks noChangeShapeType="1"/>
          </p:cNvSpPr>
          <p:nvPr/>
        </p:nvSpPr>
        <p:spPr bwMode="auto">
          <a:xfrm flipH="1">
            <a:off x="3708400" y="2133600"/>
            <a:ext cx="792163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595" name="Line 27"/>
          <p:cNvSpPr>
            <a:spLocks noChangeShapeType="1"/>
          </p:cNvSpPr>
          <p:nvPr/>
        </p:nvSpPr>
        <p:spPr bwMode="auto">
          <a:xfrm>
            <a:off x="4716463" y="2205038"/>
            <a:ext cx="129540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596" name="Line 28"/>
          <p:cNvSpPr>
            <a:spLocks noChangeShapeType="1"/>
          </p:cNvSpPr>
          <p:nvPr/>
        </p:nvSpPr>
        <p:spPr bwMode="auto">
          <a:xfrm>
            <a:off x="5003800" y="2133600"/>
            <a:ext cx="2376488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151" name="Picture 30" descr="j0299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868863"/>
            <a:ext cx="922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952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9600" name="Text Box 32"/>
          <p:cNvSpPr txBox="1">
            <a:spLocks noChangeArrowheads="1"/>
          </p:cNvSpPr>
          <p:nvPr/>
        </p:nvSpPr>
        <p:spPr bwMode="auto">
          <a:xfrm>
            <a:off x="5148263" y="4508500"/>
            <a:ext cx="2087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hlinkClick r:id="rId4" action="ppaction://hlinksldjump"/>
              </a:rPr>
              <a:t>режим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9601" name="Text Box 33"/>
          <p:cNvSpPr txBox="1">
            <a:spLocks noChangeArrowheads="1"/>
          </p:cNvSpPr>
          <p:nvPr/>
        </p:nvSpPr>
        <p:spPr bwMode="auto">
          <a:xfrm>
            <a:off x="2987675" y="4508500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hlinkClick r:id="rId5" action="ppaction://hlinksldjump"/>
              </a:rPr>
              <a:t>виды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9602" name="Text Box 34"/>
          <p:cNvSpPr txBox="1">
            <a:spLocks noChangeArrowheads="1"/>
          </p:cNvSpPr>
          <p:nvPr/>
        </p:nvSpPr>
        <p:spPr bwMode="auto">
          <a:xfrm>
            <a:off x="6588125" y="3213100"/>
            <a:ext cx="2303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hlinkClick r:id="rId6" action="ppaction://hlinksldjump"/>
              </a:rPr>
              <a:t>питание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9604" name="Line 36"/>
          <p:cNvSpPr>
            <a:spLocks noChangeShapeType="1"/>
          </p:cNvSpPr>
          <p:nvPr/>
        </p:nvSpPr>
        <p:spPr bwMode="auto">
          <a:xfrm flipH="1">
            <a:off x="1692275" y="2060575"/>
            <a:ext cx="259238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605" name="Rectangle 37"/>
          <p:cNvSpPr>
            <a:spLocks noChangeArrowheads="1"/>
          </p:cNvSpPr>
          <p:nvPr/>
        </p:nvSpPr>
        <p:spPr bwMode="auto">
          <a:xfrm>
            <a:off x="0" y="3213100"/>
            <a:ext cx="3600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hlinkClick r:id="rId7" action="ppaction://hlinksldjump"/>
              </a:rPr>
              <a:t>Уклон и падение реки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9606" name="Line 38"/>
          <p:cNvSpPr>
            <a:spLocks noChangeShapeType="1"/>
          </p:cNvSpPr>
          <p:nvPr/>
        </p:nvSpPr>
        <p:spPr bwMode="auto">
          <a:xfrm>
            <a:off x="5435600" y="2060575"/>
            <a:ext cx="14414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607" name="Text Box 39"/>
          <p:cNvSpPr txBox="1">
            <a:spLocks noChangeArrowheads="1"/>
          </p:cNvSpPr>
          <p:nvPr/>
        </p:nvSpPr>
        <p:spPr bwMode="auto">
          <a:xfrm>
            <a:off x="0" y="1916113"/>
            <a:ext cx="36353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hlinkClick r:id="rId8" action="ppaction://hlinksldjump"/>
              </a:rPr>
              <a:t>происхождение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9608" name="Line 40"/>
          <p:cNvSpPr>
            <a:spLocks noChangeShapeType="1"/>
          </p:cNvSpPr>
          <p:nvPr/>
        </p:nvSpPr>
        <p:spPr bwMode="auto">
          <a:xfrm flipH="1">
            <a:off x="2843213" y="1989138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609" name="Text Box 41"/>
          <p:cNvSpPr txBox="1">
            <a:spLocks noChangeArrowheads="1"/>
          </p:cNvSpPr>
          <p:nvPr/>
        </p:nvSpPr>
        <p:spPr bwMode="auto">
          <a:xfrm>
            <a:off x="6804025" y="1916113"/>
            <a:ext cx="23399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hlinkClick r:id="rId9" action="ppaction://hlinksldjump"/>
              </a:rPr>
              <a:t>строение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94" grpId="0" animBg="1"/>
      <p:bldP spid="109595" grpId="0" animBg="1"/>
      <p:bldP spid="109596" grpId="0" animBg="1"/>
      <p:bldP spid="109600" grpId="0"/>
      <p:bldP spid="109601" grpId="0"/>
      <p:bldP spid="109602" grpId="0"/>
      <p:bldP spid="109604" grpId="0" animBg="1"/>
      <p:bldP spid="109605" grpId="0"/>
      <p:bldP spid="109606" grpId="0" animBg="1"/>
      <p:bldP spid="109607" grpId="0"/>
      <p:bldP spid="109608" grpId="0" animBg="1"/>
      <p:bldP spid="1096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763713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latin typeface="Monotype Corsiva" pitchFamily="66" charset="0"/>
              </a:rPr>
              <a:t>Реки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88913"/>
            <a:ext cx="7667625" cy="1079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	</a:t>
            </a:r>
            <a:r>
              <a:rPr lang="ru-RU" sz="2800" b="1" smtClean="0">
                <a:latin typeface="Monotype Corsiva" pitchFamily="66" charset="0"/>
              </a:rPr>
              <a:t>Реки относятся к бассейнам трех океанов – Атлантического, Тихого ,Северного Ледовитого.</a:t>
            </a:r>
          </a:p>
        </p:txBody>
      </p:sp>
      <p:pic>
        <p:nvPicPr>
          <p:cNvPr id="337926" name="Picture 6" descr="карт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962" b="4475"/>
          <a:stretch>
            <a:fillRect/>
          </a:stretch>
        </p:blipFill>
        <p:spPr>
          <a:xfrm>
            <a:off x="0" y="1230313"/>
            <a:ext cx="9144000" cy="5627687"/>
          </a:xfrm>
          <a:noFill/>
        </p:spPr>
      </p:pic>
      <p:sp>
        <p:nvSpPr>
          <p:cNvPr id="717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latin typeface="Monotype Corsiva" pitchFamily="66" charset="0"/>
              </a:rPr>
              <a:t>Строение реки</a:t>
            </a:r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84313"/>
            <a:ext cx="3455988" cy="94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latin typeface="Monotype Corsiva" pitchFamily="66" charset="0"/>
              </a:rPr>
              <a:t>Составные части рек</a:t>
            </a:r>
          </a:p>
        </p:txBody>
      </p:sp>
      <p:sp>
        <p:nvSpPr>
          <p:cNvPr id="339974" name="Oval 6"/>
          <p:cNvSpPr>
            <a:spLocks noChangeArrowheads="1"/>
          </p:cNvSpPr>
          <p:nvPr/>
        </p:nvSpPr>
        <p:spPr bwMode="auto">
          <a:xfrm>
            <a:off x="5076825" y="2276475"/>
            <a:ext cx="863600" cy="360363"/>
          </a:xfrm>
          <a:prstGeom prst="ellipse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9975" name="Freeform 7"/>
          <p:cNvSpPr>
            <a:spLocks/>
          </p:cNvSpPr>
          <p:nvPr/>
        </p:nvSpPr>
        <p:spPr bwMode="auto">
          <a:xfrm>
            <a:off x="5795963" y="2565400"/>
            <a:ext cx="1428750" cy="2027238"/>
          </a:xfrm>
          <a:custGeom>
            <a:avLst/>
            <a:gdLst>
              <a:gd name="T0" fmla="*/ 0 w 900"/>
              <a:gd name="T1" fmla="*/ 0 h 1277"/>
              <a:gd name="T2" fmla="*/ 431800 w 900"/>
              <a:gd name="T3" fmla="*/ 215900 h 1277"/>
              <a:gd name="T4" fmla="*/ 504825 w 900"/>
              <a:gd name="T5" fmla="*/ 647700 h 1277"/>
              <a:gd name="T6" fmla="*/ 936625 w 900"/>
              <a:gd name="T7" fmla="*/ 719138 h 1277"/>
              <a:gd name="T8" fmla="*/ 863600 w 900"/>
              <a:gd name="T9" fmla="*/ 1079500 h 1277"/>
              <a:gd name="T10" fmla="*/ 1368425 w 900"/>
              <a:gd name="T11" fmla="*/ 1439863 h 1277"/>
              <a:gd name="T12" fmla="*/ 1223963 w 900"/>
              <a:gd name="T13" fmla="*/ 1943101 h 1277"/>
              <a:gd name="T14" fmla="*/ 576263 w 900"/>
              <a:gd name="T15" fmla="*/ 1943101 h 1277"/>
              <a:gd name="T16" fmla="*/ 431800 w 900"/>
              <a:gd name="T17" fmla="*/ 1943101 h 1277"/>
              <a:gd name="T18" fmla="*/ 576263 w 900"/>
              <a:gd name="T19" fmla="*/ 2016126 h 12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00"/>
              <a:gd name="T31" fmla="*/ 0 h 1277"/>
              <a:gd name="T32" fmla="*/ 900 w 900"/>
              <a:gd name="T33" fmla="*/ 1277 h 12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00" h="1277">
                <a:moveTo>
                  <a:pt x="0" y="0"/>
                </a:moveTo>
                <a:cubicBezTo>
                  <a:pt x="109" y="34"/>
                  <a:pt x="219" y="68"/>
                  <a:pt x="272" y="136"/>
                </a:cubicBezTo>
                <a:cubicBezTo>
                  <a:pt x="325" y="204"/>
                  <a:pt x="265" y="355"/>
                  <a:pt x="318" y="408"/>
                </a:cubicBezTo>
                <a:cubicBezTo>
                  <a:pt x="371" y="461"/>
                  <a:pt x="552" y="408"/>
                  <a:pt x="590" y="453"/>
                </a:cubicBezTo>
                <a:cubicBezTo>
                  <a:pt x="628" y="498"/>
                  <a:pt x="499" y="604"/>
                  <a:pt x="544" y="680"/>
                </a:cubicBezTo>
                <a:cubicBezTo>
                  <a:pt x="589" y="756"/>
                  <a:pt x="824" y="816"/>
                  <a:pt x="862" y="907"/>
                </a:cubicBezTo>
                <a:cubicBezTo>
                  <a:pt x="900" y="998"/>
                  <a:pt x="854" y="1171"/>
                  <a:pt x="771" y="1224"/>
                </a:cubicBezTo>
                <a:cubicBezTo>
                  <a:pt x="688" y="1277"/>
                  <a:pt x="446" y="1224"/>
                  <a:pt x="363" y="1224"/>
                </a:cubicBezTo>
                <a:cubicBezTo>
                  <a:pt x="280" y="1224"/>
                  <a:pt x="272" y="1216"/>
                  <a:pt x="272" y="1224"/>
                </a:cubicBezTo>
                <a:cubicBezTo>
                  <a:pt x="272" y="1232"/>
                  <a:pt x="348" y="1270"/>
                  <a:pt x="363" y="1270"/>
                </a:cubicBezTo>
              </a:path>
            </a:pathLst>
          </a:custGeom>
          <a:noFill/>
          <a:ln w="63500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9976" name="Freeform 8"/>
          <p:cNvSpPr>
            <a:spLocks/>
          </p:cNvSpPr>
          <p:nvPr/>
        </p:nvSpPr>
        <p:spPr bwMode="auto">
          <a:xfrm>
            <a:off x="5588000" y="4208463"/>
            <a:ext cx="2641600" cy="1166812"/>
          </a:xfrm>
          <a:custGeom>
            <a:avLst/>
            <a:gdLst>
              <a:gd name="T0" fmla="*/ 377825 w 1664"/>
              <a:gd name="T1" fmla="*/ 523875 h 735"/>
              <a:gd name="T2" fmla="*/ 754062 w 1664"/>
              <a:gd name="T3" fmla="*/ 479425 h 735"/>
              <a:gd name="T4" fmla="*/ 769937 w 1664"/>
              <a:gd name="T5" fmla="*/ 406400 h 735"/>
              <a:gd name="T6" fmla="*/ 885825 w 1664"/>
              <a:gd name="T7" fmla="*/ 436562 h 735"/>
              <a:gd name="T8" fmla="*/ 1016000 w 1664"/>
              <a:gd name="T9" fmla="*/ 508000 h 735"/>
              <a:gd name="T10" fmla="*/ 1262063 w 1664"/>
              <a:gd name="T11" fmla="*/ 493712 h 735"/>
              <a:gd name="T12" fmla="*/ 1335087 w 1664"/>
              <a:gd name="T13" fmla="*/ 479425 h 735"/>
              <a:gd name="T14" fmla="*/ 1379537 w 1664"/>
              <a:gd name="T15" fmla="*/ 392112 h 735"/>
              <a:gd name="T16" fmla="*/ 1698625 w 1664"/>
              <a:gd name="T17" fmla="*/ 290512 h 735"/>
              <a:gd name="T18" fmla="*/ 1712913 w 1664"/>
              <a:gd name="T19" fmla="*/ 117475 h 735"/>
              <a:gd name="T20" fmla="*/ 1727200 w 1664"/>
              <a:gd name="T21" fmla="*/ 73025 h 735"/>
              <a:gd name="T22" fmla="*/ 1916113 w 1664"/>
              <a:gd name="T23" fmla="*/ 0 h 735"/>
              <a:gd name="T24" fmla="*/ 2003425 w 1664"/>
              <a:gd name="T25" fmla="*/ 188912 h 735"/>
              <a:gd name="T26" fmla="*/ 2105025 w 1664"/>
              <a:gd name="T27" fmla="*/ 377825 h 735"/>
              <a:gd name="T28" fmla="*/ 2365375 w 1664"/>
              <a:gd name="T29" fmla="*/ 363537 h 735"/>
              <a:gd name="T30" fmla="*/ 2481263 w 1664"/>
              <a:gd name="T31" fmla="*/ 290512 h 735"/>
              <a:gd name="T32" fmla="*/ 2641600 w 1664"/>
              <a:gd name="T33" fmla="*/ 377825 h 735"/>
              <a:gd name="T34" fmla="*/ 2627313 w 1664"/>
              <a:gd name="T35" fmla="*/ 552450 h 735"/>
              <a:gd name="T36" fmla="*/ 2409825 w 1664"/>
              <a:gd name="T37" fmla="*/ 654050 h 735"/>
              <a:gd name="T38" fmla="*/ 2365375 w 1664"/>
              <a:gd name="T39" fmla="*/ 682625 h 735"/>
              <a:gd name="T40" fmla="*/ 2308225 w 1664"/>
              <a:gd name="T41" fmla="*/ 696912 h 735"/>
              <a:gd name="T42" fmla="*/ 2060575 w 1664"/>
              <a:gd name="T43" fmla="*/ 857250 h 735"/>
              <a:gd name="T44" fmla="*/ 1800225 w 1664"/>
              <a:gd name="T45" fmla="*/ 973137 h 735"/>
              <a:gd name="T46" fmla="*/ 1552575 w 1664"/>
              <a:gd name="T47" fmla="*/ 958850 h 735"/>
              <a:gd name="T48" fmla="*/ 1408112 w 1664"/>
              <a:gd name="T49" fmla="*/ 857250 h 735"/>
              <a:gd name="T50" fmla="*/ 1176338 w 1664"/>
              <a:gd name="T51" fmla="*/ 871537 h 735"/>
              <a:gd name="T52" fmla="*/ 1001713 w 1664"/>
              <a:gd name="T53" fmla="*/ 958850 h 735"/>
              <a:gd name="T54" fmla="*/ 914400 w 1664"/>
              <a:gd name="T55" fmla="*/ 1016000 h 735"/>
              <a:gd name="T56" fmla="*/ 841375 w 1664"/>
              <a:gd name="T57" fmla="*/ 1060450 h 735"/>
              <a:gd name="T58" fmla="*/ 623888 w 1664"/>
              <a:gd name="T59" fmla="*/ 1162050 h 735"/>
              <a:gd name="T60" fmla="*/ 115888 w 1664"/>
              <a:gd name="T61" fmla="*/ 1103312 h 735"/>
              <a:gd name="T62" fmla="*/ 73025 w 1664"/>
              <a:gd name="T63" fmla="*/ 1060450 h 735"/>
              <a:gd name="T64" fmla="*/ 28575 w 1664"/>
              <a:gd name="T65" fmla="*/ 1046162 h 735"/>
              <a:gd name="T66" fmla="*/ 0 w 1664"/>
              <a:gd name="T67" fmla="*/ 958850 h 735"/>
              <a:gd name="T68" fmla="*/ 28575 w 1664"/>
              <a:gd name="T69" fmla="*/ 741362 h 735"/>
              <a:gd name="T70" fmla="*/ 58738 w 1664"/>
              <a:gd name="T71" fmla="*/ 711200 h 735"/>
              <a:gd name="T72" fmla="*/ 115888 w 1664"/>
              <a:gd name="T73" fmla="*/ 625475 h 735"/>
              <a:gd name="T74" fmla="*/ 130175 w 1664"/>
              <a:gd name="T75" fmla="*/ 581025 h 735"/>
              <a:gd name="T76" fmla="*/ 160338 w 1664"/>
              <a:gd name="T77" fmla="*/ 552450 h 735"/>
              <a:gd name="T78" fmla="*/ 231775 w 1664"/>
              <a:gd name="T79" fmla="*/ 450850 h 735"/>
              <a:gd name="T80" fmla="*/ 377825 w 1664"/>
              <a:gd name="T81" fmla="*/ 523875 h 7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64"/>
              <a:gd name="T124" fmla="*/ 0 h 735"/>
              <a:gd name="T125" fmla="*/ 1664 w 1664"/>
              <a:gd name="T126" fmla="*/ 735 h 73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64" h="735">
                <a:moveTo>
                  <a:pt x="238" y="330"/>
                </a:moveTo>
                <a:cubicBezTo>
                  <a:pt x="317" y="320"/>
                  <a:pt x="395" y="309"/>
                  <a:pt x="475" y="302"/>
                </a:cubicBezTo>
                <a:cubicBezTo>
                  <a:pt x="478" y="287"/>
                  <a:pt x="472" y="265"/>
                  <a:pt x="485" y="256"/>
                </a:cubicBezTo>
                <a:cubicBezTo>
                  <a:pt x="491" y="252"/>
                  <a:pt x="547" y="271"/>
                  <a:pt x="558" y="275"/>
                </a:cubicBezTo>
                <a:cubicBezTo>
                  <a:pt x="621" y="316"/>
                  <a:pt x="592" y="304"/>
                  <a:pt x="640" y="320"/>
                </a:cubicBezTo>
                <a:cubicBezTo>
                  <a:pt x="692" y="317"/>
                  <a:pt x="743" y="316"/>
                  <a:pt x="795" y="311"/>
                </a:cubicBezTo>
                <a:cubicBezTo>
                  <a:pt x="811" y="310"/>
                  <a:pt x="827" y="310"/>
                  <a:pt x="841" y="302"/>
                </a:cubicBezTo>
                <a:cubicBezTo>
                  <a:pt x="875" y="283"/>
                  <a:pt x="845" y="271"/>
                  <a:pt x="869" y="247"/>
                </a:cubicBezTo>
                <a:cubicBezTo>
                  <a:pt x="923" y="193"/>
                  <a:pt x="1000" y="190"/>
                  <a:pt x="1070" y="183"/>
                </a:cubicBezTo>
                <a:cubicBezTo>
                  <a:pt x="1073" y="147"/>
                  <a:pt x="1074" y="110"/>
                  <a:pt x="1079" y="74"/>
                </a:cubicBezTo>
                <a:cubicBezTo>
                  <a:pt x="1080" y="64"/>
                  <a:pt x="1081" y="53"/>
                  <a:pt x="1088" y="46"/>
                </a:cubicBezTo>
                <a:cubicBezTo>
                  <a:pt x="1101" y="33"/>
                  <a:pt x="1186" y="6"/>
                  <a:pt x="1207" y="0"/>
                </a:cubicBezTo>
                <a:cubicBezTo>
                  <a:pt x="1293" y="19"/>
                  <a:pt x="1272" y="29"/>
                  <a:pt x="1262" y="119"/>
                </a:cubicBezTo>
                <a:cubicBezTo>
                  <a:pt x="1270" y="191"/>
                  <a:pt x="1260" y="217"/>
                  <a:pt x="1326" y="238"/>
                </a:cubicBezTo>
                <a:cubicBezTo>
                  <a:pt x="1381" y="235"/>
                  <a:pt x="1436" y="237"/>
                  <a:pt x="1490" y="229"/>
                </a:cubicBezTo>
                <a:cubicBezTo>
                  <a:pt x="1495" y="228"/>
                  <a:pt x="1545" y="189"/>
                  <a:pt x="1563" y="183"/>
                </a:cubicBezTo>
                <a:cubicBezTo>
                  <a:pt x="1630" y="192"/>
                  <a:pt x="1631" y="188"/>
                  <a:pt x="1664" y="238"/>
                </a:cubicBezTo>
                <a:cubicBezTo>
                  <a:pt x="1661" y="275"/>
                  <a:pt x="1662" y="312"/>
                  <a:pt x="1655" y="348"/>
                </a:cubicBezTo>
                <a:cubicBezTo>
                  <a:pt x="1643" y="408"/>
                  <a:pt x="1559" y="407"/>
                  <a:pt x="1518" y="412"/>
                </a:cubicBezTo>
                <a:cubicBezTo>
                  <a:pt x="1509" y="418"/>
                  <a:pt x="1500" y="426"/>
                  <a:pt x="1490" y="430"/>
                </a:cubicBezTo>
                <a:cubicBezTo>
                  <a:pt x="1479" y="435"/>
                  <a:pt x="1465" y="433"/>
                  <a:pt x="1454" y="439"/>
                </a:cubicBezTo>
                <a:cubicBezTo>
                  <a:pt x="1401" y="466"/>
                  <a:pt x="1354" y="522"/>
                  <a:pt x="1298" y="540"/>
                </a:cubicBezTo>
                <a:cubicBezTo>
                  <a:pt x="1222" y="590"/>
                  <a:pt x="1231" y="599"/>
                  <a:pt x="1134" y="613"/>
                </a:cubicBezTo>
                <a:cubicBezTo>
                  <a:pt x="1082" y="610"/>
                  <a:pt x="1030" y="612"/>
                  <a:pt x="978" y="604"/>
                </a:cubicBezTo>
                <a:cubicBezTo>
                  <a:pt x="945" y="599"/>
                  <a:pt x="921" y="551"/>
                  <a:pt x="887" y="540"/>
                </a:cubicBezTo>
                <a:cubicBezTo>
                  <a:pt x="838" y="543"/>
                  <a:pt x="790" y="544"/>
                  <a:pt x="741" y="549"/>
                </a:cubicBezTo>
                <a:cubicBezTo>
                  <a:pt x="700" y="553"/>
                  <a:pt x="671" y="591"/>
                  <a:pt x="631" y="604"/>
                </a:cubicBezTo>
                <a:cubicBezTo>
                  <a:pt x="551" y="681"/>
                  <a:pt x="648" y="595"/>
                  <a:pt x="576" y="640"/>
                </a:cubicBezTo>
                <a:cubicBezTo>
                  <a:pt x="516" y="678"/>
                  <a:pt x="606" y="643"/>
                  <a:pt x="530" y="668"/>
                </a:cubicBezTo>
                <a:cubicBezTo>
                  <a:pt x="463" y="712"/>
                  <a:pt x="475" y="720"/>
                  <a:pt x="393" y="732"/>
                </a:cubicBezTo>
                <a:cubicBezTo>
                  <a:pt x="209" y="725"/>
                  <a:pt x="197" y="735"/>
                  <a:pt x="73" y="695"/>
                </a:cubicBezTo>
                <a:cubicBezTo>
                  <a:pt x="64" y="686"/>
                  <a:pt x="57" y="675"/>
                  <a:pt x="46" y="668"/>
                </a:cubicBezTo>
                <a:cubicBezTo>
                  <a:pt x="38" y="663"/>
                  <a:pt x="24" y="667"/>
                  <a:pt x="18" y="659"/>
                </a:cubicBezTo>
                <a:cubicBezTo>
                  <a:pt x="7" y="643"/>
                  <a:pt x="0" y="604"/>
                  <a:pt x="0" y="604"/>
                </a:cubicBezTo>
                <a:cubicBezTo>
                  <a:pt x="0" y="603"/>
                  <a:pt x="8" y="490"/>
                  <a:pt x="18" y="467"/>
                </a:cubicBezTo>
                <a:cubicBezTo>
                  <a:pt x="22" y="459"/>
                  <a:pt x="32" y="455"/>
                  <a:pt x="37" y="448"/>
                </a:cubicBezTo>
                <a:cubicBezTo>
                  <a:pt x="50" y="431"/>
                  <a:pt x="73" y="394"/>
                  <a:pt x="73" y="394"/>
                </a:cubicBezTo>
                <a:cubicBezTo>
                  <a:pt x="76" y="385"/>
                  <a:pt x="77" y="374"/>
                  <a:pt x="82" y="366"/>
                </a:cubicBezTo>
                <a:cubicBezTo>
                  <a:pt x="87" y="359"/>
                  <a:pt x="97" y="356"/>
                  <a:pt x="101" y="348"/>
                </a:cubicBezTo>
                <a:cubicBezTo>
                  <a:pt x="136" y="279"/>
                  <a:pt x="94" y="301"/>
                  <a:pt x="146" y="284"/>
                </a:cubicBezTo>
                <a:cubicBezTo>
                  <a:pt x="181" y="295"/>
                  <a:pt x="208" y="330"/>
                  <a:pt x="238" y="330"/>
                </a:cubicBezTo>
                <a:close/>
              </a:path>
            </a:pathLst>
          </a:cu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9977" name="Freeform 9"/>
          <p:cNvSpPr>
            <a:spLocks/>
          </p:cNvSpPr>
          <p:nvPr/>
        </p:nvSpPr>
        <p:spPr bwMode="auto">
          <a:xfrm>
            <a:off x="6732588" y="2565400"/>
            <a:ext cx="1042987" cy="923925"/>
          </a:xfrm>
          <a:custGeom>
            <a:avLst/>
            <a:gdLst>
              <a:gd name="T0" fmla="*/ 0 w 657"/>
              <a:gd name="T1" fmla="*/ 863600 h 582"/>
              <a:gd name="T2" fmla="*/ 360362 w 657"/>
              <a:gd name="T3" fmla="*/ 863600 h 582"/>
              <a:gd name="T4" fmla="*/ 360362 w 657"/>
              <a:gd name="T5" fmla="*/ 503237 h 582"/>
              <a:gd name="T6" fmla="*/ 935037 w 657"/>
              <a:gd name="T7" fmla="*/ 576262 h 582"/>
              <a:gd name="T8" fmla="*/ 1008062 w 657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7"/>
              <a:gd name="T16" fmla="*/ 0 h 582"/>
              <a:gd name="T17" fmla="*/ 657 w 657"/>
              <a:gd name="T18" fmla="*/ 582 h 5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7" h="582">
                <a:moveTo>
                  <a:pt x="0" y="544"/>
                </a:moveTo>
                <a:cubicBezTo>
                  <a:pt x="94" y="563"/>
                  <a:pt x="189" y="582"/>
                  <a:pt x="227" y="544"/>
                </a:cubicBezTo>
                <a:cubicBezTo>
                  <a:pt x="265" y="506"/>
                  <a:pt x="167" y="347"/>
                  <a:pt x="227" y="317"/>
                </a:cubicBezTo>
                <a:cubicBezTo>
                  <a:pt x="287" y="287"/>
                  <a:pt x="521" y="416"/>
                  <a:pt x="589" y="363"/>
                </a:cubicBezTo>
                <a:cubicBezTo>
                  <a:pt x="657" y="310"/>
                  <a:pt x="627" y="60"/>
                  <a:pt x="635" y="0"/>
                </a:cubicBezTo>
              </a:path>
            </a:pathLst>
          </a:custGeom>
          <a:noFill/>
          <a:ln w="63500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9978" name="Freeform 10"/>
          <p:cNvSpPr>
            <a:spLocks/>
          </p:cNvSpPr>
          <p:nvPr/>
        </p:nvSpPr>
        <p:spPr bwMode="auto">
          <a:xfrm>
            <a:off x="5940425" y="3068638"/>
            <a:ext cx="360363" cy="515937"/>
          </a:xfrm>
          <a:custGeom>
            <a:avLst/>
            <a:gdLst>
              <a:gd name="T0" fmla="*/ 360363 w 227"/>
              <a:gd name="T1" fmla="*/ 155575 h 325"/>
              <a:gd name="T2" fmla="*/ 71438 w 227"/>
              <a:gd name="T3" fmla="*/ 11112 h 325"/>
              <a:gd name="T4" fmla="*/ 71438 w 227"/>
              <a:gd name="T5" fmla="*/ 227012 h 325"/>
              <a:gd name="T6" fmla="*/ 144463 w 227"/>
              <a:gd name="T7" fmla="*/ 371475 h 325"/>
              <a:gd name="T8" fmla="*/ 0 w 227"/>
              <a:gd name="T9" fmla="*/ 515937 h 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325"/>
              <a:gd name="T17" fmla="*/ 227 w 227"/>
              <a:gd name="T18" fmla="*/ 325 h 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325">
                <a:moveTo>
                  <a:pt x="227" y="98"/>
                </a:moveTo>
                <a:cubicBezTo>
                  <a:pt x="151" y="49"/>
                  <a:pt x="75" y="0"/>
                  <a:pt x="45" y="7"/>
                </a:cubicBezTo>
                <a:cubicBezTo>
                  <a:pt x="15" y="14"/>
                  <a:pt x="37" y="105"/>
                  <a:pt x="45" y="143"/>
                </a:cubicBezTo>
                <a:cubicBezTo>
                  <a:pt x="53" y="181"/>
                  <a:pt x="98" y="204"/>
                  <a:pt x="91" y="234"/>
                </a:cubicBezTo>
                <a:cubicBezTo>
                  <a:pt x="84" y="264"/>
                  <a:pt x="30" y="318"/>
                  <a:pt x="0" y="325"/>
                </a:cubicBezTo>
              </a:path>
            </a:pathLst>
          </a:custGeom>
          <a:noFill/>
          <a:ln w="63500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9979" name="AutoShape 11"/>
          <p:cNvSpPr>
            <a:spLocks noChangeArrowheads="1"/>
          </p:cNvSpPr>
          <p:nvPr/>
        </p:nvSpPr>
        <p:spPr bwMode="auto">
          <a:xfrm>
            <a:off x="7524750" y="2060575"/>
            <a:ext cx="215900" cy="431800"/>
          </a:xfrm>
          <a:prstGeom prst="flowChartExtract">
            <a:avLst/>
          </a:pr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9980" name="AutoShape 12"/>
          <p:cNvSpPr>
            <a:spLocks noChangeArrowheads="1"/>
          </p:cNvSpPr>
          <p:nvPr/>
        </p:nvSpPr>
        <p:spPr bwMode="auto">
          <a:xfrm>
            <a:off x="7667625" y="1844675"/>
            <a:ext cx="288925" cy="720725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9981" name="AutoShape 13"/>
          <p:cNvSpPr>
            <a:spLocks noChangeArrowheads="1"/>
          </p:cNvSpPr>
          <p:nvPr/>
        </p:nvSpPr>
        <p:spPr bwMode="auto">
          <a:xfrm>
            <a:off x="7885113" y="1628775"/>
            <a:ext cx="358775" cy="936625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 flipV="1">
            <a:off x="5867400" y="2133600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9983" name="Text Box 15"/>
          <p:cNvSpPr txBox="1">
            <a:spLocks noChangeArrowheads="1"/>
          </p:cNvSpPr>
          <p:nvPr/>
        </p:nvSpPr>
        <p:spPr bwMode="auto">
          <a:xfrm>
            <a:off x="6227763" y="1844675"/>
            <a:ext cx="10810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исток</a:t>
            </a:r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 flipV="1">
            <a:off x="6948488" y="3716338"/>
            <a:ext cx="7921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9985" name="Text Box 17"/>
          <p:cNvSpPr txBox="1">
            <a:spLocks noChangeArrowheads="1"/>
          </p:cNvSpPr>
          <p:nvPr/>
        </p:nvSpPr>
        <p:spPr bwMode="auto">
          <a:xfrm>
            <a:off x="7667625" y="3429000"/>
            <a:ext cx="1225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русло</a:t>
            </a:r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6084888" y="5157788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9987" name="Text Box 19"/>
          <p:cNvSpPr txBox="1">
            <a:spLocks noChangeArrowheads="1"/>
          </p:cNvSpPr>
          <p:nvPr/>
        </p:nvSpPr>
        <p:spPr bwMode="auto">
          <a:xfrm>
            <a:off x="6516688" y="5734050"/>
            <a:ext cx="22320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море</a:t>
            </a:r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 flipH="1" flipV="1">
            <a:off x="5292725" y="4365625"/>
            <a:ext cx="10795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9989" name="Text Box 21"/>
          <p:cNvSpPr txBox="1">
            <a:spLocks noChangeArrowheads="1"/>
          </p:cNvSpPr>
          <p:nvPr/>
        </p:nvSpPr>
        <p:spPr bwMode="auto">
          <a:xfrm>
            <a:off x="4643438" y="4076700"/>
            <a:ext cx="20161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устье</a:t>
            </a:r>
          </a:p>
        </p:txBody>
      </p:sp>
      <p:sp>
        <p:nvSpPr>
          <p:cNvPr id="339990" name="Line 22"/>
          <p:cNvSpPr>
            <a:spLocks noChangeShapeType="1"/>
          </p:cNvSpPr>
          <p:nvPr/>
        </p:nvSpPr>
        <p:spPr bwMode="auto">
          <a:xfrm flipV="1">
            <a:off x="5435600" y="1773238"/>
            <a:ext cx="5048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9991" name="Text Box 23"/>
          <p:cNvSpPr txBox="1">
            <a:spLocks noChangeArrowheads="1"/>
          </p:cNvSpPr>
          <p:nvPr/>
        </p:nvSpPr>
        <p:spPr bwMode="auto">
          <a:xfrm>
            <a:off x="5795963" y="1484313"/>
            <a:ext cx="18716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озеро</a:t>
            </a:r>
          </a:p>
        </p:txBody>
      </p:sp>
      <p:sp>
        <p:nvSpPr>
          <p:cNvPr id="339992" name="Line 24"/>
          <p:cNvSpPr>
            <a:spLocks noChangeShapeType="1"/>
          </p:cNvSpPr>
          <p:nvPr/>
        </p:nvSpPr>
        <p:spPr bwMode="auto">
          <a:xfrm flipH="1">
            <a:off x="5148263" y="32131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9993" name="Text Box 25"/>
          <p:cNvSpPr txBox="1">
            <a:spLocks noChangeArrowheads="1"/>
          </p:cNvSpPr>
          <p:nvPr/>
        </p:nvSpPr>
        <p:spPr bwMode="auto">
          <a:xfrm>
            <a:off x="3348038" y="2997200"/>
            <a:ext cx="2232025" cy="77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Правый приток</a:t>
            </a:r>
          </a:p>
          <a:p>
            <a:pPr>
              <a:spcBef>
                <a:spcPct val="50000"/>
              </a:spcBef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339994" name="Line 26"/>
          <p:cNvSpPr>
            <a:spLocks noChangeShapeType="1"/>
          </p:cNvSpPr>
          <p:nvPr/>
        </p:nvSpPr>
        <p:spPr bwMode="auto">
          <a:xfrm flipH="1" flipV="1">
            <a:off x="7667625" y="1196975"/>
            <a:ext cx="3603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7164388" y="836613"/>
            <a:ext cx="14398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горы</a:t>
            </a:r>
          </a:p>
        </p:txBody>
      </p:sp>
      <p:sp>
        <p:nvSpPr>
          <p:cNvPr id="339996" name="Line 28"/>
          <p:cNvSpPr>
            <a:spLocks noChangeShapeType="1"/>
          </p:cNvSpPr>
          <p:nvPr/>
        </p:nvSpPr>
        <p:spPr bwMode="auto">
          <a:xfrm>
            <a:off x="7740650" y="30686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9997" name="Text Box 29"/>
          <p:cNvSpPr txBox="1">
            <a:spLocks noChangeArrowheads="1"/>
          </p:cNvSpPr>
          <p:nvPr/>
        </p:nvSpPr>
        <p:spPr bwMode="auto">
          <a:xfrm>
            <a:off x="8101013" y="2852738"/>
            <a:ext cx="10429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приток</a:t>
            </a:r>
          </a:p>
        </p:txBody>
      </p:sp>
      <p:sp>
        <p:nvSpPr>
          <p:cNvPr id="8220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237288"/>
            <a:ext cx="360363" cy="39528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9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9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9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9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9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9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3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9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9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9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9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/>
      <p:bldP spid="339972" grpId="0" build="p"/>
      <p:bldP spid="339974" grpId="0" animBg="1"/>
      <p:bldP spid="339975" grpId="0" animBg="1"/>
      <p:bldP spid="339976" grpId="0" animBg="1"/>
      <p:bldP spid="339977" grpId="0" animBg="1"/>
      <p:bldP spid="339978" grpId="0" animBg="1"/>
      <p:bldP spid="339979" grpId="0" animBg="1"/>
      <p:bldP spid="339980" grpId="0" animBg="1"/>
      <p:bldP spid="339981" grpId="0" animBg="1"/>
      <p:bldP spid="339982" grpId="0" animBg="1"/>
      <p:bldP spid="339983" grpId="0"/>
      <p:bldP spid="339984" grpId="0" animBg="1"/>
      <p:bldP spid="339985" grpId="0"/>
      <p:bldP spid="339986" grpId="0" animBg="1"/>
      <p:bldP spid="339987" grpId="0"/>
      <p:bldP spid="339988" grpId="0" animBg="1"/>
      <p:bldP spid="339989" grpId="0"/>
      <p:bldP spid="339990" grpId="0" animBg="1"/>
      <p:bldP spid="339991" grpId="0"/>
      <p:bldP spid="339992" grpId="0" animBg="1"/>
      <p:bldP spid="339993" grpId="0"/>
      <p:bldP spid="339994" grpId="0" animBg="1"/>
      <p:bldP spid="339995" grpId="0"/>
      <p:bldP spid="339996" grpId="0" animBg="1"/>
      <p:bldP spid="3399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86025"/>
            <a:ext cx="3043238" cy="13716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Monotype Corsiva" pitchFamily="66" charset="0"/>
              </a:rPr>
              <a:t>Строение реки</a:t>
            </a:r>
            <a:endParaRPr lang="ru-RU" dirty="0"/>
          </a:p>
        </p:txBody>
      </p:sp>
      <p:pic>
        <p:nvPicPr>
          <p:cNvPr id="9219" name="Picture 6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0"/>
            <a:ext cx="485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237288"/>
            <a:ext cx="360363" cy="39528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latin typeface="Monotype Corsiva" pitchFamily="66" charset="0"/>
              </a:rPr>
              <a:t>Режим рек</a:t>
            </a:r>
          </a:p>
        </p:txBody>
      </p:sp>
      <p:sp>
        <p:nvSpPr>
          <p:cNvPr id="111640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84313"/>
            <a:ext cx="3671887" cy="1020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       </a:t>
            </a:r>
            <a:r>
              <a:rPr lang="ru-RU" sz="2400" b="1" smtClean="0">
                <a:latin typeface="Monotype Corsiva" pitchFamily="66" charset="0"/>
              </a:rPr>
              <a:t>Летнее   половодье   (разлив во время</a:t>
            </a:r>
            <a:r>
              <a:rPr lang="en-US" sz="2400" b="1" smtClean="0">
                <a:latin typeface="Monotype Corsiva" pitchFamily="66" charset="0"/>
              </a:rPr>
              <a:t> </a:t>
            </a:r>
            <a:r>
              <a:rPr lang="ru-RU" sz="2400" b="1" smtClean="0">
                <a:latin typeface="Monotype Corsiva" pitchFamily="66" charset="0"/>
              </a:rPr>
              <a:t>муссонов)</a:t>
            </a:r>
          </a:p>
        </p:txBody>
      </p:sp>
      <p:sp>
        <p:nvSpPr>
          <p:cNvPr id="111641" name="Rectangle 25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5084763"/>
            <a:ext cx="3887787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</a:t>
            </a:r>
            <a:r>
              <a:rPr lang="ru-RU" sz="2400" b="1" smtClean="0">
                <a:latin typeface="Monotype Corsiva" pitchFamily="66" charset="0"/>
              </a:rPr>
              <a:t>Весеннее</a:t>
            </a:r>
            <a:r>
              <a:rPr lang="en-US" sz="2400" b="1" smtClean="0">
                <a:latin typeface="Monotype Corsiva" pitchFamily="66" charset="0"/>
              </a:rPr>
              <a:t>  </a:t>
            </a:r>
            <a:r>
              <a:rPr lang="ru-RU" sz="2400" b="1" smtClean="0">
                <a:latin typeface="Monotype Corsiva" pitchFamily="66" charset="0"/>
              </a:rPr>
              <a:t>половодье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latin typeface="Monotype Corsiva" pitchFamily="66" charset="0"/>
              </a:rPr>
              <a:t>   (разлив рек весной)                         </a:t>
            </a:r>
          </a:p>
        </p:txBody>
      </p:sp>
      <p:sp>
        <p:nvSpPr>
          <p:cNvPr id="1031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952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26" name="Diagram 19"/>
          <p:cNvGraphicFramePr>
            <a:graphicFrameLocks noChangeAspect="1"/>
          </p:cNvGraphicFramePr>
          <p:nvPr>
            <p:ph type="dgm" idx="4294967295"/>
          </p:nvPr>
        </p:nvGraphicFramePr>
        <p:xfrm>
          <a:off x="2268538" y="2349500"/>
          <a:ext cx="4248150" cy="29083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11642" name="Text Box 26"/>
          <p:cNvSpPr txBox="1">
            <a:spLocks noChangeArrowheads="1"/>
          </p:cNvSpPr>
          <p:nvPr/>
        </p:nvSpPr>
        <p:spPr bwMode="auto">
          <a:xfrm>
            <a:off x="6011863" y="5013325"/>
            <a:ext cx="31321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/>
              <a:t>       </a:t>
            </a: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Паводок </a:t>
            </a:r>
          </a:p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(разлив после дождей)</a:t>
            </a:r>
            <a:r>
              <a:rPr lang="ru-RU" sz="2400" b="1"/>
              <a:t>             </a:t>
            </a:r>
          </a:p>
        </p:txBody>
      </p:sp>
      <p:sp>
        <p:nvSpPr>
          <p:cNvPr id="111645" name="Line 29"/>
          <p:cNvSpPr>
            <a:spLocks noChangeShapeType="1"/>
          </p:cNvSpPr>
          <p:nvPr/>
        </p:nvSpPr>
        <p:spPr bwMode="auto">
          <a:xfrm flipH="1">
            <a:off x="2268538" y="3860800"/>
            <a:ext cx="1582737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46" name="Line 30"/>
          <p:cNvSpPr>
            <a:spLocks noChangeShapeType="1"/>
          </p:cNvSpPr>
          <p:nvPr/>
        </p:nvSpPr>
        <p:spPr bwMode="auto">
          <a:xfrm>
            <a:off x="5724525" y="3860800"/>
            <a:ext cx="16557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47" name="Line 31"/>
          <p:cNvSpPr>
            <a:spLocks noChangeShapeType="1"/>
          </p:cNvSpPr>
          <p:nvPr/>
        </p:nvSpPr>
        <p:spPr bwMode="auto">
          <a:xfrm flipH="1" flipV="1">
            <a:off x="2124075" y="2276475"/>
            <a:ext cx="15843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11648" name="Picture 32" descr="j03012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997200"/>
            <a:ext cx="18303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49" name="Line 33"/>
          <p:cNvSpPr>
            <a:spLocks noChangeShapeType="1"/>
          </p:cNvSpPr>
          <p:nvPr/>
        </p:nvSpPr>
        <p:spPr bwMode="auto">
          <a:xfrm flipV="1">
            <a:off x="5580063" y="2420938"/>
            <a:ext cx="129698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50" name="Text Box 34"/>
          <p:cNvSpPr txBox="1">
            <a:spLocks noChangeArrowheads="1"/>
          </p:cNvSpPr>
          <p:nvPr/>
        </p:nvSpPr>
        <p:spPr bwMode="auto">
          <a:xfrm>
            <a:off x="5651500" y="1557338"/>
            <a:ext cx="29527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Межень (низкий уровень воды в реке)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11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11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111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  <p:bldP spid="111640" grpId="0" build="p"/>
      <p:bldP spid="111641" grpId="0" build="p"/>
      <p:bldP spid="111642" grpId="0"/>
      <p:bldP spid="111645" grpId="0" animBg="1"/>
      <p:bldP spid="111646" grpId="0" animBg="1"/>
      <p:bldP spid="111647" grpId="0" animBg="1"/>
      <p:bldP spid="111649" grpId="0" animBg="1"/>
      <p:bldP spid="111650" grpId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1914</TotalTime>
  <Words>316</Words>
  <Application>Microsoft Office PowerPoint</Application>
  <PresentationFormat>Экран (4:3)</PresentationFormat>
  <Paragraphs>105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Текстура</vt:lpstr>
      <vt:lpstr>Внутренние воды России. Реки.                                      8 класс</vt:lpstr>
      <vt:lpstr>Слайд 2</vt:lpstr>
      <vt:lpstr>Это интересно</vt:lpstr>
      <vt:lpstr>Слайд 4</vt:lpstr>
      <vt:lpstr>  Реки</vt:lpstr>
      <vt:lpstr>Реки</vt:lpstr>
      <vt:lpstr>Строение реки</vt:lpstr>
      <vt:lpstr>Строение реки</vt:lpstr>
      <vt:lpstr>Режим рек</vt:lpstr>
      <vt:lpstr>Уклон и падение реки</vt:lpstr>
      <vt:lpstr>Виды рек</vt:lpstr>
      <vt:lpstr>Виды питания рек</vt:lpstr>
      <vt:lpstr>Влияние человека на водные ресурсы. Использование воды</vt:lpstr>
      <vt:lpstr>Охрана вод</vt:lpstr>
      <vt:lpstr>Используемые сайты и литература</vt:lpstr>
      <vt:lpstr>ЖЕЛАЮ УДАЧИ 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Топливно-энергетический комплекс</dc:title>
  <dc:creator>Alelva</dc:creator>
  <cp:lastModifiedBy>Admin</cp:lastModifiedBy>
  <cp:revision>163</cp:revision>
  <dcterms:created xsi:type="dcterms:W3CDTF">2005-11-10T19:03:20Z</dcterms:created>
  <dcterms:modified xsi:type="dcterms:W3CDTF">2015-09-22T13:45:23Z</dcterms:modified>
</cp:coreProperties>
</file>