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805"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55DB3AE-F0DA-4756-ADDA-8B3733CCA943}" type="datetimeFigureOut">
              <a:rPr lang="ru-RU" smtClean="0"/>
              <a:t>05.06.2015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55DB3AE-F0DA-4756-ADDA-8B3733CCA943}" type="datetimeFigureOut">
              <a:rPr lang="ru-RU" smtClean="0"/>
              <a:t>05.06.2015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55DB3AE-F0DA-4756-ADDA-8B3733CCA943}" type="datetimeFigureOut">
              <a:rPr lang="ru-RU" smtClean="0"/>
              <a:t>05.06.2015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55DB3AE-F0DA-4756-ADDA-8B3733CCA943}" type="datetimeFigureOut">
              <a:rPr lang="ru-RU" smtClean="0"/>
              <a:t>05.06.2015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5DB3AE-F0DA-4756-ADDA-8B3733CCA943}" type="datetimeFigureOut">
              <a:rPr lang="ru-RU" smtClean="0"/>
              <a:t>05.06.2015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55DB3AE-F0DA-4756-ADDA-8B3733CCA943}" type="datetimeFigureOut">
              <a:rPr lang="ru-RU" smtClean="0"/>
              <a:t>05.06.2015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55DB3AE-F0DA-4756-ADDA-8B3733CCA943}" type="datetimeFigureOut">
              <a:rPr lang="ru-RU" smtClean="0"/>
              <a:t>05.06.2015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55DB3AE-F0DA-4756-ADDA-8B3733CCA943}" type="datetimeFigureOut">
              <a:rPr lang="ru-RU" smtClean="0"/>
              <a:t>05.06.2015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DB3AE-F0DA-4756-ADDA-8B3733CCA943}" type="datetimeFigureOut">
              <a:rPr lang="ru-RU" smtClean="0"/>
              <a:t>05.06.2015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9740462-6F62-4301-BD78-D3FCB1E9EED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55DB3AE-F0DA-4756-ADDA-8B3733CCA943}" type="datetimeFigureOut">
              <a:rPr lang="ru-RU" smtClean="0"/>
              <a:t>05.06.2015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9740462-6F62-4301-BD78-D3FCB1E9EEDA}"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255DB3AE-F0DA-4756-ADDA-8B3733CCA943}" type="datetimeFigureOut">
              <a:rPr lang="ru-RU" smtClean="0"/>
              <a:t>05.06.2015</a:t>
            </a:fld>
            <a:endParaRPr lang="ru-RU"/>
          </a:p>
        </p:txBody>
      </p:sp>
      <p:sp>
        <p:nvSpPr>
          <p:cNvPr id="9" name="Slide Number Placeholder 8"/>
          <p:cNvSpPr>
            <a:spLocks noGrp="1"/>
          </p:cNvSpPr>
          <p:nvPr>
            <p:ph type="sldNum" sz="quarter" idx="11"/>
          </p:nvPr>
        </p:nvSpPr>
        <p:spPr/>
        <p:txBody>
          <a:bodyPr/>
          <a:lstStyle/>
          <a:p>
            <a:fld id="{69740462-6F62-4301-BD78-D3FCB1E9EEDA}"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9740462-6F62-4301-BD78-D3FCB1E9EEDA}"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55DB3AE-F0DA-4756-ADDA-8B3733CCA943}" type="datetimeFigureOut">
              <a:rPr lang="ru-RU" smtClean="0"/>
              <a:t>05.06.2015</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
            </a:r>
            <a:br>
              <a:rPr lang="ru-RU" dirty="0"/>
            </a:br>
            <a:endParaRPr lang="ru-RU" dirty="0"/>
          </a:p>
        </p:txBody>
      </p:sp>
      <p:sp>
        <p:nvSpPr>
          <p:cNvPr id="4" name="Объект 3"/>
          <p:cNvSpPr>
            <a:spLocks noGrp="1"/>
          </p:cNvSpPr>
          <p:nvPr>
            <p:ph idx="1"/>
          </p:nvPr>
        </p:nvSpPr>
        <p:spPr>
          <a:xfrm>
            <a:off x="457200" y="620688"/>
            <a:ext cx="7620000" cy="5780112"/>
          </a:xfrm>
        </p:spPr>
        <p:txBody>
          <a:bodyPr>
            <a:normAutofit/>
          </a:bodyPr>
          <a:lstStyle/>
          <a:p>
            <a:pPr marL="114300" indent="0">
              <a:buNone/>
            </a:pPr>
            <a:r>
              <a:rPr lang="ru-RU" sz="5400" b="1" dirty="0"/>
              <a:t>Федеральный закон от 29.12.2010 N </a:t>
            </a:r>
            <a:r>
              <a:rPr lang="ru-RU" sz="5400" b="1" dirty="0" smtClean="0"/>
              <a:t>436-ФЗ</a:t>
            </a:r>
            <a:r>
              <a:rPr lang="en-US" sz="5400" b="1" dirty="0" smtClean="0"/>
              <a:t> </a:t>
            </a:r>
          </a:p>
          <a:p>
            <a:pPr marL="114300" indent="0">
              <a:buNone/>
            </a:pPr>
            <a:r>
              <a:rPr lang="ru-RU" sz="4400" b="1" dirty="0" smtClean="0"/>
              <a:t>"</a:t>
            </a:r>
            <a:r>
              <a:rPr lang="ru-RU" sz="4000" b="1" dirty="0"/>
              <a:t>О защите детей от информации, причиняющей вред их здоровью и развитию" </a:t>
            </a:r>
            <a:endParaRPr lang="en-US" sz="4000" b="1" dirty="0" smtClean="0"/>
          </a:p>
          <a:p>
            <a:r>
              <a:rPr lang="ru-RU" sz="3600" b="1" dirty="0" smtClean="0"/>
              <a:t>(</a:t>
            </a:r>
            <a:r>
              <a:rPr lang="ru-RU" sz="3600" b="1" dirty="0"/>
              <a:t>29 декабря 2010 г.)</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120595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b="1" dirty="0" smtClean="0"/>
              <a:t/>
            </a:r>
            <a:br>
              <a:rPr lang="en-US" sz="1800" b="1" dirty="0" smtClean="0"/>
            </a:br>
            <a:r>
              <a:rPr lang="ru-RU" sz="1800" b="1" dirty="0" smtClean="0"/>
              <a:t>Федеральный </a:t>
            </a:r>
            <a:r>
              <a:rPr lang="ru-RU" sz="1800" b="1" dirty="0"/>
              <a:t>закон от 29.12.2010 N 436-ФЗ </a:t>
            </a:r>
            <a:br>
              <a:rPr lang="ru-RU" sz="1800" b="1" dirty="0"/>
            </a:br>
            <a:r>
              <a:rPr lang="ru-RU" sz="1800" b="1" dirty="0"/>
              <a:t>"О защите детей от информации, причиняющей вред их здоровью и развитию" </a:t>
            </a:r>
            <a:br>
              <a:rPr lang="ru-RU" sz="1800" b="1" dirty="0"/>
            </a:br>
            <a:r>
              <a:rPr lang="ru-RU" sz="1800" b="1" dirty="0"/>
              <a:t/>
            </a:r>
            <a:br>
              <a:rPr lang="ru-RU" sz="1800" b="1" dirty="0"/>
            </a:br>
            <a:endParaRPr lang="ru-RU" sz="1800" b="1" dirty="0"/>
          </a:p>
        </p:txBody>
      </p:sp>
      <p:sp>
        <p:nvSpPr>
          <p:cNvPr id="3" name="Объект 2"/>
          <p:cNvSpPr>
            <a:spLocks noGrp="1"/>
          </p:cNvSpPr>
          <p:nvPr>
            <p:ph idx="1"/>
          </p:nvPr>
        </p:nvSpPr>
        <p:spPr/>
        <p:txBody>
          <a:bodyPr/>
          <a:lstStyle/>
          <a:p>
            <a:r>
              <a:rPr lang="ru-RU" b="1" dirty="0" smtClean="0"/>
              <a:t>Информационная </a:t>
            </a:r>
            <a:r>
              <a:rPr lang="ru-RU" b="1" dirty="0"/>
              <a:t>безопасность детей - </a:t>
            </a:r>
            <a:r>
              <a:rPr lang="ru-RU" dirty="0"/>
              <a:t>состояние защищенности детей, при котором отсутствует риск, связанный с причинением информацией вреда их здоровью и (или) физическому, психическому, духовному, </a:t>
            </a:r>
            <a:r>
              <a:rPr lang="ru-RU" dirty="0" smtClean="0"/>
              <a:t>нравственному </a:t>
            </a:r>
            <a:r>
              <a:rPr lang="ru-RU" dirty="0"/>
              <a:t>развитию </a:t>
            </a:r>
            <a:r>
              <a:rPr lang="ru-RU" b="1" dirty="0" smtClean="0"/>
              <a:t>(ст.2 п.4)</a:t>
            </a:r>
          </a:p>
          <a:p>
            <a:endParaRPr lang="ru-RU" b="1" dirty="0" smtClean="0"/>
          </a:p>
          <a:p>
            <a:r>
              <a:rPr lang="ru-RU" b="1" dirty="0" smtClean="0"/>
              <a:t>Информация</a:t>
            </a:r>
            <a:r>
              <a:rPr lang="ru-RU" b="1" dirty="0"/>
              <a:t>, причиняющая вред здоровью и (или) развитию детей, - </a:t>
            </a:r>
            <a:r>
              <a:rPr lang="ru-RU" dirty="0"/>
              <a:t>информация (в том числе содержащаяся в информационной продукции для детей), распространение которой среди детей запрещено или ограничено в соответствии с настоящим Федеральным законом</a:t>
            </a:r>
            <a:r>
              <a:rPr lang="ru-RU" b="1" dirty="0"/>
              <a:t> </a:t>
            </a:r>
            <a:r>
              <a:rPr lang="ru-RU" b="1" dirty="0" smtClean="0"/>
              <a:t>(ст.2 п.7)</a:t>
            </a:r>
            <a:endParaRPr lang="ru-RU" b="1" dirty="0"/>
          </a:p>
          <a:p>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39756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b="1" dirty="0" smtClean="0"/>
              <a:t/>
            </a:r>
            <a:br>
              <a:rPr lang="en-US" sz="1800" b="1" dirty="0" smtClean="0"/>
            </a:br>
            <a:r>
              <a:rPr lang="ru-RU" sz="1800" b="1" dirty="0" smtClean="0"/>
              <a:t>Федеральный </a:t>
            </a:r>
            <a:r>
              <a:rPr lang="ru-RU" sz="1800" b="1" dirty="0"/>
              <a:t>закон от 29.12.2010 N 436-ФЗ </a:t>
            </a:r>
            <a:br>
              <a:rPr lang="ru-RU" sz="1800" b="1" dirty="0"/>
            </a:br>
            <a:r>
              <a:rPr lang="ru-RU" sz="1800" b="1" dirty="0"/>
              <a:t>"О защите детей от информации, причиняющей вред их здоровью и развитию" </a:t>
            </a:r>
            <a:br>
              <a:rPr lang="ru-RU" sz="1800" b="1" dirty="0"/>
            </a:br>
            <a:r>
              <a:rPr lang="ru-RU" sz="1800" b="1" dirty="0"/>
              <a:t/>
            </a:r>
            <a:br>
              <a:rPr lang="ru-RU" sz="1800" b="1" dirty="0"/>
            </a:br>
            <a:endParaRPr lang="ru-RU" sz="1800" b="1" dirty="0"/>
          </a:p>
        </p:txBody>
      </p:sp>
      <p:sp>
        <p:nvSpPr>
          <p:cNvPr id="3" name="Объект 2"/>
          <p:cNvSpPr>
            <a:spLocks noGrp="1"/>
          </p:cNvSpPr>
          <p:nvPr>
            <p:ph idx="1"/>
          </p:nvPr>
        </p:nvSpPr>
        <p:spPr>
          <a:xfrm>
            <a:off x="395536" y="1268760"/>
            <a:ext cx="7848872" cy="5132040"/>
          </a:xfrm>
        </p:spPr>
        <p:txBody>
          <a:bodyPr>
            <a:normAutofit fontScale="77500" lnSpcReduction="20000"/>
          </a:bodyPr>
          <a:lstStyle/>
          <a:p>
            <a:endParaRPr lang="ru-RU" dirty="0"/>
          </a:p>
          <a:p>
            <a:pPr algn="just"/>
            <a:r>
              <a:rPr lang="ru-RU" sz="2500" b="1" dirty="0"/>
              <a:t>К информации, запрещенной для распространения среди детей, относится информация</a:t>
            </a:r>
            <a:r>
              <a:rPr lang="ru-RU" sz="2500" dirty="0"/>
              <a:t>:</a:t>
            </a:r>
          </a:p>
          <a:p>
            <a:endParaRPr lang="ru-RU" sz="2500" dirty="0"/>
          </a:p>
          <a:p>
            <a:r>
              <a:rPr lang="ru-RU" sz="2500" dirty="0"/>
              <a:t>1) побуждающая детей к совершению действий, представляющих угрозу их жизни и (или) здоровью, в том числе к причинению вреда своему здоровью, самоубийству;</a:t>
            </a:r>
          </a:p>
          <a:p>
            <a:endParaRPr lang="ru-RU" sz="2500" dirty="0"/>
          </a:p>
          <a:p>
            <a:r>
              <a:rPr lang="ru-RU" sz="2500" dirty="0"/>
              <a:t>2) способная вызвать у детей желание употребить наркотические средства, психотропные и (или) одурманивающие вещества, табачные изделия, алкогольную и спиртосодержащую продукцию, пиво и напитки, изготавливаемые на его основе, принять участие в азартных играх, заниматься проституцией, бродяжничеством или попрошайничеством;</a:t>
            </a:r>
          </a:p>
          <a:p>
            <a:endParaRPr lang="ru-RU" sz="2500" dirty="0"/>
          </a:p>
          <a:p>
            <a:r>
              <a:rPr lang="ru-RU" sz="2500" dirty="0"/>
              <a:t>3) обосновывающая или оправдывающая допустимость насилия и (или) жестокости либо побуждающая осуществлять насильственные действия по отношению к людям или животным, за исключением случаев, предусмотренных настоящим Федеральным законом;</a:t>
            </a:r>
          </a:p>
          <a:p>
            <a:endParaRPr lang="ru-RU" sz="25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336035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b="1" dirty="0" smtClean="0"/>
              <a:t/>
            </a:r>
            <a:br>
              <a:rPr lang="en-US" sz="1800" b="1" dirty="0" smtClean="0"/>
            </a:br>
            <a:r>
              <a:rPr lang="ru-RU" sz="1800" b="1" dirty="0" smtClean="0"/>
              <a:t>Федеральный </a:t>
            </a:r>
            <a:r>
              <a:rPr lang="ru-RU" sz="1800" b="1" dirty="0"/>
              <a:t>закон от 29.12.2010 N 436-ФЗ </a:t>
            </a:r>
            <a:br>
              <a:rPr lang="ru-RU" sz="1800" b="1" dirty="0"/>
            </a:br>
            <a:r>
              <a:rPr lang="ru-RU" sz="1800" b="1" dirty="0"/>
              <a:t>"О защите детей от информации, причиняющей вред их здоровью и развитию" </a:t>
            </a:r>
            <a:br>
              <a:rPr lang="ru-RU" sz="1800" b="1" dirty="0"/>
            </a:br>
            <a:r>
              <a:rPr lang="ru-RU" sz="1800" b="1" dirty="0"/>
              <a:t/>
            </a:r>
            <a:br>
              <a:rPr lang="ru-RU" sz="1800" b="1" dirty="0"/>
            </a:br>
            <a:endParaRPr lang="ru-RU" sz="1800" b="1" dirty="0"/>
          </a:p>
        </p:txBody>
      </p:sp>
      <p:sp>
        <p:nvSpPr>
          <p:cNvPr id="3" name="Объект 2"/>
          <p:cNvSpPr>
            <a:spLocks noGrp="1"/>
          </p:cNvSpPr>
          <p:nvPr>
            <p:ph idx="1"/>
          </p:nvPr>
        </p:nvSpPr>
        <p:spPr>
          <a:xfrm>
            <a:off x="395536" y="1268760"/>
            <a:ext cx="7848872" cy="5132040"/>
          </a:xfrm>
        </p:spPr>
        <p:txBody>
          <a:bodyPr>
            <a:normAutofit fontScale="62500" lnSpcReduction="20000"/>
          </a:bodyPr>
          <a:lstStyle/>
          <a:p>
            <a:endParaRPr lang="ru-RU" dirty="0"/>
          </a:p>
          <a:p>
            <a:r>
              <a:rPr lang="ru-RU" sz="3100" dirty="0"/>
              <a:t>4) отрицающая семейные ценности, пропагандирующая нетрадиционные сексуальные отношения и формирующая неуважение к родителям и (или) другим членам семьи;</a:t>
            </a:r>
          </a:p>
          <a:p>
            <a:endParaRPr lang="ru-RU" sz="3100" dirty="0"/>
          </a:p>
          <a:p>
            <a:r>
              <a:rPr lang="ru-RU" sz="3100" dirty="0"/>
              <a:t> 5) оправдывающая противоправное поведение;</a:t>
            </a:r>
          </a:p>
          <a:p>
            <a:endParaRPr lang="ru-RU" sz="3100" dirty="0"/>
          </a:p>
          <a:p>
            <a:r>
              <a:rPr lang="ru-RU" sz="3100" dirty="0"/>
              <a:t>6) содержащая нецензурную брань;</a:t>
            </a:r>
          </a:p>
          <a:p>
            <a:endParaRPr lang="ru-RU" sz="3100" dirty="0"/>
          </a:p>
          <a:p>
            <a:r>
              <a:rPr lang="ru-RU" sz="3100" dirty="0"/>
              <a:t>7) содержащая информацию порнографического характера;</a:t>
            </a:r>
          </a:p>
          <a:p>
            <a:endParaRPr lang="ru-RU" sz="3100" dirty="0"/>
          </a:p>
          <a:p>
            <a:r>
              <a:rPr lang="ru-RU" sz="3100" dirty="0"/>
              <a:t>8) о несовершеннолетнем, пострадавшем в результате противоправных действий (бездействия), включая фамилии, имена, отчества, фото- и видеоизображения такого несовершеннолетнего, его родителей и иных законных представителей, дату рождения такого несовершеннолетнего, аудиозапись его голоса, место его жительства или место временного пребывания, место его учебы или работы, иную информацию, позволяющую прямо или косвенно установить личность такого несовершеннолетнего</a:t>
            </a:r>
            <a:r>
              <a:rPr lang="ru-RU" sz="3100" b="1" dirty="0"/>
              <a:t>.  (Ст.5 п.2 пп.1-8)</a:t>
            </a:r>
          </a:p>
          <a:p>
            <a:endParaRPr lang="ru-RU" sz="2500" dirty="0"/>
          </a:p>
          <a:p>
            <a:endParaRPr lang="ru-RU" sz="2500" dirty="0"/>
          </a:p>
          <a:p>
            <a:endParaRPr lang="ru-RU" sz="25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129325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b="1" dirty="0" smtClean="0"/>
              <a:t/>
            </a:r>
            <a:br>
              <a:rPr lang="en-US" sz="1800" b="1" dirty="0" smtClean="0"/>
            </a:br>
            <a:r>
              <a:rPr lang="ru-RU" sz="1800" b="1" dirty="0" smtClean="0"/>
              <a:t>Федеральный </a:t>
            </a:r>
            <a:r>
              <a:rPr lang="ru-RU" sz="1800" b="1" dirty="0"/>
              <a:t>закон от 29.12.2010 N 436-ФЗ </a:t>
            </a:r>
            <a:br>
              <a:rPr lang="ru-RU" sz="1800" b="1" dirty="0"/>
            </a:br>
            <a:r>
              <a:rPr lang="ru-RU" sz="1800" b="1" dirty="0"/>
              <a:t>"О защите детей от информации, причиняющей вред их здоровью и развитию" </a:t>
            </a:r>
            <a:br>
              <a:rPr lang="ru-RU" sz="1800" b="1" dirty="0"/>
            </a:br>
            <a:r>
              <a:rPr lang="ru-RU" sz="1800" b="1" dirty="0"/>
              <a:t/>
            </a:r>
            <a:br>
              <a:rPr lang="ru-RU" sz="1800" b="1" dirty="0"/>
            </a:br>
            <a:endParaRPr lang="ru-RU" sz="1800" b="1" dirty="0"/>
          </a:p>
        </p:txBody>
      </p:sp>
      <p:sp>
        <p:nvSpPr>
          <p:cNvPr id="3" name="Объект 2"/>
          <p:cNvSpPr>
            <a:spLocks noGrp="1"/>
          </p:cNvSpPr>
          <p:nvPr>
            <p:ph idx="1"/>
          </p:nvPr>
        </p:nvSpPr>
        <p:spPr>
          <a:xfrm>
            <a:off x="395536" y="1268760"/>
            <a:ext cx="7848872" cy="5132040"/>
          </a:xfrm>
        </p:spPr>
        <p:txBody>
          <a:bodyPr>
            <a:normAutofit fontScale="92500"/>
          </a:bodyPr>
          <a:lstStyle/>
          <a:p>
            <a:pPr algn="just"/>
            <a:r>
              <a:rPr lang="ru-RU" b="1" dirty="0"/>
              <a:t>К информации, распространение которой среди детей определенных возрастных категорий ограничено, относится информация:</a:t>
            </a:r>
          </a:p>
          <a:p>
            <a:endParaRPr lang="ru-RU" sz="1200" dirty="0"/>
          </a:p>
          <a:p>
            <a:r>
              <a:rPr lang="ru-RU" dirty="0"/>
              <a:t>1) представляемая в виде изображения или описания жестокости, физического и (или) психического насилия, преступления или иного антиобщественного действия;</a:t>
            </a:r>
          </a:p>
          <a:p>
            <a:r>
              <a:rPr lang="ru-RU" dirty="0"/>
              <a:t>2) вызывающая у детей страх, ужас или панику, в том числе представляемая в виде изображения или описания в унижающей человеческое достоинство форме ненасильственной смерти, заболевания, самоубийства, несчастного случая, аварии или катастрофы и (или) их последствий;</a:t>
            </a:r>
          </a:p>
          <a:p>
            <a:r>
              <a:rPr lang="ru-RU" dirty="0"/>
              <a:t>3) представляемая в виде изображения или описания половых отношений между мужчиной и женщиной;</a:t>
            </a:r>
          </a:p>
          <a:p>
            <a:r>
              <a:rPr lang="ru-RU" dirty="0"/>
              <a:t>4) содержащая бранные слова и выражения, не относящиеся к нецензурной брани.  </a:t>
            </a:r>
            <a:r>
              <a:rPr lang="ru-RU" b="1" dirty="0" smtClean="0"/>
              <a:t>(Ст.5 п.3.пп.1-4)</a:t>
            </a:r>
            <a:endParaRPr lang="ru-RU" b="1"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98863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b="1" dirty="0" smtClean="0"/>
              <a:t/>
            </a:r>
            <a:br>
              <a:rPr lang="en-US" sz="1800" b="1" dirty="0" smtClean="0"/>
            </a:br>
            <a:r>
              <a:rPr lang="ru-RU" sz="1800" b="1" dirty="0" smtClean="0"/>
              <a:t>Федеральный </a:t>
            </a:r>
            <a:r>
              <a:rPr lang="ru-RU" sz="1800" b="1" dirty="0"/>
              <a:t>закон от 29.12.2010 N 436-ФЗ </a:t>
            </a:r>
            <a:br>
              <a:rPr lang="ru-RU" sz="1800" b="1" dirty="0"/>
            </a:br>
            <a:r>
              <a:rPr lang="ru-RU" sz="1800" b="1" dirty="0"/>
              <a:t>"О защите детей от информации, причиняющей вред их здоровью и развитию" </a:t>
            </a:r>
            <a:br>
              <a:rPr lang="ru-RU" sz="1800" b="1" dirty="0"/>
            </a:br>
            <a:r>
              <a:rPr lang="ru-RU" sz="1800" b="1" dirty="0"/>
              <a:t/>
            </a:r>
            <a:br>
              <a:rPr lang="ru-RU" sz="1800" b="1" dirty="0"/>
            </a:br>
            <a:endParaRPr lang="ru-RU" sz="1800" b="1" dirty="0"/>
          </a:p>
        </p:txBody>
      </p:sp>
      <p:sp>
        <p:nvSpPr>
          <p:cNvPr id="3" name="Объект 2"/>
          <p:cNvSpPr>
            <a:spLocks noGrp="1"/>
          </p:cNvSpPr>
          <p:nvPr>
            <p:ph idx="1"/>
          </p:nvPr>
        </p:nvSpPr>
        <p:spPr>
          <a:xfrm>
            <a:off x="395536" y="1268760"/>
            <a:ext cx="7848872" cy="5132040"/>
          </a:xfrm>
        </p:spPr>
        <p:txBody>
          <a:bodyPr>
            <a:normAutofit fontScale="92500" lnSpcReduction="10000"/>
          </a:bodyPr>
          <a:lstStyle/>
          <a:p>
            <a:pPr algn="just"/>
            <a:r>
              <a:rPr lang="ru-RU" b="1" dirty="0"/>
              <a:t>Классификация информационной продукции осуществляется в соответствии с требованиями настоящего Федерального закона по следующим категориям информационной продукции:</a:t>
            </a:r>
          </a:p>
          <a:p>
            <a:endParaRPr lang="ru-RU" dirty="0"/>
          </a:p>
          <a:p>
            <a:r>
              <a:rPr lang="ru-RU" dirty="0"/>
              <a:t>1) информационная продукция для детей, не достигших возраста шести лет  - </a:t>
            </a:r>
            <a:r>
              <a:rPr lang="ru-RU" b="1" dirty="0" smtClean="0"/>
              <a:t>(</a:t>
            </a:r>
            <a:r>
              <a:rPr lang="ru-RU" sz="2600" b="1" dirty="0" smtClean="0"/>
              <a:t>0+)</a:t>
            </a:r>
            <a:endParaRPr lang="ru-RU" sz="2600" b="1" dirty="0"/>
          </a:p>
          <a:p>
            <a:r>
              <a:rPr lang="ru-RU" dirty="0"/>
              <a:t>2) информационная продукция для детей, достигших возраста шести лет  - </a:t>
            </a:r>
            <a:r>
              <a:rPr lang="ru-RU" b="1" dirty="0" smtClean="0"/>
              <a:t>(</a:t>
            </a:r>
            <a:r>
              <a:rPr lang="ru-RU" sz="2600" b="1" dirty="0" smtClean="0"/>
              <a:t>6+)</a:t>
            </a:r>
            <a:endParaRPr lang="ru-RU" sz="2600" b="1" dirty="0"/>
          </a:p>
          <a:p>
            <a:r>
              <a:rPr lang="ru-RU" dirty="0"/>
              <a:t>3) информационная продукция для детей, достигших возраста двенадцати лет – </a:t>
            </a:r>
            <a:r>
              <a:rPr lang="ru-RU" b="1" dirty="0" smtClean="0"/>
              <a:t>(</a:t>
            </a:r>
            <a:r>
              <a:rPr lang="ru-RU" sz="2600" b="1" dirty="0" smtClean="0"/>
              <a:t>12+)</a:t>
            </a:r>
            <a:endParaRPr lang="ru-RU" sz="2600" b="1" dirty="0"/>
          </a:p>
          <a:p>
            <a:r>
              <a:rPr lang="ru-RU" dirty="0"/>
              <a:t>4) информационная продукция для детей, достигших возраста шестнадцати лет – </a:t>
            </a:r>
            <a:r>
              <a:rPr lang="ru-RU" b="1" dirty="0" smtClean="0"/>
              <a:t>(</a:t>
            </a:r>
            <a:r>
              <a:rPr lang="ru-RU" sz="2600" b="1" dirty="0" smtClean="0"/>
              <a:t>16+)</a:t>
            </a:r>
            <a:endParaRPr lang="ru-RU" sz="2600" b="1" dirty="0"/>
          </a:p>
          <a:p>
            <a:r>
              <a:rPr lang="ru-RU" dirty="0"/>
              <a:t>5) информационная продукция, запрещенная для детей (информационная продукция, содержащая информацию, предусмотренную частью 2 статьи 5 настоящего Федерального закона) – </a:t>
            </a:r>
            <a:r>
              <a:rPr lang="ru-RU" sz="2600" b="1" dirty="0"/>
              <a:t>запрещено для  детей  </a:t>
            </a:r>
            <a:r>
              <a:rPr lang="ru-RU" sz="2600" b="1" dirty="0" smtClean="0"/>
              <a:t>и/или  (18+)        </a:t>
            </a:r>
            <a:r>
              <a:rPr lang="ru-RU" b="1" dirty="0" smtClean="0"/>
              <a:t>(</a:t>
            </a:r>
            <a:r>
              <a:rPr lang="ru-RU" b="1" dirty="0"/>
              <a:t>ст. 7-10) </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350460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620000" cy="6068144"/>
          </a:xfrm>
        </p:spPr>
        <p:txBody>
          <a:bodyPr/>
          <a:lstStyle/>
          <a:p>
            <a:pPr algn="ctr"/>
            <a:r>
              <a:rPr lang="ru-RU" b="1" dirty="0"/>
              <a:t>О нарушениях данного Федерального закона Вы можете сообщить одним из следующих  способов</a:t>
            </a:r>
            <a:r>
              <a:rPr lang="ru-RU" dirty="0" smtClean="0"/>
              <a:t>:</a:t>
            </a:r>
          </a:p>
          <a:p>
            <a:pPr algn="ctr"/>
            <a:endParaRPr lang="ru-RU" dirty="0"/>
          </a:p>
          <a:p>
            <a:r>
              <a:rPr lang="ru-RU" dirty="0"/>
              <a:t>•	На сайте </a:t>
            </a:r>
            <a:r>
              <a:rPr lang="ru-RU" sz="2400" b="1" u="sng" dirty="0"/>
              <a:t>http://eais.rkn.gov.ru/ </a:t>
            </a:r>
            <a:r>
              <a:rPr lang="ru-RU" dirty="0" err="1"/>
              <a:t>Роскомнадзор</a:t>
            </a:r>
            <a:r>
              <a:rPr lang="ru-RU" dirty="0"/>
              <a:t> принимает сообщения от граждан, юридических лиц, индивидуальных предпринимателей, органов государственной власти, органов местного самоуправления о наличии на страницах сайтов в сети Интернет противоправной информации (вкладка «Прием сообщений»)</a:t>
            </a:r>
          </a:p>
          <a:p>
            <a:r>
              <a:rPr lang="ru-RU" dirty="0"/>
              <a:t>•	Непосредственно уполномоченному по правам детей в ОУ, с предоставлением информации и ссылки на запрещенный контент:  через почтовую службу (pso37@mail.ru) или лично (суббота </a:t>
            </a:r>
            <a:r>
              <a:rPr lang="ru-RU" dirty="0" smtClean="0"/>
              <a:t>с 9-00 до 12-00, </a:t>
            </a:r>
            <a:r>
              <a:rPr lang="ru-RU" dirty="0"/>
              <a:t>каб.27)</a:t>
            </a:r>
          </a:p>
          <a:p>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5517232" y="3231232"/>
            <a:ext cx="6858000" cy="395536"/>
          </a:xfrm>
          <a:prstGeom prst="rect">
            <a:avLst/>
          </a:prstGeom>
        </p:spPr>
      </p:pic>
    </p:spTree>
    <p:extLst>
      <p:ext uri="{BB962C8B-B14F-4D97-AF65-F5344CB8AC3E}">
        <p14:creationId xmlns:p14="http://schemas.microsoft.com/office/powerpoint/2010/main" val="4271241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48</TotalTime>
  <Words>589</Words>
  <Application>Microsoft Office PowerPoint</Application>
  <PresentationFormat>Экран (4:3)</PresentationFormat>
  <Paragraphs>48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Соседство</vt:lpstr>
      <vt:lpstr>  </vt:lpstr>
      <vt:lpstr> Федеральный закон от 29.12.2010 N 436-ФЗ  "О защите детей от информации, причиняющей вред их здоровью и развитию"   </vt:lpstr>
      <vt:lpstr> Федеральный закон от 29.12.2010 N 436-ФЗ  "О защите детей от информации, причиняющей вред их здоровью и развитию"   </vt:lpstr>
      <vt:lpstr> Федеральный закон от 29.12.2010 N 436-ФЗ  "О защите детей от информации, причиняющей вред их здоровью и развитию"   </vt:lpstr>
      <vt:lpstr> Федеральный закон от 29.12.2010 N 436-ФЗ  "О защите детей от информации, причиняющей вред их здоровью и развитию"   </vt:lpstr>
      <vt:lpstr> Федеральный закон от 29.12.2010 N 436-ФЗ  "О защите детей от информации, причиняющей вред их здоровью и развитию"   </vt:lpstr>
      <vt:lpstr>Презентация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HP</dc:creator>
  <cp:lastModifiedBy>Mariya</cp:lastModifiedBy>
  <cp:revision>6</cp:revision>
  <dcterms:created xsi:type="dcterms:W3CDTF">2014-12-12T09:06:52Z</dcterms:created>
  <dcterms:modified xsi:type="dcterms:W3CDTF">2015-06-05T13:44:47Z</dcterms:modified>
</cp:coreProperties>
</file>