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9" r:id="rId4"/>
    <p:sldId id="270" r:id="rId5"/>
    <p:sldId id="300" r:id="rId6"/>
    <p:sldId id="301" r:id="rId7"/>
    <p:sldId id="302" r:id="rId8"/>
    <p:sldId id="260" r:id="rId9"/>
    <p:sldId id="261" r:id="rId10"/>
    <p:sldId id="268" r:id="rId11"/>
    <p:sldId id="263" r:id="rId12"/>
    <p:sldId id="264" r:id="rId13"/>
    <p:sldId id="265" r:id="rId14"/>
    <p:sldId id="271" r:id="rId15"/>
    <p:sldId id="272" r:id="rId16"/>
    <p:sldId id="279" r:id="rId17"/>
    <p:sldId id="297" r:id="rId18"/>
    <p:sldId id="298" r:id="rId19"/>
    <p:sldId id="296" r:id="rId20"/>
    <p:sldId id="299" r:id="rId21"/>
    <p:sldId id="274" r:id="rId22"/>
    <p:sldId id="275" r:id="rId23"/>
    <p:sldId id="276" r:id="rId24"/>
    <p:sldId id="282" r:id="rId25"/>
    <p:sldId id="283" r:id="rId26"/>
    <p:sldId id="286" r:id="rId27"/>
    <p:sldId id="284" r:id="rId28"/>
    <p:sldId id="285" r:id="rId29"/>
    <p:sldId id="289" r:id="rId30"/>
    <p:sldId id="280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70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749D-5840-4FAF-B5D0-161B96FD9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1000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-24252" y="4365010"/>
            <a:ext cx="47880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269875" algn="ctr" eaLnBrk="0" hangingPunct="0">
              <a:defRPr/>
            </a:pPr>
            <a:endParaRPr lang="ru-RU" sz="1400" b="1" dirty="0">
              <a:latin typeface="Arial" charset="0"/>
            </a:endParaRPr>
          </a:p>
          <a:p>
            <a:pPr indent="269875" algn="ctr" eaLnBrk="0" hangingPunct="0">
              <a:defRPr/>
            </a:pPr>
            <a:endParaRPr lang="ru-RU" sz="1400" b="1" dirty="0">
              <a:latin typeface="Arial" charset="0"/>
            </a:endParaRPr>
          </a:p>
          <a:p>
            <a:pPr indent="269875" algn="ctr" eaLnBrk="0" hangingPunct="0">
              <a:defRPr/>
            </a:pPr>
            <a:endParaRPr lang="ru-RU" sz="1400" b="1" dirty="0">
              <a:latin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Гроздова Лариса Геннадьевна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Учитель-логопед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высшей квалификационной категории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ОПМПК</a:t>
            </a:r>
          </a:p>
          <a:p>
            <a:pPr indent="269875" algn="r" eaLnBrk="0" hangingPunct="0">
              <a:defRPr/>
            </a:pPr>
            <a:endParaRPr lang="ru-RU" sz="1400" dirty="0">
              <a:latin typeface="Arial" charset="0"/>
            </a:endParaRPr>
          </a:p>
          <a:p>
            <a:pPr indent="269875" algn="ctr" eaLnBrk="0" hangingPunct="0">
              <a:defRPr/>
            </a:pPr>
            <a:endParaRPr lang="ru-RU" sz="1400" dirty="0">
              <a:latin typeface="Arial" charset="0"/>
            </a:endParaRPr>
          </a:p>
          <a:p>
            <a:pPr indent="269875" algn="ctr" eaLnBrk="0" hangingPunct="0">
              <a:defRPr/>
            </a:pPr>
            <a:r>
              <a:rPr lang="ru-RU" sz="1400" dirty="0">
                <a:latin typeface="Arial" charset="0"/>
                <a:cs typeface="Times New Roman" pitchFamily="18" charset="0"/>
              </a:rPr>
              <a:t> </a:t>
            </a:r>
            <a:endParaRPr lang="ru-RU" sz="1400" dirty="0">
              <a:latin typeface="Arial" charset="0"/>
            </a:endParaRPr>
          </a:p>
        </p:txBody>
      </p:sp>
      <p:pic>
        <p:nvPicPr>
          <p:cNvPr id="6" name="Picture 3" descr="Картинка 16 из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2922063"/>
            <a:ext cx="3995936" cy="4011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13056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 eaLnBrk="0" hangingPunct="0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Заикание.</a:t>
            </a:r>
          </a:p>
          <a:p>
            <a:pPr lvl="0" indent="269875" algn="ctr" eaLnBrk="0" hangingPunct="0">
              <a:defRPr/>
            </a:pPr>
            <a:r>
              <a:rPr lang="ru-RU" sz="5400" b="1" dirty="0" smtClean="0">
                <a:solidFill>
                  <a:srgbClr val="002060"/>
                </a:solidFill>
                <a:latin typeface="Arial" charset="0"/>
                <a:cs typeface="Times New Roman" pitchFamily="18" charset="0"/>
              </a:rPr>
              <a:t>Нормализация эмоционального состояния</a:t>
            </a:r>
            <a:endParaRPr lang="ru-RU" sz="5400" b="1" dirty="0">
              <a:solidFill>
                <a:srgbClr val="00206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7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05" y="3429000"/>
            <a:ext cx="916666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1504" y="0"/>
            <a:ext cx="9165504" cy="378904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dirty="0"/>
          </a:p>
          <a:p>
            <a:pPr algn="ctr">
              <a:lnSpc>
                <a:spcPct val="80000"/>
              </a:lnSpc>
              <a:buNone/>
            </a:pPr>
            <a:r>
              <a:rPr lang="ru-RU" sz="3800" b="1" dirty="0">
                <a:solidFill>
                  <a:srgbClr val="53050C"/>
                </a:solidFill>
              </a:rPr>
              <a:t>выделяются следующие типы течения заикания:</a:t>
            </a:r>
          </a:p>
          <a:p>
            <a:pPr>
              <a:lnSpc>
                <a:spcPct val="80000"/>
              </a:lnSpc>
            </a:pPr>
            <a:r>
              <a:rPr lang="ru-RU" sz="3300" b="1" dirty="0"/>
              <a:t>  постоянный— заикание, возникнув, проявляется относительно постоянно в различных формах речи, ситуациях и т.д.;</a:t>
            </a:r>
          </a:p>
          <a:p>
            <a:pPr>
              <a:lnSpc>
                <a:spcPct val="80000"/>
              </a:lnSpc>
            </a:pPr>
            <a:r>
              <a:rPr lang="ru-RU" sz="3300" b="1" dirty="0"/>
              <a:t>  волнообразный  — заикание то усиливается, то ослабевает, но до конца  не исчезает;</a:t>
            </a:r>
          </a:p>
          <a:p>
            <a:pPr>
              <a:lnSpc>
                <a:spcPct val="80000"/>
              </a:lnSpc>
            </a:pPr>
            <a:r>
              <a:rPr lang="ru-RU" sz="3300" b="1" dirty="0"/>
              <a:t>  рецидивирующий — исчезнув, заикание появляется вновь, т. е наступает рецидив, возврат заикания после довольно длительных периодов свободной, без запинки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026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063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</a:rPr>
              <a:t>    Невротическое заикание почти всегда сочетается с другими невротическими расстройствами: страхами, колебаниями настроения, - расстройствами сна, тиками, энурезом и т. д., которые нередко предшествуют возникновению заикания.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Динамика заикания может быть различной. Начальный этап может протекать в форме острой невротической реакции, которая возникает по выходе из аффективно-шоковой реакции, связанной с сильным испугом, особенно в случае развития реактивного </a:t>
            </a:r>
            <a:r>
              <a:rPr lang="ru-RU" sz="1800" dirty="0" err="1" smtClean="0"/>
              <a:t>мутизма</a:t>
            </a:r>
            <a:r>
              <a:rPr lang="ru-RU" sz="1800" dirty="0" smtClean="0"/>
              <a:t>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В структуру невротического состояния (</a:t>
            </a:r>
            <a:r>
              <a:rPr lang="ru-RU" sz="1800" dirty="0" err="1" smtClean="0"/>
              <a:t>логоневроза</a:t>
            </a:r>
            <a:r>
              <a:rPr lang="ru-RU" sz="1800" dirty="0" smtClean="0"/>
              <a:t>), помимо заикания, входят астенические, </a:t>
            </a:r>
            <a:r>
              <a:rPr lang="ru-RU" sz="1800" dirty="0" err="1" smtClean="0"/>
              <a:t>фобические</a:t>
            </a:r>
            <a:r>
              <a:rPr lang="ru-RU" sz="1800" dirty="0" smtClean="0"/>
              <a:t>, </a:t>
            </a:r>
            <a:r>
              <a:rPr lang="ru-RU" sz="1800" dirty="0" err="1" smtClean="0"/>
              <a:t>субдепрессивные</a:t>
            </a:r>
            <a:r>
              <a:rPr lang="ru-RU" sz="1800" dirty="0" smtClean="0"/>
              <a:t>, соматовегетативные компоненты.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Течение имеет волнообразный характер с периодическим усилением заикания и сопутствующих ему невротических расстройств под влиянием различных психотравмирующих воздействий и эмоционального напряжения, например в начале школьного обучения, в период экзаменов.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>
                <a:solidFill>
                  <a:srgbClr val="53050C"/>
                </a:solidFill>
              </a:rPr>
              <a:t>Таким образом, для невротической формы заикания характерны следующие особенности: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1. Заикание может появиться в возрасте от 2-х до 6-ти лет.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2. Наличие развернутой фразовой речи до появления нарушения.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3. Преимущественно психогенное начало речевой патологии (психическая острая или хроническая </a:t>
            </a:r>
            <a:r>
              <a:rPr lang="ru-RU" sz="1800" dirty="0" err="1" smtClean="0"/>
              <a:t>травматизация</a:t>
            </a:r>
            <a:r>
              <a:rPr lang="ru-RU" sz="1800" dirty="0" smtClean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4. Большая зависимость степени судорожных запинок от эмоционального состояния заикающегося и условий речевого общения.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5. Возможность плавной речи при определенных условиях (речь наедине с собой, в условиях эмоционального комфорта, при отвлечении активного внимания от процесса говорения и пр.).</a:t>
            </a:r>
          </a:p>
        </p:txBody>
      </p:sp>
    </p:spTree>
    <p:extLst>
      <p:ext uri="{BB962C8B-B14F-4D97-AF65-F5344CB8AC3E}">
        <p14:creationId xmlns:p14="http://schemas.microsoft.com/office/powerpoint/2010/main" val="42167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708" y="10127"/>
            <a:ext cx="9324975" cy="774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Развитие </a:t>
            </a:r>
            <a:r>
              <a:rPr lang="ru-RU" sz="2800" dirty="0" err="1" smtClean="0">
                <a:solidFill>
                  <a:srgbClr val="FF0000"/>
                </a:solidFill>
              </a:rPr>
              <a:t>неврозоподобного</a:t>
            </a:r>
            <a:r>
              <a:rPr lang="ru-RU" sz="2800" dirty="0" smtClean="0">
                <a:solidFill>
                  <a:srgbClr val="FF0000"/>
                </a:solidFill>
              </a:rPr>
              <a:t> заикания: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765175"/>
            <a:ext cx="9144000" cy="64801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dirty="0" smtClean="0"/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Неврозоподобное</a:t>
            </a:r>
            <a:r>
              <a:rPr lang="ru-RU" sz="1600" b="1" dirty="0" smtClean="0">
                <a:solidFill>
                  <a:schemeClr val="tx1"/>
                </a:solidFill>
              </a:rPr>
              <a:t> заикание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обычно возникает у детей с церебрально-органической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err="1" smtClean="0">
                <a:solidFill>
                  <a:schemeClr val="tx1"/>
                </a:solidFill>
              </a:rPr>
              <a:t>резидуальной</a:t>
            </a:r>
            <a:r>
              <a:rPr lang="ru-RU" sz="1600" b="1" dirty="0" smtClean="0">
                <a:solidFill>
                  <a:schemeClr val="tx1"/>
                </a:solidFill>
              </a:rPr>
              <a:t> недостаточностью, провоцируется соматогенными факторами, иногда провокация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может быть и психогенной.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Механизм — неполноценность тех или иных звеньев </a:t>
            </a:r>
            <a:r>
              <a:rPr lang="ru-RU" sz="1600" b="1" dirty="0" err="1" smtClean="0">
                <a:solidFill>
                  <a:schemeClr val="tx1"/>
                </a:solidFill>
              </a:rPr>
              <a:t>речедвигательной</a:t>
            </a:r>
            <a:r>
              <a:rPr lang="ru-RU" sz="1600" b="1" dirty="0" smtClean="0">
                <a:solidFill>
                  <a:schemeClr val="tx1"/>
                </a:solidFill>
              </a:rPr>
              <a:t> системы, участвующих в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организации речи, недостаточная автоматизация моторного звена речи, обычно в сочетании с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недостаточностью моторных функций.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Ухудшение наступает при интеркуррентных заболеваниях, травмах. В пре- и пубертатный период,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однако, может появиться реакция личности на свой речевой дефект с явлениями </a:t>
            </a:r>
            <a:r>
              <a:rPr lang="ru-RU" sz="1600" b="1" dirty="0" err="1" smtClean="0">
                <a:solidFill>
                  <a:schemeClr val="tx1"/>
                </a:solidFill>
              </a:rPr>
              <a:t>логофобии</a:t>
            </a:r>
            <a:r>
              <a:rPr lang="ru-RU" sz="1600" b="1" dirty="0" smtClean="0">
                <a:solidFill>
                  <a:schemeClr val="tx1"/>
                </a:solidFill>
              </a:rPr>
              <a:t>,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невротическое и </a:t>
            </a:r>
            <a:r>
              <a:rPr lang="ru-RU" sz="1600" b="1" dirty="0" err="1" smtClean="0">
                <a:solidFill>
                  <a:schemeClr val="tx1"/>
                </a:solidFill>
              </a:rPr>
              <a:t>патохарактерологическое</a:t>
            </a:r>
            <a:r>
              <a:rPr lang="ru-RU" sz="1600" b="1" dirty="0" smtClean="0">
                <a:solidFill>
                  <a:schemeClr val="tx1"/>
                </a:solidFill>
              </a:rPr>
              <a:t> развитие личности на фоне Н. з.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Таким образом, для </a:t>
            </a:r>
            <a:r>
              <a:rPr lang="ru-RU" sz="1600" b="1" dirty="0" err="1" smtClean="0">
                <a:solidFill>
                  <a:schemeClr val="tx1"/>
                </a:solidFill>
              </a:rPr>
              <a:t>неврозоподобной</a:t>
            </a:r>
            <a:r>
              <a:rPr lang="ru-RU" sz="1600" b="1" dirty="0" smtClean="0">
                <a:solidFill>
                  <a:schemeClr val="tx1"/>
                </a:solidFill>
              </a:rPr>
              <a:t> формы заикания характерно: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1) судорожные запинки появляются у детей в возрасте 3-4 года;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2) появление судорожных запинок совпадает с фазой развития фразовой речи;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3) начало заикания постепенное вне связи с психотравмирующей ситуацией;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4) отсутствие периодов плавной речи и малая зависимость качества речи от речевой ситуации;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5) привлечение активного внимания заикающихся к процессу говорения облегчает речь;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6) физическое или психическое утомление, соматическая </a:t>
            </a:r>
            <a:r>
              <a:rPr lang="ru-RU" sz="1600" b="1" dirty="0" err="1" smtClean="0">
                <a:solidFill>
                  <a:schemeClr val="tx1"/>
                </a:solidFill>
              </a:rPr>
              <a:t>ослабленность</a:t>
            </a:r>
            <a:r>
              <a:rPr lang="ru-RU" sz="1600" b="1" dirty="0" smtClean="0">
                <a:solidFill>
                  <a:schemeClr val="tx1"/>
                </a:solidFill>
              </a:rPr>
              <a:t> ухудшают качество речи.</a:t>
            </a:r>
          </a:p>
        </p:txBody>
      </p:sp>
    </p:spTree>
    <p:extLst>
      <p:ext uri="{BB962C8B-B14F-4D97-AF65-F5344CB8AC3E}">
        <p14:creationId xmlns:p14="http://schemas.microsoft.com/office/powerpoint/2010/main" val="33263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7032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</a:t>
            </a:r>
            <a:r>
              <a:rPr lang="ru-RU" sz="2800" dirty="0" smtClean="0"/>
              <a:t>Органическое заикание: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Органическое заикание связано с органическим поражением головного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мозга, </a:t>
            </a:r>
            <a:r>
              <a:rPr lang="ru-RU" sz="2000" dirty="0" err="1" smtClean="0">
                <a:solidFill>
                  <a:schemeClr val="tx1"/>
                </a:solidFill>
              </a:rPr>
              <a:t>резидуальным</a:t>
            </a:r>
            <a:r>
              <a:rPr lang="ru-RU" sz="2000" dirty="0" smtClean="0">
                <a:solidFill>
                  <a:schemeClr val="tx1"/>
                </a:solidFill>
              </a:rPr>
              <a:t> или прогрессирующим.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  Проявляется гиперкинезом: насильственным сокращением артикуляционных мышц шеи, конечностей, лица, при этом нарушаются фонация и дыхание, имеет место дизартрия.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  Органическое заикание стойкое, резистентное к терапии и логопедической коррекции. Реакция личности, как правило, отсутствует, отмечаются симптомы выраженного органического </a:t>
            </a:r>
            <a:r>
              <a:rPr lang="ru-RU" sz="2000" dirty="0" err="1" smtClean="0">
                <a:solidFill>
                  <a:schemeClr val="tx1"/>
                </a:solidFill>
              </a:rPr>
              <a:t>психосиндрома</a:t>
            </a:r>
            <a:r>
              <a:rPr lang="ru-RU" sz="2000" dirty="0" smtClean="0">
                <a:solidFill>
                  <a:schemeClr val="tx1"/>
                </a:solidFill>
              </a:rPr>
              <a:t>. При прогрессирующих органических заболеваниях развивается органическая деменция.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Выделяются  две формы органического заикания: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    - первая по типу корковой афазии, когда нарушаются системы ассоциативных волокон и страдает внутренняя речь;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    - вторая представляет своеобразную моторную недостаточность речи по  типу дизартрии и связана с поражением подкорковых образований.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Заикание  у детей  с органическим  поражением  центральной нервной системы проявляется  часто с самого начала  становления речевой функции (именно проявляется, а не появляется). 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9201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067298" cy="1268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Лечебно-педагогический комплекс по преодолению заикания</a:t>
            </a:r>
          </a:p>
        </p:txBody>
      </p:sp>
    </p:spTree>
    <p:extLst>
      <p:ext uri="{BB962C8B-B14F-4D97-AF65-F5344CB8AC3E}">
        <p14:creationId xmlns:p14="http://schemas.microsoft.com/office/powerpoint/2010/main" val="398841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Система коррекционной работы с заикающимися по периодам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7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Организация специального охранительного режима для заикающихся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55172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“Специальный охранительный режим” понимается как оздоровительный щадящий режим, на фоне которого протекает “режим ограничения речи” или “режим молчания</a:t>
            </a:r>
            <a:r>
              <a:rPr lang="ru-RU" dirty="0" smtClean="0">
                <a:solidFill>
                  <a:schemeClr val="tx1"/>
                </a:solidFill>
              </a:rPr>
              <a:t>”.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Оздоровительный щадящий режим как у взрослых, так и у детей включает в себя четкий распорядок дня, что в целом ритмизирует деятельность всех функций организма и способствует их нормализации. Заикающимся предлагается большее количество часов для отдыха, с дополнительными часами сна, рекомендуется употреблять с пищей достаточное количество витаминов. Данные мероприятия направлены на общее оздоровление организма.</a:t>
            </a:r>
          </a:p>
          <a:p>
            <a:r>
              <a:rPr lang="ru-RU" dirty="0">
                <a:solidFill>
                  <a:schemeClr val="tx1"/>
                </a:solidFill>
              </a:rPr>
              <a:t>В этот период нецелесообразны мероприятия, способствующие перевозбуждению центральной нервной системы.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Распорядок </a:t>
            </a:r>
            <a:r>
              <a:rPr lang="ru-RU" dirty="0">
                <a:solidFill>
                  <a:schemeClr val="tx1"/>
                </a:solidFill>
              </a:rPr>
              <a:t>дня заикающихся детей должен быть достаточно четким, но не жестким.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Режим ограничения речи</a:t>
            </a:r>
          </a:p>
          <a:p>
            <a:r>
              <a:rPr lang="ru-RU" dirty="0">
                <a:solidFill>
                  <a:schemeClr val="tx1"/>
                </a:solidFill>
              </a:rPr>
              <a:t>может планироваться на разные сроки. Оптимальным временем его проведения является 10-14 дней. Режим ограничения речи может плавно переходить в</a:t>
            </a:r>
            <a:r>
              <a:rPr lang="ru-RU" b="1" dirty="0">
                <a:solidFill>
                  <a:schemeClr val="tx1"/>
                </a:solidFill>
              </a:rPr>
              <a:t> щадящий речевой режим,</a:t>
            </a:r>
            <a:r>
              <a:rPr lang="ru-RU" dirty="0">
                <a:solidFill>
                  <a:schemeClr val="tx1"/>
                </a:solidFill>
              </a:rPr>
              <a:t> во время которого речевая активность ребенка постепенно увеличивается. Его длительность может быть </a:t>
            </a:r>
            <a:r>
              <a:rPr lang="ru-RU" dirty="0" smtClean="0">
                <a:solidFill>
                  <a:schemeClr val="tx1"/>
                </a:solidFill>
              </a:rPr>
              <a:t>индивидуальной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период ограничения речи как дети, так и взрослые заикающиеся, активно используют</a:t>
            </a:r>
            <a:r>
              <a:rPr lang="ru-RU" b="1" dirty="0">
                <a:solidFill>
                  <a:schemeClr val="tx1"/>
                </a:solidFill>
              </a:rPr>
              <a:t> техники невербального общения.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7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0" y="750"/>
            <a:ext cx="8534400" cy="7588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66"/>
                </a:solidFill>
              </a:rPr>
              <a:t>Остро возникшее заикание.</a:t>
            </a:r>
          </a:p>
        </p:txBody>
      </p:sp>
      <p:pic>
        <p:nvPicPr>
          <p:cNvPr id="15363" name="Picture 15" descr="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8840"/>
            <a:ext cx="4391025" cy="3143250"/>
          </a:xfrm>
          <a:noFill/>
        </p:spPr>
      </p:pic>
      <p:sp>
        <p:nvSpPr>
          <p:cNvPr id="73738" name="Rectangle 10"/>
          <p:cNvSpPr>
            <a:spLocks noGrp="1" noChangeArrowheads="1"/>
          </p:cNvSpPr>
          <p:nvPr>
            <p:ph sz="quarter" idx="14"/>
          </p:nvPr>
        </p:nvSpPr>
        <p:spPr>
          <a:xfrm>
            <a:off x="4356100" y="692696"/>
            <a:ext cx="4787900" cy="6165304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остро возникшем заикании срочно устранить ситуацию, травмирующую психику ребенка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Посещение детского сада или школы противопоказано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Обеспечить домашний режим минимум на 2 месяца. 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Составьте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список ситуаций, в которых речь ребенка ухудшается, а также перечень людей, которые влияют на его эмоциональное состояние. 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Иногда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благоприятна полная смена обстановки: переезд на дачу, к бабушке, поездка в пансионат и т. п.</a:t>
            </a:r>
          </a:p>
        </p:txBody>
      </p:sp>
    </p:spTree>
    <p:extLst>
      <p:ext uri="{BB962C8B-B14F-4D97-AF65-F5344CB8AC3E}">
        <p14:creationId xmlns:p14="http://schemas.microsoft.com/office/powerpoint/2010/main" val="10886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85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7411" name="Picture 7" descr="Изображение 00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95936" cy="6832965"/>
          </a:xfrm>
        </p:spPr>
      </p:pic>
      <p:sp>
        <p:nvSpPr>
          <p:cNvPr id="78854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000500" y="142875"/>
            <a:ext cx="5143500" cy="59832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Избегайте ситуаций, которые возбуждают, смущают или расстраивают ребенка.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Даже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радостное возбуждение противопоказано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Отмените посещение зрелищных мероприятий.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ходите в гости и на принимайте гостей у себя.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Избегайте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контактов с другими детьми на прогулках.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Оставьте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несколько игрушек, две-три знакомые книжки или пластинки, которые заведомо не действуют возбуждающе.</a:t>
            </a:r>
          </a:p>
        </p:txBody>
      </p:sp>
    </p:spTree>
    <p:extLst>
      <p:ext uri="{BB962C8B-B14F-4D97-AF65-F5344CB8AC3E}">
        <p14:creationId xmlns:p14="http://schemas.microsoft.com/office/powerpoint/2010/main" val="42868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460" name="Содержимое 4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82950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500063"/>
            <a:ext cx="4038600" cy="56261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Некоторое время ребенку лучше совсем не смотреть телевизор.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если малыш привык к каким-то детским передачам, не ссорьтесь из-за этого.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Пусть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смотрит. Только хорошо кому-нибудь из взрослых сидеть рядом с  ребенком и объяснять то, что покажется ему непонятным или пугающим.</a:t>
            </a:r>
          </a:p>
        </p:txBody>
      </p:sp>
      <p:pic>
        <p:nvPicPr>
          <p:cNvPr id="19461" name="Picture 6" descr="C:\Users\евгений\Desktop\з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727"/>
            <a:ext cx="4679420" cy="350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96752" y="0"/>
            <a:ext cx="7477125" cy="5762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Определение: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0311" y="692696"/>
            <a:ext cx="9154311" cy="577599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/>
              <a:t>Заикание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dirty="0" smtClean="0"/>
              <a:t>    нарушение ритма, темпа и плавности речи, связанное с судорожной возбудимостью мышц речевого аппарата, при котором нарушаются речевое дыхание и коммуникативная функция речи.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Заикание это не симптом и не синдром, заболеваний центральной нервной  системы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5389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0484" name="Содержимое 4"/>
          <p:cNvSpPr>
            <a:spLocks noGrp="1"/>
          </p:cNvSpPr>
          <p:nvPr>
            <p:ph sz="quarter" idx="13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4998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648200" y="981075"/>
            <a:ext cx="4038600" cy="51450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Приучите ребенка к настольным играм (лото, мозаика), занятиям с конструктором. Это не только успокаивает, но и развивает тонкую моторику пальцев рук.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Рисовать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лучше всего гуашью большими кистями на больших листах бумаги. Так ребенок более полно отражает свое эмоциональное состояние.</a:t>
            </a:r>
          </a:p>
        </p:txBody>
      </p:sp>
      <p:pic>
        <p:nvPicPr>
          <p:cNvPr id="20485" name="Picture 5" descr="C:\Users\евгений\Desktop\з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572000" cy="579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07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0" y="260648"/>
            <a:ext cx="91317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Регуляция эмоционального состояния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00808"/>
            <a:ext cx="9144000" cy="45091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Регуляцию эмоционального состояния у заикающихся связывают главным образом с нормализацией мышечного напряжения.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Многочисленные </a:t>
            </a:r>
            <a:r>
              <a:rPr lang="ru-RU" sz="2800" dirty="0">
                <a:solidFill>
                  <a:schemeClr val="tx1"/>
                </a:solidFill>
              </a:rPr>
              <a:t>клинические наблюдения и экспериментальные исследования выявляют тесную связь эмоционального состояния с мышечным тонусом. Существуют экспериментальные данные, которые свидетельствуют о том, что разным типам эмоционального состояния соответствует достаточно определенная локализация мышечного напряжения. </a:t>
            </a:r>
          </a:p>
        </p:txBody>
      </p:sp>
    </p:spTree>
    <p:extLst>
      <p:ext uri="{BB962C8B-B14F-4D97-AF65-F5344CB8AC3E}">
        <p14:creationId xmlns:p14="http://schemas.microsoft.com/office/powerpoint/2010/main" val="408099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tx1"/>
                </a:solidFill>
              </a:rPr>
              <a:t>Существует много систем регуляции эмоционального состояния с помощью произвольного изменения напряжений мышц. Эти системы получили название</a:t>
            </a:r>
            <a:r>
              <a:rPr lang="ru-RU" sz="2600" b="1" dirty="0">
                <a:solidFill>
                  <a:schemeClr val="tx1"/>
                </a:solidFill>
              </a:rPr>
              <a:t> аутогенной тренировки.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Основным методическим приемом аутогенной тренировки является расширенная формула спокойствия, которая включает в себя мышечную релаксацию и регуляцию вегетативных функций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ru-RU" sz="2600" dirty="0">
                <a:solidFill>
                  <a:schemeClr val="tx1"/>
                </a:solidFill>
              </a:rPr>
              <a:t>Занятия по релаксации — это не обособленные упражнения. Они являются неотъемлемой частью всего курса занятий по коррекции речи. Такие занятия проводятся регулярно, 2-3 раза в день (утром, днем и вечером). Желательно, чтобы формулы расслабления предшествовали ночному сну ребенка.</a:t>
            </a:r>
            <a:endParaRPr lang="ru-RU" sz="2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3526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144000" cy="556039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Обучение детей навыкам релаксации начинается с игровых упражнений, которые позволяют ребенку почувствовать разницу между напряжением мышц и их расслаблением.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Проще </a:t>
            </a:r>
            <a:r>
              <a:rPr lang="ru-RU" dirty="0">
                <a:solidFill>
                  <a:schemeClr val="tx1"/>
                </a:solidFill>
              </a:rPr>
              <a:t>всего ощутить напряжение мышц в ногах и руках, поэтому детям предлагается перед расслаблением сильно и кратковременно сжать кисти рук в кулак, напрячь мышцы предплечий, икроножные мышцы и мышцы бедер и т.д. Это достигается путем использования различных игровых упражнений.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 </a:t>
            </a:r>
            <a:r>
              <a:rPr lang="ru-RU" dirty="0">
                <a:solidFill>
                  <a:schemeClr val="tx1"/>
                </a:solidFill>
              </a:rPr>
              <a:t>выполнении упражнений на напряжение и расслабление необходимо учитывать, что напряжение должно быть кратковременным, а расслабление — достаточно длительным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Упражнения на напряжение-расслабление можно давать в следующей последовательности: для мышц рук, ног, всего туловища, затем для верхнего плечевого пояса и шеи, артикуляционного аппарата.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48" y="0"/>
            <a:ext cx="914694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РЕЛАКСАЦИОННЫЕ УПРАЖНЕНИЯ ДЛЯ МЫШЦ РУК, НОГ И КОРПУСА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85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2" y="1629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Загораем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355976" y="1920085"/>
            <a:ext cx="4788024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прекрасно загораем!</a:t>
            </a:r>
          </a:p>
          <a:p>
            <a:pPr marL="0" indent="0">
              <a:buNone/>
            </a:pPr>
            <a:r>
              <a:rPr lang="ru-RU" dirty="0" smtClean="0"/>
              <a:t>Выше ноги поднимаем!</a:t>
            </a:r>
          </a:p>
          <a:p>
            <a:pPr marL="0" indent="0">
              <a:buNone/>
            </a:pPr>
            <a:r>
              <a:rPr lang="ru-RU" dirty="0" smtClean="0"/>
              <a:t>Держим…Держим…</a:t>
            </a:r>
          </a:p>
          <a:p>
            <a:pPr marL="0" indent="0">
              <a:buNone/>
            </a:pPr>
            <a:r>
              <a:rPr lang="ru-RU" dirty="0" smtClean="0"/>
              <a:t>Напрягаем…</a:t>
            </a:r>
          </a:p>
          <a:p>
            <a:pPr marL="0" indent="0">
              <a:buNone/>
            </a:pPr>
            <a:r>
              <a:rPr lang="ru-RU" dirty="0" smtClean="0"/>
              <a:t>Загорели! Опускаем!</a:t>
            </a:r>
          </a:p>
          <a:p>
            <a:pPr marL="0" indent="0">
              <a:buNone/>
            </a:pPr>
            <a:r>
              <a:rPr lang="ru-RU" dirty="0" smtClean="0"/>
              <a:t>Ноги не напряжены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 err="1" smtClean="0"/>
              <a:t>рассла</a:t>
            </a:r>
            <a:r>
              <a:rPr lang="ru-RU" dirty="0" smtClean="0"/>
              <a:t>-а-</a:t>
            </a:r>
            <a:r>
              <a:rPr lang="ru-RU" dirty="0" err="1" smtClean="0"/>
              <a:t>бле</a:t>
            </a:r>
            <a:r>
              <a:rPr lang="ru-RU" dirty="0" smtClean="0"/>
              <a:t>-</a:t>
            </a:r>
            <a:r>
              <a:rPr lang="ru-RU" dirty="0" err="1" smtClean="0"/>
              <a:t>ны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" y="1808545"/>
            <a:ext cx="4233100" cy="504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00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Штанга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48200" y="1920085"/>
            <a:ext cx="4495800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Мы готовимся к рекорду,</a:t>
            </a:r>
          </a:p>
          <a:p>
            <a:pPr marL="0" indent="0">
              <a:buNone/>
            </a:pPr>
            <a:r>
              <a:rPr lang="ru-RU" dirty="0"/>
              <a:t>Будем заниматься спортом.</a:t>
            </a:r>
          </a:p>
          <a:p>
            <a:pPr marL="0" indent="0">
              <a:buNone/>
            </a:pPr>
            <a:r>
              <a:rPr lang="ru-RU" dirty="0"/>
              <a:t>Штангу с полу поднимаем…</a:t>
            </a:r>
          </a:p>
          <a:p>
            <a:pPr marL="0" indent="0">
              <a:buNone/>
            </a:pPr>
            <a:r>
              <a:rPr lang="ru-RU" dirty="0"/>
              <a:t>Крепко держим…</a:t>
            </a:r>
          </a:p>
          <a:p>
            <a:pPr marL="0" indent="0">
              <a:buNone/>
            </a:pPr>
            <a:r>
              <a:rPr lang="ru-RU" dirty="0"/>
              <a:t>-И бросаем!</a:t>
            </a:r>
          </a:p>
          <a:p>
            <a:pPr marL="0" indent="0">
              <a:buNone/>
            </a:pPr>
            <a:r>
              <a:rPr lang="ru-RU" dirty="0"/>
              <a:t>Наши мышцы не устали</a:t>
            </a:r>
          </a:p>
          <a:p>
            <a:pPr marL="0" indent="0">
              <a:buNone/>
            </a:pPr>
            <a:r>
              <a:rPr lang="ru-RU" dirty="0"/>
              <a:t>-И еще послушней стали!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19722" cy="493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59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3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Кораблик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076056" y="1772816"/>
            <a:ext cx="4067944" cy="4985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Стало палубу качать.</a:t>
            </a:r>
          </a:p>
          <a:p>
            <a:pPr marL="0" indent="0">
              <a:buNone/>
            </a:pPr>
            <a:r>
              <a:rPr lang="ru-RU" dirty="0"/>
              <a:t>Ногу к палубе прижать!</a:t>
            </a:r>
          </a:p>
          <a:p>
            <a:pPr marL="0" indent="0">
              <a:buNone/>
            </a:pPr>
            <a:r>
              <a:rPr lang="ru-RU" dirty="0"/>
              <a:t>Крепче ногу прижимаем, </a:t>
            </a:r>
          </a:p>
          <a:p>
            <a:pPr marL="0" indent="0">
              <a:buNone/>
            </a:pPr>
            <a:r>
              <a:rPr lang="ru-RU" dirty="0"/>
              <a:t>А другую расслабляем!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772816"/>
            <a:ext cx="2952328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2664296" cy="50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22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лени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355976" y="1916832"/>
            <a:ext cx="493204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Посмотрите: мы олени,</a:t>
            </a:r>
          </a:p>
          <a:p>
            <a:pPr marL="0" indent="0">
              <a:buNone/>
            </a:pPr>
            <a:r>
              <a:rPr lang="ru-RU" dirty="0" smtClean="0"/>
              <a:t> Рвется ветер нам навстречу!</a:t>
            </a:r>
          </a:p>
          <a:p>
            <a:pPr marL="0" indent="0">
              <a:buNone/>
            </a:pPr>
            <a:r>
              <a:rPr lang="ru-RU" dirty="0" smtClean="0"/>
              <a:t>Ветер стих, расправим плечи,</a:t>
            </a:r>
          </a:p>
          <a:p>
            <a:pPr marL="0" indent="0">
              <a:buNone/>
            </a:pPr>
            <a:r>
              <a:rPr lang="ru-RU" dirty="0" smtClean="0"/>
              <a:t>Руки снова  на колени, </a:t>
            </a:r>
          </a:p>
          <a:p>
            <a:pPr marL="0" indent="0">
              <a:buNone/>
            </a:pPr>
            <a:r>
              <a:rPr lang="ru-RU" dirty="0" smtClean="0"/>
              <a:t>А теперь -немного лени…</a:t>
            </a:r>
          </a:p>
          <a:p>
            <a:pPr marL="0" indent="0">
              <a:buNone/>
            </a:pPr>
            <a:r>
              <a:rPr lang="ru-RU" dirty="0" smtClean="0"/>
              <a:t>Руки не напряжены </a:t>
            </a:r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 err="1" smtClean="0"/>
              <a:t>рассла</a:t>
            </a:r>
            <a:r>
              <a:rPr lang="ru-RU" dirty="0" smtClean="0"/>
              <a:t>-а-</a:t>
            </a:r>
            <a:r>
              <a:rPr lang="ru-RU" dirty="0" err="1" smtClean="0"/>
              <a:t>бле</a:t>
            </a:r>
            <a:r>
              <a:rPr lang="ru-RU" dirty="0" smtClean="0"/>
              <a:t>-</a:t>
            </a:r>
            <a:r>
              <a:rPr lang="ru-RU" dirty="0" err="1" smtClean="0"/>
              <a:t>ны</a:t>
            </a:r>
            <a:r>
              <a:rPr lang="ru-RU" dirty="0" smtClean="0"/>
              <a:t>…</a:t>
            </a:r>
          </a:p>
          <a:p>
            <a:pPr marL="0" indent="0">
              <a:buNone/>
            </a:pPr>
            <a:r>
              <a:rPr lang="ru-RU" dirty="0" smtClean="0"/>
              <a:t>Знайте девочки и мальчики:</a:t>
            </a:r>
          </a:p>
          <a:p>
            <a:pPr marL="0" indent="0">
              <a:buNone/>
            </a:pPr>
            <a:r>
              <a:rPr lang="ru-RU" dirty="0" smtClean="0"/>
              <a:t>Отдыхают наши пальчики!</a:t>
            </a:r>
          </a:p>
          <a:p>
            <a:pPr marL="0" indent="0">
              <a:buNone/>
            </a:pPr>
            <a:r>
              <a:rPr lang="ru-RU" dirty="0" smtClean="0"/>
              <a:t>Дышится легко… ровно… глубоко…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267744" cy="418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2088232" cy="419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692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26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Шарик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227434" y="1268760"/>
            <a:ext cx="4495800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Вот как шарик надуваем!</a:t>
            </a:r>
          </a:p>
          <a:p>
            <a:pPr marL="0" indent="0">
              <a:buNone/>
            </a:pPr>
            <a:r>
              <a:rPr lang="ru-RU" dirty="0" smtClean="0"/>
              <a:t>А рукою проверяем.</a:t>
            </a:r>
          </a:p>
          <a:p>
            <a:pPr marL="0" indent="0">
              <a:buNone/>
            </a:pPr>
            <a:r>
              <a:rPr lang="ru-RU" dirty="0" smtClean="0"/>
              <a:t>Шарик лопнул – выдыхаем, </a:t>
            </a:r>
          </a:p>
          <a:p>
            <a:pPr marL="0" indent="0">
              <a:buNone/>
            </a:pPr>
            <a:r>
              <a:rPr lang="ru-RU" dirty="0" smtClean="0"/>
              <a:t>Наши мышцы расслабляем!</a:t>
            </a:r>
          </a:p>
          <a:p>
            <a:pPr marL="0" indent="0">
              <a:buNone/>
            </a:pPr>
            <a:r>
              <a:rPr lang="ru-RU" dirty="0" smtClean="0"/>
              <a:t>Дышится легко… ровно…глубоко…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751"/>
            <a:ext cx="4211960" cy="56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89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Сердитый Язык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48200" y="1920085"/>
            <a:ext cx="4495800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языком случилось что-то:</a:t>
            </a:r>
          </a:p>
          <a:p>
            <a:pPr marL="0" indent="0">
              <a:buNone/>
            </a:pPr>
            <a:r>
              <a:rPr lang="ru-RU" dirty="0" smtClean="0"/>
              <a:t>Он толкает зубы!</a:t>
            </a:r>
          </a:p>
          <a:p>
            <a:pPr marL="0" indent="0">
              <a:buNone/>
            </a:pPr>
            <a:r>
              <a:rPr lang="ru-RU" dirty="0" smtClean="0"/>
              <a:t>Будто хочет их за что-то Вытолкнуть за губы!</a:t>
            </a:r>
          </a:p>
          <a:p>
            <a:pPr marL="0" indent="0">
              <a:buNone/>
            </a:pPr>
            <a:r>
              <a:rPr lang="ru-RU" dirty="0" smtClean="0"/>
              <a:t>Он на место возвращается</a:t>
            </a:r>
          </a:p>
          <a:p>
            <a:pPr marL="0" indent="0">
              <a:buNone/>
            </a:pPr>
            <a:r>
              <a:rPr lang="ru-RU" dirty="0" smtClean="0"/>
              <a:t> И чудесно расслабляется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" y="1421858"/>
            <a:ext cx="3798476" cy="543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56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79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процессе реализации формул мышечного расслабления проводится активная речевая работа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Речевые тренировки на этом фоне закрепляют слуховые и </a:t>
            </a:r>
            <a:r>
              <a:rPr lang="ru-RU" dirty="0" err="1">
                <a:solidFill>
                  <a:schemeClr val="tx1"/>
                </a:solidFill>
              </a:rPr>
              <a:t>кинестезические</a:t>
            </a:r>
            <a:r>
              <a:rPr lang="ru-RU" dirty="0">
                <a:solidFill>
                  <a:schemeClr val="tx1"/>
                </a:solidFill>
              </a:rPr>
              <a:t> ощущения нормальной речи. Создается двухсторонняя условно-рефлекторная связь между эмоциональным состоянием спокойствия и плавной </a:t>
            </a:r>
            <a:r>
              <a:rPr lang="ru-RU" dirty="0" smtClean="0">
                <a:solidFill>
                  <a:schemeClr val="tx1"/>
                </a:solidFill>
              </a:rPr>
              <a:t>речью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Специфическим для заикающихся приемом аутогенной тренировки является прием мысленного представления ситуации, трудной для речевого общения (разговор по телефону, выступление перед аудиторией и пр.). Заикающиеся под руководством логопеда мысленно представляют эмоционально значимую ситуацию общения. Само представление трудной “речевой ситуации” вызывает разнообразные вегетативные реакции организма заикающихся и повышение мышечного напряжения.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Затем </a:t>
            </a:r>
            <a:r>
              <a:rPr lang="ru-RU" dirty="0">
                <a:solidFill>
                  <a:schemeClr val="tx1"/>
                </a:solidFill>
              </a:rPr>
              <a:t>путем реализации расширенной формулы спокойствия заикающиеся расслабляются и успокаиваются. </a:t>
            </a:r>
          </a:p>
        </p:txBody>
      </p:sp>
    </p:spTree>
    <p:extLst>
      <p:ext uri="{BB962C8B-B14F-4D97-AF65-F5344CB8AC3E}">
        <p14:creationId xmlns:p14="http://schemas.microsoft.com/office/powerpoint/2010/main" val="2838078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1148" y="3764"/>
            <a:ext cx="9067644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</a:rPr>
              <a:t>Массаж</a:t>
            </a:r>
            <a:r>
              <a:rPr lang="ru-RU" sz="3100" dirty="0">
                <a:solidFill>
                  <a:schemeClr val="tx1"/>
                </a:solidFill>
              </a:rPr>
              <a:t> — способ лечебно-терапевтического и профилактического воздействия на организм совокупностью приемов, производимый руками или специальной аппаратурой.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84584" y="3222520"/>
            <a:ext cx="460851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635896" y="1916832"/>
            <a:ext cx="5362928" cy="493240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массаж позволяет изолированно воздействовать на отдельные мышцы, обеспечивающие речевую </a:t>
            </a:r>
            <a:r>
              <a:rPr lang="ru-RU" dirty="0" smtClean="0"/>
              <a:t>деятельность, снят</a:t>
            </a:r>
            <a:r>
              <a:rPr lang="ru-RU" dirty="0"/>
              <a:t>и</a:t>
            </a:r>
            <a:r>
              <a:rPr lang="ru-RU" dirty="0" smtClean="0"/>
              <a:t>е напряжения</a:t>
            </a:r>
            <a:r>
              <a:rPr lang="ru-RU" sz="2400" dirty="0"/>
              <a:t> успокаивающее, расслабляющее действие на нервные </a:t>
            </a:r>
            <a:r>
              <a:rPr lang="ru-RU" sz="2400" dirty="0" smtClean="0"/>
              <a:t>окончания, повышение </a:t>
            </a:r>
            <a:r>
              <a:rPr lang="ru-RU" sz="2400" dirty="0"/>
              <a:t>рецепторной активности</a:t>
            </a:r>
            <a:endParaRPr lang="ru-RU" dirty="0" smtClean="0"/>
          </a:p>
          <a:p>
            <a:r>
              <a:rPr lang="ru-RU" dirty="0"/>
              <a:t>Массаж рекомендуется проводить ежедневно или через день. Обычно назначают 10-20 процедур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Длительность процедуры может варьироваться в зависимости от возраста пациента и неврологической симптоматики. </a:t>
            </a:r>
            <a:endParaRPr lang="ru-RU" dirty="0" smtClean="0"/>
          </a:p>
          <a:p>
            <a:r>
              <a:rPr lang="ru-RU" dirty="0" smtClean="0"/>
              <a:t>Обычно </a:t>
            </a:r>
            <a:r>
              <a:rPr lang="ru-RU" dirty="0"/>
              <a:t>массаж начинается с 5-7 минут и может доводиться до 20-25 минут. </a:t>
            </a:r>
          </a:p>
        </p:txBody>
      </p:sp>
    </p:spTree>
    <p:extLst>
      <p:ext uri="{BB962C8B-B14F-4D97-AF65-F5344CB8AC3E}">
        <p14:creationId xmlns:p14="http://schemas.microsoft.com/office/powerpoint/2010/main" val="562735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Основные приемы сегментарного массажа: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4320" y="1988840"/>
            <a:ext cx="9168319" cy="4872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поглаживание: а) поверхностное поглаживание;</a:t>
            </a:r>
          </a:p>
          <a:p>
            <a:r>
              <a:rPr lang="ru-RU" dirty="0">
                <a:solidFill>
                  <a:schemeClr val="tx1"/>
                </a:solidFill>
              </a:rPr>
              <a:t>б) глубокое охватывающее поглаживание.</a:t>
            </a:r>
          </a:p>
          <a:p>
            <a:r>
              <a:rPr lang="ru-RU" dirty="0">
                <a:solidFill>
                  <a:schemeClr val="tx1"/>
                </a:solidFill>
              </a:rPr>
              <a:t>2. растирание.</a:t>
            </a:r>
          </a:p>
          <a:p>
            <a:r>
              <a:rPr lang="ru-RU" dirty="0">
                <a:solidFill>
                  <a:schemeClr val="tx1"/>
                </a:solidFill>
              </a:rPr>
              <a:t>3. разминание.</a:t>
            </a:r>
          </a:p>
          <a:p>
            <a:r>
              <a:rPr lang="ru-RU" dirty="0">
                <a:solidFill>
                  <a:schemeClr val="tx1"/>
                </a:solidFill>
              </a:rPr>
              <a:t>4.вибрация или поколачивание.</a:t>
            </a:r>
          </a:p>
          <a:p>
            <a:r>
              <a:rPr lang="ru-RU" dirty="0">
                <a:solidFill>
                  <a:schemeClr val="tx1"/>
                </a:solidFill>
              </a:rPr>
              <a:t>5. плотное нажатие.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592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48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Общие указания к проведению расслабляющего массажа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76056" y="1916832"/>
            <a:ext cx="4067944" cy="4941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</a:t>
            </a:r>
            <a:r>
              <a:rPr lang="ru-RU" dirty="0"/>
              <a:t>. Массаж производится в медленном темпе.</a:t>
            </a:r>
          </a:p>
          <a:p>
            <a:r>
              <a:rPr lang="ru-RU" dirty="0"/>
              <a:t>2. Расслаблению мышц способствует музыкальное сопровождение (тихая музыка с медленным, плавным ритмом) или проговаривание логопедом, проводящим-массаж, формул спокойствия аутогенной тренировки.</a:t>
            </a:r>
          </a:p>
          <a:p>
            <a:r>
              <a:rPr lang="ru-RU" dirty="0"/>
              <a:t>3. Массаж должен вызывать у заикающегося приятные ощущения тепла и покоя.</a:t>
            </a:r>
          </a:p>
          <a:p>
            <a:r>
              <a:rPr lang="ru-RU" dirty="0"/>
              <a:t>4. Руки массажиста должны быть обязательно теплыми.</a:t>
            </a:r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076056" cy="51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335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91"/>
            <a:ext cx="91440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Точечный массаж</a:t>
            </a:r>
            <a:r>
              <a:rPr lang="ru-RU" b="1" dirty="0">
                <a:solidFill>
                  <a:srgbClr val="FF0000"/>
                </a:solidFill>
              </a:rPr>
              <a:t>(Массаж биологически активных точек)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275856" y="1340768"/>
            <a:ext cx="5868144" cy="5517232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/>
              <a:t>Основной целью специального точечного массажа при заикании являются:</a:t>
            </a:r>
          </a:p>
          <a:p>
            <a:r>
              <a:rPr lang="ru-RU" sz="5600" dirty="0"/>
              <a:t>— релаксация мышц, обеспечивающих работу голосового, дыхательного и артикуляционного аппаратов;</a:t>
            </a:r>
          </a:p>
          <a:p>
            <a:r>
              <a:rPr lang="ru-RU" sz="5600" dirty="0"/>
              <a:t>— нормализация эмоционального состояния заикающихся.</a:t>
            </a:r>
          </a:p>
          <a:p>
            <a:endParaRPr lang="ru-RU" sz="5600" dirty="0" smtClean="0"/>
          </a:p>
          <a:p>
            <a:r>
              <a:rPr lang="ru-RU" sz="5600" dirty="0" smtClean="0"/>
              <a:t>При </a:t>
            </a:r>
            <a:r>
              <a:rPr lang="ru-RU" sz="5600" dirty="0"/>
              <a:t>проведении точечного массажа необходимо учитывать следующее:</a:t>
            </a:r>
          </a:p>
          <a:p>
            <a:r>
              <a:rPr lang="ru-RU" sz="5600" dirty="0"/>
              <a:t>1) На первых сеансах массируют не более 3-4-х точек, постепенно увеличивая их количество.</a:t>
            </a:r>
          </a:p>
          <a:p>
            <a:r>
              <a:rPr lang="ru-RU" sz="5600" dirty="0"/>
              <a:t>2) Симметричные точки массируют попарно и одновременно.</a:t>
            </a:r>
          </a:p>
          <a:p>
            <a:r>
              <a:rPr lang="ru-RU" sz="5600" dirty="0"/>
              <a:t>3) Точечный массаж рекомендуется сочетать с сегментарным.</a:t>
            </a:r>
          </a:p>
          <a:p>
            <a:r>
              <a:rPr lang="ru-RU" sz="5600" dirty="0"/>
              <a:t>4) Массаж, как правило, предшествует логопедическому занятию.</a:t>
            </a:r>
          </a:p>
          <a:p>
            <a:r>
              <a:rPr lang="ru-RU" sz="5600" dirty="0"/>
              <a:t>В редких случаях он может составить заключительный этап занятия.</a:t>
            </a:r>
          </a:p>
          <a:p>
            <a:r>
              <a:rPr lang="ru-RU" sz="5600" dirty="0"/>
              <a:t>5) Массаж рекомендуется проводить курсом: между 1 и 2 курсом перерыв 2 недели; между 2 и 3 перерыв может составлять около 3-х месяцев. Курсы повторяются каждые 3-6 месяцев. Процедуры следует проводить через день. Перерыв между сеансами массажа, проводимого курсом, не должен превышать 3-х дней.</a:t>
            </a:r>
          </a:p>
          <a:p>
            <a:r>
              <a:rPr lang="ru-RU" sz="5600" dirty="0"/>
              <a:t>6) Ребенок во время точечного массажа должен быть расслаблен и спокоен. Точечный массаж при заикании полезно проводить на фоне релаксации. Для этой цели можно использовать специально подобранную музыку, а также проводить массаж на фоне аутогенной тренировки</a:t>
            </a:r>
            <a:r>
              <a:rPr lang="ru-RU" sz="4300" dirty="0"/>
              <a:t>.</a:t>
            </a:r>
          </a:p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1340768"/>
            <a:ext cx="36004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33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285750" y="500063"/>
            <a:ext cx="4038600" cy="21209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Полезно петь, двигаться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 музыку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Очень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укрепляет нервную систему игры с водой, песком.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648200" y="3573463"/>
            <a:ext cx="4038600" cy="25527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Нормализирует эмоциональное состояние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иппо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дельфинотерапия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511" name="Picture 7" descr="C:\Users\евгений\Desktop\0000116554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3" y="3501008"/>
            <a:ext cx="4355976" cy="385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Администратор\Desktop\МАМА\лекции иро\видео заикание\картинки заик\з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2162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22695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108520" y="188913"/>
            <a:ext cx="8795320" cy="71980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FF0000"/>
                </a:solidFill>
              </a:rPr>
              <a:t>Какие виды спорта предпочтительнее?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716016" y="2090506"/>
            <a:ext cx="4572000" cy="4736629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Полезнее всего заниматься теннисом, плаванием. Именно эти виды спорта лучше других снимают напряжение, улучшают дыхание.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Такие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виды спорта, как бокс, хоккей, футбол усиливают напряжение и нарушают дыхание.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Остальные виды спорта не противопоказаны.</a:t>
            </a:r>
          </a:p>
        </p:txBody>
      </p:sp>
      <p:pic>
        <p:nvPicPr>
          <p:cNvPr id="39940" name="Picture 4" descr="C:\Users\евгений\Desktop\з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1"/>
            <a:ext cx="464400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4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29"/>
            <a:ext cx="9144000" cy="68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70634" y="-9229"/>
            <a:ext cx="9540552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Причины возникновения заикания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40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3" y="0"/>
            <a:ext cx="8229600" cy="11430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5400" b="1" dirty="0"/>
              <a:t> 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34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84" y="40126"/>
            <a:ext cx="9118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/>
              <a:t>Судорога в процессе речевого акта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 </a:t>
            </a:r>
            <a:r>
              <a:rPr lang="ru-RU" sz="2000" b="1" dirty="0"/>
              <a:t>Их длительность в средних случаях колеблется в</a:t>
            </a:r>
          </a:p>
          <a:p>
            <a:pPr algn="ctr">
              <a:lnSpc>
                <a:spcPct val="80000"/>
              </a:lnSpc>
            </a:pPr>
            <a:r>
              <a:rPr lang="ru-RU" sz="2000" b="1" dirty="0"/>
              <a:t>пределах от 0,2 секунд до 12,6 секунд. </a:t>
            </a:r>
            <a:endParaRPr lang="en-US" sz="2000" b="1" dirty="0" smtClean="0"/>
          </a:p>
          <a:p>
            <a:pPr algn="ctr">
              <a:lnSpc>
                <a:spcPct val="80000"/>
              </a:lnSpc>
            </a:pPr>
            <a:r>
              <a:rPr lang="ru-RU" sz="2000" b="1" dirty="0" smtClean="0"/>
              <a:t>В </a:t>
            </a:r>
            <a:r>
              <a:rPr lang="ru-RU" sz="2000" b="1" dirty="0"/>
              <a:t>тяжелых случаях достигают 90 секунд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707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15" y="3220081"/>
            <a:ext cx="9144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 </a:t>
            </a:r>
            <a:r>
              <a:rPr lang="ru-RU" sz="2400" b="1" dirty="0"/>
              <a:t>При тонических судорогах наблюдается короткое толчкообразное или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длительное спазматическое сокращение мышц — тонус: «т-</a:t>
            </a:r>
            <a:r>
              <a:rPr lang="ru-RU" sz="2400" b="1" dirty="0" err="1"/>
              <a:t>ополь</a:t>
            </a:r>
            <a:r>
              <a:rPr lang="ru-RU" sz="2400" b="1" dirty="0"/>
              <a:t>» ( черта после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буквы обозначает судорожно-затянутое произношение  соответствующего звука).</a:t>
            </a:r>
          </a:p>
          <a:p>
            <a:pPr>
              <a:lnSpc>
                <a:spcPct val="80000"/>
              </a:lnSpc>
            </a:pP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/>
              <a:t>  При клонических судорогах наблюдается ритмическое, с менее резко выраженным напряжением повторение одних и тех же судорожных движений мышц — клонус: «то-то-тополь». Такими судорогами обычно поражается весь дыхательно -</a:t>
            </a:r>
            <a:r>
              <a:rPr lang="ru-RU" sz="2400" b="1" dirty="0" err="1"/>
              <a:t>голосо</a:t>
            </a:r>
            <a:r>
              <a:rPr lang="ru-RU" sz="2400" b="1" dirty="0"/>
              <a:t>- артикуляционный аппарат.</a:t>
            </a:r>
          </a:p>
        </p:txBody>
      </p:sp>
    </p:spTree>
    <p:extLst>
      <p:ext uri="{BB962C8B-B14F-4D97-AF65-F5344CB8AC3E}">
        <p14:creationId xmlns:p14="http://schemas.microsoft.com/office/powerpoint/2010/main" val="37367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204864"/>
            <a:ext cx="9220873" cy="461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764" y="0"/>
            <a:ext cx="91497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000" b="1" dirty="0">
                <a:solidFill>
                  <a:srgbClr val="FF0000"/>
                </a:solidFill>
              </a:rPr>
              <a:t>Судороги в голосовом аппарате характеризуются следующим образом: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solidFill>
                  <a:srgbClr val="FF0000"/>
                </a:solidFill>
              </a:rPr>
              <a:t>     - </a:t>
            </a:r>
            <a:r>
              <a:rPr lang="ru-RU" sz="2000" b="1" dirty="0" err="1">
                <a:solidFill>
                  <a:srgbClr val="FF0000"/>
                </a:solidFill>
              </a:rPr>
              <a:t>смыкательная</a:t>
            </a:r>
            <a:r>
              <a:rPr lang="ru-RU" sz="2000" b="1" dirty="0">
                <a:solidFill>
                  <a:srgbClr val="FF0000"/>
                </a:solidFill>
              </a:rPr>
              <a:t> (судорожно сомкнутые голосовые складки не могут своевременно разомкнуться — голос внезапно прерывается, или же образуется клоническая или затяжная судорога — получается блеющий прерывающийся («А-а-</a:t>
            </a:r>
            <a:r>
              <a:rPr lang="ru-RU" sz="2000" b="1" dirty="0" err="1">
                <a:solidFill>
                  <a:srgbClr val="FF0000"/>
                </a:solidFill>
              </a:rPr>
              <a:t>аня</a:t>
            </a:r>
            <a:r>
              <a:rPr lang="ru-RU" sz="2000" b="1" dirty="0">
                <a:solidFill>
                  <a:srgbClr val="FF0000"/>
                </a:solidFill>
              </a:rPr>
              <a:t>») или толчкообразный гласный звук («а. а. а.»);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solidFill>
                  <a:srgbClr val="FF0000"/>
                </a:solidFill>
              </a:rPr>
              <a:t>     -  размыкательная (голосовая щель остается открытой — при этом  наблюдается полное безмолвие или шепотная речь);</a:t>
            </a: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>
                <a:solidFill>
                  <a:srgbClr val="FF0000"/>
                </a:solidFill>
              </a:rPr>
              <a:t>     -  вокальная, свойственная детям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99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459" y="0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 артикуляционном аппарате различаются судороги: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571624"/>
            <a:ext cx="9144000" cy="52863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губные,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язычные,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 smtClean="0"/>
              <a:t>мягкого нёба.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/>
              <a:t>    Чаще и резче они проявляются при произнесении согласных взрывных звуков</a:t>
            </a:r>
            <a:endParaRPr lang="en-US" sz="2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/>
              <a:t> (к, г, п, б, т. д); </a:t>
            </a:r>
            <a:endParaRPr lang="en-US" sz="2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/>
              <a:t>реже и менее напряженно — щелевых.</a:t>
            </a:r>
            <a:endParaRPr lang="en-US" sz="2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b="1" dirty="0" smtClean="0"/>
              <a:t> На звонких, как более координационно сложных, судороги проявляются чаще, чем на глухих, особенно при их сочетании с гласными, а также в начале слова, возглавляющего фразу, или абзац.</a:t>
            </a:r>
          </a:p>
        </p:txBody>
      </p:sp>
    </p:spTree>
    <p:extLst>
      <p:ext uri="{BB962C8B-B14F-4D97-AF65-F5344CB8AC3E}">
        <p14:creationId xmlns:p14="http://schemas.microsoft.com/office/powerpoint/2010/main" val="18139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188640"/>
            <a:ext cx="9361040" cy="4143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Степени  и типы течения заикания: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62630" y="1306553"/>
            <a:ext cx="9206630" cy="544522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53050C"/>
                </a:solidFill>
              </a:rPr>
              <a:t>различают три степени заикания: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/>
              <a:t> легкая — заикаются лишь в возбужденном состоянии и при стремлении быстро  высказаться. В этом случае задержки легко преодолеваются;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/>
              <a:t> средняя — в спокойном состоянии и в привычной обстановке говорят легко и  мало заикаются; в эмоциональном состоянии проявляется сильное заикание;</a:t>
            </a:r>
          </a:p>
          <a:p>
            <a:pPr eaLnBrk="1" hangingPunct="1">
              <a:lnSpc>
                <a:spcPct val="80000"/>
              </a:lnSpc>
            </a:pPr>
            <a:r>
              <a:rPr lang="ru-RU" sz="3200" b="1" dirty="0" smtClean="0"/>
              <a:t> тяжелая — заикаются в течение всей речи, постоянно, с сопутствующими  движениями.</a:t>
            </a:r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  <a:p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0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2397</Words>
  <Application>Microsoft Office PowerPoint</Application>
  <PresentationFormat>Экран (4:3)</PresentationFormat>
  <Paragraphs>223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Презентация PowerPoint</vt:lpstr>
      <vt:lpstr>  Определение: </vt:lpstr>
      <vt:lpstr>Презентация PowerPoint</vt:lpstr>
      <vt:lpstr>Причины возникновения заикания</vt:lpstr>
      <vt:lpstr> </vt:lpstr>
      <vt:lpstr>Презентация PowerPoint</vt:lpstr>
      <vt:lpstr>Презентация PowerPoint</vt:lpstr>
      <vt:lpstr> В артикуляционном аппарате различаются судороги: </vt:lpstr>
      <vt:lpstr>Степени  и типы течения заикания: </vt:lpstr>
      <vt:lpstr>Презентация PowerPoint</vt:lpstr>
      <vt:lpstr>    Невротическое заикание почти всегда сочетается с другими невротическими расстройствами: страхами, колебаниями настроения, - расстройствами сна, тиками, энурезом и т. д., которые нередко предшествуют возникновению заикания.</vt:lpstr>
      <vt:lpstr> Развитие неврозоподобного заикания: </vt:lpstr>
      <vt:lpstr> Органическое заикание:</vt:lpstr>
      <vt:lpstr>Лечебно-педагогический комплекс по преодолению заикания</vt:lpstr>
      <vt:lpstr>Система коррекционной работы с заикающимися по периодам</vt:lpstr>
      <vt:lpstr>Организация специального охранительного режима для заикающихся </vt:lpstr>
      <vt:lpstr>Остро возникшее заикание.</vt:lpstr>
      <vt:lpstr>Презентация PowerPoint</vt:lpstr>
      <vt:lpstr>Презентация PowerPoint</vt:lpstr>
      <vt:lpstr>Презентация PowerPoint</vt:lpstr>
      <vt:lpstr>Регуляция эмоционального состояния</vt:lpstr>
      <vt:lpstr>Презентация PowerPoint</vt:lpstr>
      <vt:lpstr>РЕЛАКСАЦИОННЫЕ УПРАЖНЕНИЯ ДЛЯ МЫШЦ РУК, НОГ И КОРПУСА</vt:lpstr>
      <vt:lpstr>Загораем</vt:lpstr>
      <vt:lpstr>Штанга</vt:lpstr>
      <vt:lpstr>Кораблик</vt:lpstr>
      <vt:lpstr>Олени</vt:lpstr>
      <vt:lpstr>Шарик</vt:lpstr>
      <vt:lpstr>Сердитый Язык</vt:lpstr>
      <vt:lpstr>Презентация PowerPoint</vt:lpstr>
      <vt:lpstr>Массаж — способ лечебно-терапевтического и профилактического воздействия на организм совокупностью приемов, производимый руками или специальной аппаратурой.  </vt:lpstr>
      <vt:lpstr>Основные приемы сегментарного массажа: </vt:lpstr>
      <vt:lpstr>Общие указания к проведению расслабляющего массажа </vt:lpstr>
      <vt:lpstr>Точечный массаж(Массаж биологически активных точек)</vt:lpstr>
      <vt:lpstr>Презентация PowerPoint</vt:lpstr>
      <vt:lpstr>Какие виды спорта предпочтительнее?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Root</cp:lastModifiedBy>
  <cp:revision>24</cp:revision>
  <dcterms:created xsi:type="dcterms:W3CDTF">2013-04-07T08:17:18Z</dcterms:created>
  <dcterms:modified xsi:type="dcterms:W3CDTF">2015-09-04T10:32:53Z</dcterms:modified>
</cp:coreProperties>
</file>