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93" r:id="rId2"/>
    <p:sldId id="256" r:id="rId3"/>
    <p:sldId id="276" r:id="rId4"/>
    <p:sldId id="277" r:id="rId5"/>
    <p:sldId id="278" r:id="rId6"/>
    <p:sldId id="257" r:id="rId7"/>
    <p:sldId id="260" r:id="rId8"/>
    <p:sldId id="258" r:id="rId9"/>
    <p:sldId id="259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90" r:id="rId20"/>
    <p:sldId id="291" r:id="rId21"/>
    <p:sldId id="292" r:id="rId22"/>
    <p:sldId id="270" r:id="rId23"/>
    <p:sldId id="271" r:id="rId24"/>
    <p:sldId id="272" r:id="rId25"/>
    <p:sldId id="273" r:id="rId26"/>
    <p:sldId id="274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717" autoAdjust="0"/>
  </p:normalViewPr>
  <p:slideViewPr>
    <p:cSldViewPr>
      <p:cViewPr varScale="1">
        <p:scale>
          <a:sx n="72" d="100"/>
          <a:sy n="72" d="100"/>
        </p:scale>
        <p:origin x="-706" y="-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9/4/2015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9/4/2015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9/4/2015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9/4/2015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9/4/2015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9/4/2015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9/4/2015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9/4/2015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9/4/2015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9/4/2015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9/4/2015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9/4/2015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66801"/>
            <a:ext cx="7772400" cy="1981199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Обследование 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чтения и письма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3352800"/>
            <a:ext cx="7772400" cy="1904999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ru-RU" sz="3600" b="1" i="1" dirty="0">
                <a:solidFill>
                  <a:srgbClr val="002060"/>
                </a:solidFill>
              </a:rPr>
              <a:t>Гроздова Лариса Геннадьевна </a:t>
            </a:r>
            <a:endParaRPr lang="ru-RU" sz="3600" b="1" dirty="0">
              <a:solidFill>
                <a:srgbClr val="002060"/>
              </a:solidFill>
            </a:endParaRPr>
          </a:p>
          <a:p>
            <a:pPr algn="l"/>
            <a:r>
              <a:rPr lang="ru-RU" sz="20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педагог-дефектолог,</a:t>
            </a:r>
            <a:r>
              <a:rPr lang="en-US" sz="20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учитель-логопед высшей квалификационной категории</a:t>
            </a:r>
          </a:p>
          <a:p>
            <a:pPr algn="l"/>
            <a:r>
              <a:rPr lang="ru-RU" sz="20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ЦПМПК </a:t>
            </a:r>
            <a:r>
              <a:rPr lang="en-US" sz="20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    </a:t>
            </a:r>
          </a:p>
          <a:p>
            <a:pPr algn="l"/>
            <a:endParaRPr lang="ru-RU" sz="3600" b="1" i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Министерства </a:t>
            </a:r>
            <a:r>
              <a:rPr lang="ru-RU" sz="24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образования и науки Амурской области</a:t>
            </a:r>
            <a:endParaRPr lang="en-US" sz="2400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ru-RU" sz="2400" b="1" i="1" dirty="0">
                <a:solidFill>
                  <a:schemeClr val="tx1"/>
                </a:solidFill>
              </a:rPr>
              <a:t>ГАУ ДПО Амурский областной институт развития образования</a:t>
            </a:r>
            <a:endParaRPr lang="ru-RU" sz="2400" b="1" dirty="0">
              <a:solidFill>
                <a:schemeClr val="tx1"/>
              </a:solidFill>
            </a:endParaRPr>
          </a:p>
          <a:p>
            <a:pPr algn="l"/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76200"/>
            <a:ext cx="1978025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45678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None/>
            </a:pPr>
            <a:endParaRPr lang="ru-RU" dirty="0" smtClean="0"/>
          </a:p>
          <a:p>
            <a:pPr>
              <a:buNone/>
            </a:pPr>
            <a:r>
              <a:rPr lang="ru-RU" sz="6000" dirty="0" err="1" smtClean="0"/>
              <a:t>са</a:t>
            </a:r>
            <a:r>
              <a:rPr lang="ru-RU" sz="6000" dirty="0" smtClean="0"/>
              <a:t> </a:t>
            </a:r>
            <a:r>
              <a:rPr lang="ru-RU" sz="6000" dirty="0" err="1" smtClean="0"/>
              <a:t>шу</a:t>
            </a:r>
            <a:r>
              <a:rPr lang="ru-RU" sz="6000" dirty="0" smtClean="0"/>
              <a:t> ха ну ос </a:t>
            </a:r>
            <a:r>
              <a:rPr lang="ru-RU" sz="6000" dirty="0" err="1" smtClean="0"/>
              <a:t>ры</a:t>
            </a:r>
            <a:r>
              <a:rPr lang="ru-RU" sz="6000" dirty="0" smtClean="0"/>
              <a:t> да </a:t>
            </a:r>
            <a:r>
              <a:rPr lang="ru-RU" sz="6000" dirty="0" err="1" smtClean="0"/>
              <a:t>пе</a:t>
            </a:r>
            <a:r>
              <a:rPr lang="ru-RU" sz="6000" dirty="0" smtClean="0"/>
              <a:t> ню </a:t>
            </a:r>
            <a:r>
              <a:rPr lang="ru-RU" sz="6000" dirty="0" err="1" smtClean="0"/>
              <a:t>ря</a:t>
            </a:r>
            <a:r>
              <a:rPr lang="ru-RU" sz="6000" dirty="0" smtClean="0"/>
              <a:t> </a:t>
            </a:r>
            <a:r>
              <a:rPr lang="ru-RU" sz="6000" dirty="0" err="1" smtClean="0"/>
              <a:t>пу</a:t>
            </a:r>
            <a:r>
              <a:rPr lang="ru-RU" sz="6000" dirty="0" smtClean="0"/>
              <a:t> </a:t>
            </a:r>
            <a:r>
              <a:rPr lang="ru-RU" sz="6000" dirty="0" err="1" smtClean="0"/>
              <a:t>пы</a:t>
            </a:r>
            <a:endParaRPr lang="ru-RU" sz="6000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b="0" dirty="0" smtClean="0">
                <a:solidFill>
                  <a:srgbClr val="FF0000"/>
                </a:solidFill>
              </a:rPr>
              <a:t>Прочитать прямые слоги</a:t>
            </a:r>
            <a:endParaRPr lang="ru-RU" sz="4400" b="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None/>
            </a:pPr>
            <a:endParaRPr lang="ru-RU" dirty="0" smtClean="0"/>
          </a:p>
          <a:p>
            <a:pPr>
              <a:buNone/>
            </a:pPr>
            <a:r>
              <a:rPr lang="ru-RU" sz="6000" dirty="0" smtClean="0"/>
              <a:t>ум ах ас ор </a:t>
            </a:r>
            <a:r>
              <a:rPr lang="ru-RU" sz="6000" dirty="0" err="1" smtClean="0"/>
              <a:t>ын</a:t>
            </a:r>
            <a:r>
              <a:rPr lang="ru-RU" sz="6000" dirty="0" smtClean="0"/>
              <a:t> ус </a:t>
            </a:r>
            <a:r>
              <a:rPr lang="ru-RU" sz="6000" dirty="0" err="1" smtClean="0"/>
              <a:t>ат</a:t>
            </a:r>
            <a:r>
              <a:rPr lang="ru-RU" sz="6000" dirty="0" smtClean="0"/>
              <a:t> омет </a:t>
            </a:r>
            <a:r>
              <a:rPr lang="ru-RU" sz="6000" dirty="0" err="1" smtClean="0"/>
              <a:t>ян</a:t>
            </a:r>
            <a:r>
              <a:rPr lang="ru-RU" sz="6000" dirty="0" smtClean="0"/>
              <a:t> </a:t>
            </a:r>
            <a:r>
              <a:rPr lang="ru-RU" sz="6000" dirty="0" err="1" smtClean="0"/>
              <a:t>ед</a:t>
            </a:r>
            <a:endParaRPr lang="ru-RU" sz="6000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0" dirty="0" smtClean="0">
                <a:solidFill>
                  <a:srgbClr val="FF0000"/>
                </a:solidFill>
              </a:rPr>
              <a:t>Прочитать обратные слоги</a:t>
            </a:r>
            <a:endParaRPr lang="ru-RU" sz="4000" b="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None/>
            </a:pPr>
            <a:endParaRPr lang="ru-RU" dirty="0" smtClean="0"/>
          </a:p>
          <a:p>
            <a:pPr>
              <a:buNone/>
            </a:pPr>
            <a:r>
              <a:rPr lang="ru-RU" sz="6600" dirty="0" smtClean="0"/>
              <a:t>ста </a:t>
            </a:r>
            <a:r>
              <a:rPr lang="ru-RU" sz="6600" dirty="0" err="1" smtClean="0"/>
              <a:t>кро</a:t>
            </a:r>
            <a:r>
              <a:rPr lang="ru-RU" sz="6600" dirty="0" smtClean="0"/>
              <a:t> тру </a:t>
            </a:r>
            <a:r>
              <a:rPr lang="ru-RU" sz="6600" dirty="0" err="1" smtClean="0"/>
              <a:t>гло</a:t>
            </a:r>
            <a:r>
              <a:rPr lang="ru-RU" sz="6600" dirty="0" smtClean="0"/>
              <a:t> </a:t>
            </a:r>
            <a:r>
              <a:rPr lang="ru-RU" sz="6600" dirty="0" err="1" smtClean="0"/>
              <a:t>цви</a:t>
            </a:r>
            <a:r>
              <a:rPr lang="ru-RU" sz="6600" dirty="0" smtClean="0"/>
              <a:t> вру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0" dirty="0" smtClean="0">
                <a:solidFill>
                  <a:srgbClr val="FF0000"/>
                </a:solidFill>
              </a:rPr>
              <a:t>Прочитать слоги со стечением согласных</a:t>
            </a:r>
            <a:endParaRPr lang="ru-RU" sz="3600" b="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None/>
            </a:pPr>
            <a:r>
              <a:rPr lang="ru-RU" dirty="0" smtClean="0"/>
              <a:t> </a:t>
            </a:r>
          </a:p>
          <a:p>
            <a:pPr>
              <a:buNone/>
            </a:pPr>
            <a:r>
              <a:rPr lang="ru-RU" sz="4800" dirty="0" smtClean="0"/>
              <a:t>та -</a:t>
            </a:r>
            <a:r>
              <a:rPr lang="ru-RU" sz="4800" dirty="0" err="1" smtClean="0"/>
              <a:t>тя</a:t>
            </a:r>
            <a:r>
              <a:rPr lang="ru-RU" sz="4800" dirty="0" smtClean="0"/>
              <a:t>  </a:t>
            </a:r>
            <a:r>
              <a:rPr lang="ru-RU" sz="4800" dirty="0" err="1" smtClean="0"/>
              <a:t>сы</a:t>
            </a:r>
            <a:r>
              <a:rPr lang="ru-RU" sz="4800" dirty="0" smtClean="0"/>
              <a:t> - си  </a:t>
            </a:r>
            <a:r>
              <a:rPr lang="ru-RU" sz="4800" dirty="0" err="1" smtClean="0"/>
              <a:t>ка</a:t>
            </a:r>
            <a:r>
              <a:rPr lang="ru-RU" sz="4800" dirty="0" smtClean="0"/>
              <a:t> – </a:t>
            </a:r>
            <a:r>
              <a:rPr lang="ru-RU" sz="4800" dirty="0" err="1" smtClean="0"/>
              <a:t>кя</a:t>
            </a:r>
            <a:endParaRPr lang="ru-RU" sz="4800" dirty="0" smtClean="0"/>
          </a:p>
          <a:p>
            <a:pPr>
              <a:buNone/>
            </a:pPr>
            <a:r>
              <a:rPr lang="ru-RU" sz="4800" dirty="0" smtClean="0"/>
              <a:t> </a:t>
            </a:r>
            <a:r>
              <a:rPr lang="ru-RU" sz="4800" dirty="0" err="1" smtClean="0"/>
              <a:t>зу</a:t>
            </a:r>
            <a:r>
              <a:rPr lang="ru-RU" sz="4800" dirty="0" smtClean="0"/>
              <a:t> -</a:t>
            </a:r>
            <a:r>
              <a:rPr lang="ru-RU" sz="4800" dirty="0" err="1" smtClean="0"/>
              <a:t>зю</a:t>
            </a:r>
            <a:r>
              <a:rPr lang="ru-RU" sz="4800" dirty="0" smtClean="0"/>
              <a:t>  </a:t>
            </a:r>
            <a:r>
              <a:rPr lang="ru-RU" sz="4800" dirty="0" err="1" smtClean="0"/>
              <a:t>ло</a:t>
            </a:r>
            <a:r>
              <a:rPr lang="ru-RU" sz="4800" dirty="0" smtClean="0"/>
              <a:t> - </a:t>
            </a:r>
            <a:r>
              <a:rPr lang="ru-RU" sz="4800" dirty="0" err="1" smtClean="0"/>
              <a:t>лё</a:t>
            </a:r>
            <a:r>
              <a:rPr lang="ru-RU" sz="4800" dirty="0" smtClean="0"/>
              <a:t>  </a:t>
            </a:r>
            <a:r>
              <a:rPr lang="ru-RU" sz="4800" dirty="0" err="1" smtClean="0"/>
              <a:t>ву</a:t>
            </a:r>
            <a:r>
              <a:rPr lang="ru-RU" sz="4800" dirty="0" smtClean="0"/>
              <a:t> - </a:t>
            </a:r>
            <a:r>
              <a:rPr lang="ru-RU" sz="4800" dirty="0" err="1" smtClean="0"/>
              <a:t>вю</a:t>
            </a:r>
            <a:endParaRPr lang="ru-RU" sz="4800" dirty="0" smtClean="0"/>
          </a:p>
          <a:p>
            <a:pPr>
              <a:buNone/>
            </a:pPr>
            <a:r>
              <a:rPr lang="ru-RU" sz="4800" dirty="0" err="1" smtClean="0"/>
              <a:t>ма</a:t>
            </a:r>
            <a:r>
              <a:rPr lang="ru-RU" sz="4800" dirty="0" smtClean="0"/>
              <a:t> - мя </a:t>
            </a:r>
            <a:r>
              <a:rPr lang="ru-RU" sz="4800" dirty="0" err="1" smtClean="0"/>
              <a:t>ды</a:t>
            </a:r>
            <a:r>
              <a:rPr lang="ru-RU" sz="4800" dirty="0" smtClean="0"/>
              <a:t> - </a:t>
            </a:r>
            <a:r>
              <a:rPr lang="ru-RU" sz="4800" dirty="0" err="1" smtClean="0"/>
              <a:t>ди</a:t>
            </a:r>
            <a:r>
              <a:rPr lang="ru-RU" sz="4800" dirty="0" smtClean="0"/>
              <a:t>  по - </a:t>
            </a:r>
            <a:r>
              <a:rPr lang="ru-RU" sz="4800" dirty="0" err="1" smtClean="0"/>
              <a:t>пё</a:t>
            </a:r>
            <a:r>
              <a:rPr lang="ru-RU" sz="4800" dirty="0" smtClean="0"/>
              <a:t> 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0" dirty="0" smtClean="0">
                <a:solidFill>
                  <a:srgbClr val="FF0000"/>
                </a:solidFill>
              </a:rPr>
              <a:t>Прочитать слоги с твердыми и мягкими согласными</a:t>
            </a:r>
            <a:endParaRPr lang="ru-RU" sz="3600" b="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6600" dirty="0" smtClean="0"/>
              <a:t>кит, шум, сок, мост, куст</a:t>
            </a:r>
            <a:endParaRPr lang="ru-RU" sz="6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b="0" dirty="0" smtClean="0">
                <a:solidFill>
                  <a:srgbClr val="FF0000"/>
                </a:solidFill>
              </a:rPr>
              <a:t>Прочитать слова</a:t>
            </a:r>
            <a:endParaRPr lang="ru-RU" sz="4400" b="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5400" dirty="0" smtClean="0"/>
              <a:t>осы, луна, очки, отряд, шалаш, санки</a:t>
            </a:r>
            <a:endParaRPr lang="ru-RU" sz="5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0" dirty="0" smtClean="0">
                <a:solidFill>
                  <a:srgbClr val="FF0000"/>
                </a:solidFill>
              </a:rPr>
              <a:t>Прочитать слова</a:t>
            </a:r>
            <a:endParaRPr lang="ru-RU" sz="4800" b="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6000" dirty="0" smtClean="0"/>
              <a:t>машина, колесо, собака, ножницы, тетради</a:t>
            </a:r>
            <a:endParaRPr lang="ru-RU" sz="6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0" dirty="0" smtClean="0">
                <a:solidFill>
                  <a:srgbClr val="FF0000"/>
                </a:solidFill>
              </a:rPr>
              <a:t>Прочитать слова</a:t>
            </a:r>
            <a:endParaRPr lang="ru-RU" sz="4800" b="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6000" dirty="0" smtClean="0"/>
              <a:t>диктант, милиционер, парикмахерская</a:t>
            </a:r>
            <a:endParaRPr lang="ru-RU" sz="6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0" dirty="0" smtClean="0">
                <a:solidFill>
                  <a:srgbClr val="FF0000"/>
                </a:solidFill>
              </a:rPr>
              <a:t>Прочитать слова</a:t>
            </a:r>
            <a:endParaRPr lang="ru-RU" sz="6000" b="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None/>
            </a:pPr>
            <a:endParaRPr lang="ru-RU" dirty="0" smtClean="0"/>
          </a:p>
          <a:p>
            <a:pPr>
              <a:buNone/>
            </a:pPr>
            <a:r>
              <a:rPr lang="ru-RU" sz="5400" dirty="0" smtClean="0"/>
              <a:t>Подойди к полке и возьми книгу.</a:t>
            </a:r>
            <a:endParaRPr lang="ru-RU" sz="5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0" dirty="0" smtClean="0">
                <a:solidFill>
                  <a:srgbClr val="FF0000"/>
                </a:solidFill>
              </a:rPr>
              <a:t>Прочитать предложение и выполнить соответствующее действие</a:t>
            </a:r>
            <a:endParaRPr lang="ru-RU" sz="3600" b="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dirty="0" smtClean="0"/>
              <a:t>Чтение</a:t>
            </a:r>
            <a:r>
              <a:rPr lang="en-US" sz="2800" dirty="0" smtClean="0"/>
              <a:t> (</a:t>
            </a:r>
            <a:r>
              <a:rPr lang="ru-RU" sz="2800" dirty="0" smtClean="0"/>
              <a:t> </a:t>
            </a:r>
            <a:r>
              <a:rPr lang="en-US" sz="2800" dirty="0" smtClean="0"/>
              <a:t>c</a:t>
            </a:r>
            <a:r>
              <a:rPr lang="ru-RU" sz="2800" dirty="0" smtClean="0"/>
              <a:t>лова).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ru-RU" sz="2800" dirty="0" smtClean="0"/>
              <a:t>Прочитай слова, подбери к ним картинки.</a:t>
            </a:r>
          </a:p>
        </p:txBody>
      </p:sp>
      <p:sp>
        <p:nvSpPr>
          <p:cNvPr id="3089" name="Rectangle 17"/>
          <p:cNvSpPr>
            <a:spLocks noGrp="1" noChangeArrowheads="1"/>
          </p:cNvSpPr>
          <p:nvPr>
            <p:ph type="body" idx="1"/>
          </p:nvPr>
        </p:nvSpPr>
        <p:spPr>
          <a:xfrm>
            <a:off x="250825" y="1412875"/>
            <a:ext cx="8713788" cy="51847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mtClean="0"/>
              <a:t>скрипка</a:t>
            </a:r>
          </a:p>
          <a:p>
            <a:pPr eaLnBrk="1" hangingPunct="1">
              <a:buFontTx/>
              <a:buNone/>
            </a:pPr>
            <a:r>
              <a:rPr lang="ru-RU" smtClean="0"/>
              <a:t>	 дрова </a:t>
            </a:r>
          </a:p>
          <a:p>
            <a:pPr eaLnBrk="1" hangingPunct="1">
              <a:buFontTx/>
              <a:buNone/>
            </a:pPr>
            <a:r>
              <a:rPr lang="ru-RU" smtClean="0"/>
              <a:t>		ствол</a:t>
            </a:r>
          </a:p>
          <a:p>
            <a:pPr eaLnBrk="1" hangingPunct="1">
              <a:buFontTx/>
              <a:buNone/>
            </a:pPr>
            <a:r>
              <a:rPr lang="ru-RU" smtClean="0"/>
              <a:t>		     этажерка</a:t>
            </a:r>
          </a:p>
          <a:p>
            <a:pPr eaLnBrk="1" hangingPunct="1">
              <a:buFontTx/>
              <a:buNone/>
            </a:pPr>
            <a:r>
              <a:rPr lang="ru-RU" smtClean="0"/>
              <a:t>		</a:t>
            </a:r>
          </a:p>
        </p:txBody>
      </p:sp>
      <p:pic>
        <p:nvPicPr>
          <p:cNvPr id="3076" name="Picture 4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4365625"/>
            <a:ext cx="2160587" cy="2185988"/>
          </a:xfrm>
          <a:noFill/>
        </p:spPr>
      </p:pic>
      <p:pic>
        <p:nvPicPr>
          <p:cNvPr id="3077" name="Picture 6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04025" y="1484313"/>
            <a:ext cx="2198688" cy="2185987"/>
          </a:xfrm>
          <a:noFill/>
        </p:spPr>
      </p:pic>
      <p:pic>
        <p:nvPicPr>
          <p:cNvPr id="3078" name="Picture 13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92500" y="4365625"/>
            <a:ext cx="2232025" cy="2187575"/>
          </a:xfrm>
          <a:noFill/>
        </p:spPr>
      </p:pic>
      <p:pic>
        <p:nvPicPr>
          <p:cNvPr id="3079" name="Picture 15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88125" y="4365625"/>
            <a:ext cx="2366963" cy="2187575"/>
          </a:xfrm>
          <a:noFill/>
        </p:spPr>
      </p:pic>
    </p:spTree>
    <p:extLst>
      <p:ext uri="{BB962C8B-B14F-4D97-AF65-F5344CB8AC3E}">
        <p14:creationId xmlns:p14="http://schemas.microsoft.com/office/powerpoint/2010/main" val="1024193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05503 0.33588 " pathEditMode="relative" ptsTypes="AA">
                                      <p:cBhvr>
                                        <p:cTn id="6" dur="2000" fill="hold"/>
                                        <p:tgtEl>
                                          <p:spTgt spid="30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69306 0.26232 " pathEditMode="relative" ptsTypes="AA">
                                      <p:cBhvr>
                                        <p:cTn id="10" dur="2000" fill="hold"/>
                                        <p:tgtEl>
                                          <p:spTgt spid="30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47256 -0.07333 " pathEditMode="relative" ptsTypes="AA">
                                      <p:cBhvr>
                                        <p:cTn id="14" dur="2000" fill="hold"/>
                                        <p:tgtEl>
                                          <p:spTgt spid="30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21268 0.09438 " pathEditMode="relative" ptsTypes="AA">
                                      <p:cBhvr>
                                        <p:cTn id="18" dur="2000" fill="hold"/>
                                        <p:tgtEl>
                                          <p:spTgt spid="30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1752600"/>
            <a:ext cx="8763000" cy="1830388"/>
          </a:xfrm>
        </p:spPr>
        <p:txBody>
          <a:bodyPr>
            <a:noAutofit/>
          </a:bodyPr>
          <a:lstStyle/>
          <a:p>
            <a:pPr algn="ctr"/>
            <a:r>
              <a:rPr lang="ru-RU" sz="8000" dirty="0" smtClean="0">
                <a:solidFill>
                  <a:srgbClr val="FF0000"/>
                </a:solidFill>
              </a:rPr>
              <a:t>Обследование чтения </a:t>
            </a:r>
            <a:endParaRPr lang="ru-RU" sz="8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dirty="0" smtClean="0"/>
              <a:t>Чтение</a:t>
            </a:r>
            <a:r>
              <a:rPr lang="en-US" sz="3200" dirty="0" smtClean="0"/>
              <a:t> (</a:t>
            </a:r>
            <a:r>
              <a:rPr lang="ru-RU" sz="3200" dirty="0" smtClean="0"/>
              <a:t> слова).</a:t>
            </a:r>
          </a:p>
        </p:txBody>
      </p:sp>
      <p:sp>
        <p:nvSpPr>
          <p:cNvPr id="4108" name="Rectangle 12"/>
          <p:cNvSpPr>
            <a:spLocks noGrp="1" noChangeArrowheads="1"/>
          </p:cNvSpPr>
          <p:nvPr>
            <p:ph type="body" idx="1"/>
          </p:nvPr>
        </p:nvSpPr>
        <p:spPr>
          <a:xfrm>
            <a:off x="179388" y="1196975"/>
            <a:ext cx="8785225" cy="53276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mtClean="0"/>
              <a:t>верблюд</a:t>
            </a:r>
          </a:p>
          <a:p>
            <a:pPr eaLnBrk="1" hangingPunct="1">
              <a:buFontTx/>
              <a:buNone/>
            </a:pPr>
            <a:r>
              <a:rPr lang="ru-RU" smtClean="0"/>
              <a:t>	космонавт</a:t>
            </a:r>
          </a:p>
          <a:p>
            <a:pPr eaLnBrk="1" hangingPunct="1">
              <a:buFontTx/>
              <a:buNone/>
            </a:pPr>
            <a:r>
              <a:rPr lang="ru-RU" smtClean="0"/>
              <a:t>		воспитательница</a:t>
            </a:r>
          </a:p>
          <a:p>
            <a:pPr eaLnBrk="1" hangingPunct="1">
              <a:buFontTx/>
              <a:buNone/>
            </a:pPr>
            <a:r>
              <a:rPr lang="ru-RU" smtClean="0"/>
              <a:t>			гиппопотам</a:t>
            </a:r>
          </a:p>
        </p:txBody>
      </p:sp>
      <p:pic>
        <p:nvPicPr>
          <p:cNvPr id="4100" name="Picture 4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08400" y="4076700"/>
            <a:ext cx="1817688" cy="2447925"/>
          </a:xfrm>
          <a:noFill/>
        </p:spPr>
      </p:pic>
      <p:pic>
        <p:nvPicPr>
          <p:cNvPr id="4101" name="Picture 6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4221163"/>
            <a:ext cx="2155825" cy="2160587"/>
          </a:xfrm>
          <a:noFill/>
        </p:spPr>
      </p:pic>
      <p:pic>
        <p:nvPicPr>
          <p:cNvPr id="4102" name="Picture 8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40425" y="4221163"/>
            <a:ext cx="2952750" cy="2160587"/>
          </a:xfrm>
          <a:noFill/>
        </p:spPr>
      </p:pic>
      <p:pic>
        <p:nvPicPr>
          <p:cNvPr id="4103" name="Picture 10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56325" y="1173163"/>
            <a:ext cx="2762250" cy="2144712"/>
          </a:xfrm>
          <a:noFill/>
        </p:spPr>
      </p:pic>
    </p:spTree>
    <p:extLst>
      <p:ext uri="{BB962C8B-B14F-4D97-AF65-F5344CB8AC3E}">
        <p14:creationId xmlns:p14="http://schemas.microsoft.com/office/powerpoint/2010/main" val="1884147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6 -8.31367E-6 L 5.55556E-6 0.34628 " pathEditMode="relative" ptsTypes="AA">
                                      <p:cBhvr>
                                        <p:cTn id="6" dur="2000" fill="hold"/>
                                        <p:tgtEl>
                                          <p:spTgt spid="4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37798E-6 L 0.32066 0.2609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1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24" y="13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15747 -0.08397 " pathEditMode="relative" ptsTypes="AA">
                                      <p:cBhvr>
                                        <p:cTn id="14" dur="2000" fill="hold"/>
                                        <p:tgtEl>
                                          <p:spTgt spid="41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9 -0.0037 L 0.46389 0.1013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1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229" y="52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pPr eaLnBrk="1" hangingPunct="1"/>
            <a:r>
              <a:rPr lang="ru-RU" sz="3200" dirty="0"/>
              <a:t>Ч</a:t>
            </a:r>
            <a:r>
              <a:rPr lang="ru-RU" sz="3200" dirty="0" smtClean="0"/>
              <a:t>тение</a:t>
            </a:r>
            <a:r>
              <a:rPr lang="en-US" sz="3200" dirty="0" smtClean="0"/>
              <a:t> (</a:t>
            </a:r>
            <a:r>
              <a:rPr lang="ru-RU" sz="3200" dirty="0" smtClean="0"/>
              <a:t> слова).</a:t>
            </a:r>
          </a:p>
        </p:txBody>
      </p:sp>
      <p:sp>
        <p:nvSpPr>
          <p:cNvPr id="5132" name="Rectangle 12"/>
          <p:cNvSpPr>
            <a:spLocks noGrp="1" noChangeArrowheads="1"/>
          </p:cNvSpPr>
          <p:nvPr>
            <p:ph type="body" idx="1"/>
          </p:nvPr>
        </p:nvSpPr>
        <p:spPr>
          <a:xfrm>
            <a:off x="179388" y="836613"/>
            <a:ext cx="8785225" cy="576103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mtClean="0"/>
              <a:t>почка</a:t>
            </a:r>
          </a:p>
          <a:p>
            <a:pPr eaLnBrk="1" hangingPunct="1">
              <a:buFontTx/>
              <a:buNone/>
            </a:pPr>
            <a:r>
              <a:rPr lang="ru-RU" smtClean="0"/>
              <a:t>бочка</a:t>
            </a:r>
          </a:p>
          <a:p>
            <a:pPr eaLnBrk="1" hangingPunct="1">
              <a:buFontTx/>
              <a:buNone/>
            </a:pPr>
            <a:r>
              <a:rPr lang="ru-RU" smtClean="0"/>
              <a:t>шоссе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smtClean="0"/>
              <a:t>шофёр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smtClean="0"/>
              <a:t>грузчик</a:t>
            </a:r>
          </a:p>
          <a:p>
            <a:pPr eaLnBrk="1" hangingPunct="1">
              <a:buFontTx/>
              <a:buNone/>
            </a:pPr>
            <a:r>
              <a:rPr lang="ru-RU" smtClean="0"/>
              <a:t>груз</a:t>
            </a:r>
          </a:p>
        </p:txBody>
      </p:sp>
      <p:pic>
        <p:nvPicPr>
          <p:cNvPr id="5124" name="Picture 4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35375" y="1196975"/>
            <a:ext cx="1800225" cy="1714500"/>
          </a:xfrm>
          <a:noFill/>
        </p:spPr>
      </p:pic>
      <p:pic>
        <p:nvPicPr>
          <p:cNvPr id="5125" name="Picture 6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67625" y="1196975"/>
            <a:ext cx="1296988" cy="1873250"/>
          </a:xfrm>
          <a:noFill/>
        </p:spPr>
      </p:pic>
      <p:pic>
        <p:nvPicPr>
          <p:cNvPr id="5126" name="Picture 8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4365625"/>
            <a:ext cx="4176712" cy="2235200"/>
          </a:xfrm>
          <a:noFill/>
        </p:spPr>
      </p:pic>
      <p:pic>
        <p:nvPicPr>
          <p:cNvPr id="5127" name="Picture 10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7900" y="4365625"/>
            <a:ext cx="4183063" cy="2235200"/>
          </a:xfrm>
          <a:noFill/>
        </p:spPr>
      </p:pic>
    </p:spTree>
    <p:extLst>
      <p:ext uri="{BB962C8B-B14F-4D97-AF65-F5344CB8AC3E}">
        <p14:creationId xmlns:p14="http://schemas.microsoft.com/office/powerpoint/2010/main" val="1701796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3.52302E-6 L 0.25191 0.08373 " pathEditMode="relative" ptsTypes="AA">
                                      <p:cBhvr>
                                        <p:cTn id="6" dur="2000" fill="hold"/>
                                        <p:tgtEl>
                                          <p:spTgt spid="5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66146 0.0 " pathEditMode="relative" ptsTypes="AA">
                                      <p:cBhvr>
                                        <p:cTn id="10" dur="2000" fill="hold"/>
                                        <p:tgtEl>
                                          <p:spTgt spid="5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53542 0.26232 " pathEditMode="relative" ptsTypes="AA">
                                      <p:cBhvr>
                                        <p:cTn id="14" dur="2000" fill="hold"/>
                                        <p:tgtEl>
                                          <p:spTgt spid="5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74028 0.18899 " pathEditMode="relative" ptsTypes="AA">
                                      <p:cBhvr>
                                        <p:cTn id="18" dur="2000" fill="hold"/>
                                        <p:tgtEl>
                                          <p:spTgt spid="51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25209 0.12584 " pathEditMode="relative" ptsTypes="AA">
                                      <p:cBhvr>
                                        <p:cTn id="22" dur="2000" fill="hold"/>
                                        <p:tgtEl>
                                          <p:spTgt spid="51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07083 0.04187 " pathEditMode="relative" ptsTypes="AA">
                                      <p:cBhvr>
                                        <p:cTn id="26" dur="2000" fill="hold"/>
                                        <p:tgtEl>
                                          <p:spTgt spid="51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None/>
            </a:pPr>
            <a:endParaRPr lang="ru-RU" dirty="0" smtClean="0"/>
          </a:p>
          <a:p>
            <a:r>
              <a:rPr lang="ru-RU" sz="5400" dirty="0" smtClean="0"/>
              <a:t>Поставь стул справа от стола.</a:t>
            </a:r>
            <a:endParaRPr lang="ru-RU" sz="5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0" dirty="0" smtClean="0">
                <a:solidFill>
                  <a:srgbClr val="FF0000"/>
                </a:solidFill>
              </a:rPr>
              <a:t>Прочитать предложение и выполнить соответствующее действие</a:t>
            </a:r>
            <a:endParaRPr lang="ru-RU" sz="3600" b="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None/>
            </a:pPr>
            <a:endParaRPr lang="ru-RU" dirty="0" smtClean="0"/>
          </a:p>
          <a:p>
            <a:pPr>
              <a:buNone/>
            </a:pPr>
            <a:r>
              <a:rPr lang="ru-RU" sz="5400" dirty="0" smtClean="0"/>
              <a:t>Собака бежит за мальчиком.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(Вопрос: Кто бежит впереди?)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0" dirty="0" smtClean="0">
                <a:solidFill>
                  <a:srgbClr val="FF0000"/>
                </a:solidFill>
              </a:rPr>
              <a:t>Прочитать предложение, ответить на вопросы</a:t>
            </a:r>
            <a:endParaRPr lang="ru-RU" sz="4000" b="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None/>
            </a:pPr>
            <a:endParaRPr lang="ru-RU" dirty="0" smtClean="0"/>
          </a:p>
          <a:p>
            <a:pPr>
              <a:buNone/>
            </a:pPr>
            <a:r>
              <a:rPr lang="ru-RU" sz="5400" dirty="0" smtClean="0"/>
              <a:t>Урок физкультуры был после математики.</a:t>
            </a:r>
          </a:p>
          <a:p>
            <a:pPr>
              <a:buNone/>
            </a:pPr>
            <a:r>
              <a:rPr lang="ru-RU" sz="5400" dirty="0" smtClean="0"/>
              <a:t> </a:t>
            </a:r>
          </a:p>
          <a:p>
            <a:pPr>
              <a:buNone/>
            </a:pPr>
            <a:r>
              <a:rPr lang="ru-RU" sz="2800" dirty="0" smtClean="0"/>
              <a:t>(Вопрос: Какой урок был первым?)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0" dirty="0" smtClean="0">
                <a:solidFill>
                  <a:srgbClr val="FF0000"/>
                </a:solidFill>
              </a:rPr>
              <a:t>Прочитать предложение, ответить на вопросы</a:t>
            </a:r>
            <a:endParaRPr lang="ru-RU" sz="4000" b="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4294967295"/>
          </p:nvPr>
        </p:nvSpPr>
        <p:spPr>
          <a:xfrm>
            <a:off x="0" y="152400"/>
            <a:ext cx="8229600" cy="6248400"/>
          </a:xfrm>
        </p:spPr>
        <p:txBody>
          <a:bodyPr>
            <a:normAutofit fontScale="25000" lnSpcReduction="20000"/>
          </a:bodyPr>
          <a:lstStyle/>
          <a:p>
            <a:r>
              <a:rPr lang="ru-RU" sz="6400" dirty="0" smtClean="0"/>
              <a:t>В нашей деревне текут два ручейка. В них живет</a:t>
            </a:r>
          </a:p>
          <a:p>
            <a:r>
              <a:rPr lang="ru-RU" sz="6400" dirty="0" smtClean="0"/>
              <a:t>много раков. Мальчики ловят их руками под камнями  </a:t>
            </a:r>
          </a:p>
          <a:p>
            <a:r>
              <a:rPr lang="ru-RU" sz="6400" dirty="0" smtClean="0"/>
              <a:t>в дырах между корнями или под берегом. Потом они      </a:t>
            </a:r>
          </a:p>
          <a:p>
            <a:r>
              <a:rPr lang="ru-RU" sz="6400" dirty="0" smtClean="0"/>
              <a:t>варят их и лакомятся ими. Одного рака я получил от </a:t>
            </a:r>
          </a:p>
          <a:p>
            <a:r>
              <a:rPr lang="ru-RU" sz="6400" dirty="0" smtClean="0"/>
              <a:t>моего друга, и он мне очень понравился, был очень вкусный.</a:t>
            </a:r>
          </a:p>
          <a:p>
            <a:r>
              <a:rPr lang="ru-RU" sz="6400" dirty="0" smtClean="0"/>
              <a:t>Мне тоже захотелось ловить раков. Но легко сказать,          </a:t>
            </a:r>
          </a:p>
          <a:p>
            <a:r>
              <a:rPr lang="ru-RU" sz="6400" dirty="0" smtClean="0"/>
              <a:t>но трудно сделать. У раков своё оружие - клешни, </a:t>
            </a:r>
          </a:p>
          <a:p>
            <a:r>
              <a:rPr lang="ru-RU" sz="6400" dirty="0" smtClean="0"/>
              <a:t>которыми они щиплются как следует. Кроме того, я </a:t>
            </a:r>
          </a:p>
          <a:p>
            <a:r>
              <a:rPr lang="ru-RU" sz="6400" dirty="0" smtClean="0"/>
              <a:t>боялся</a:t>
            </a:r>
            <a:r>
              <a:rPr lang="ru-RU" sz="6400" b="1" dirty="0" smtClean="0"/>
              <a:t> </a:t>
            </a:r>
            <a:r>
              <a:rPr lang="ru-RU" sz="6400" dirty="0" smtClean="0"/>
              <a:t> сунуть руку в дыру между корнями. Ведь можно</a:t>
            </a:r>
          </a:p>
          <a:p>
            <a:r>
              <a:rPr lang="ru-RU" sz="6400" dirty="0" smtClean="0"/>
              <a:t>прикоснуться к лягушке или даже змее! Мой друг </a:t>
            </a:r>
          </a:p>
          <a:p>
            <a:r>
              <a:rPr lang="ru-RU" sz="6400" dirty="0" smtClean="0"/>
              <a:t>посоветовал мне, как можно ловить раков совсем по-другому.</a:t>
            </a:r>
          </a:p>
          <a:p>
            <a:r>
              <a:rPr lang="ru-RU" sz="6400" dirty="0" smtClean="0"/>
              <a:t>Нужно привязать на длинную палку тухлое мясо.</a:t>
            </a:r>
          </a:p>
          <a:p>
            <a:r>
              <a:rPr lang="ru-RU" sz="6400" dirty="0" smtClean="0"/>
              <a:t>Рак крепко схватит мясо, и затем его легко вытащить</a:t>
            </a:r>
          </a:p>
          <a:p>
            <a:r>
              <a:rPr lang="ru-RU" sz="6400" dirty="0" smtClean="0"/>
              <a:t>из воды, как рыбу на удочке. Этот способ мне очень</a:t>
            </a:r>
          </a:p>
          <a:p>
            <a:r>
              <a:rPr lang="ru-RU" sz="6400" dirty="0" smtClean="0"/>
              <a:t>понравился, и поэтому я подготовил все нужные вещи.</a:t>
            </a:r>
          </a:p>
          <a:p>
            <a:r>
              <a:rPr lang="ru-RU" sz="6400" dirty="0" smtClean="0"/>
              <a:t>В пруду я нашёл глубокое место и сунул палку в воду.</a:t>
            </a:r>
          </a:p>
          <a:p>
            <a:r>
              <a:rPr lang="ru-RU" sz="6400" dirty="0" smtClean="0"/>
              <a:t>Сижу</a:t>
            </a:r>
            <a:r>
              <a:rPr lang="ru-RU" sz="6400" i="1" dirty="0" smtClean="0"/>
              <a:t> </a:t>
            </a:r>
            <a:r>
              <a:rPr lang="ru-RU" sz="6400" dirty="0" smtClean="0"/>
              <a:t>спокойно. Вода чистая, но раков я не видел</a:t>
            </a:r>
          </a:p>
          <a:p>
            <a:r>
              <a:rPr lang="ru-RU" sz="6400" dirty="0" smtClean="0"/>
              <a:t>нигде. Вдруг я заметил усы, потом глаза и клешни, и,</a:t>
            </a:r>
          </a:p>
          <a:p>
            <a:r>
              <a:rPr lang="ru-RU" sz="6400" dirty="0" smtClean="0"/>
              <a:t>наконец, весь рак медленно вылез к мясу. Потом схватил</a:t>
            </a:r>
          </a:p>
          <a:p>
            <a:r>
              <a:rPr lang="ru-RU" sz="6400" dirty="0" smtClean="0"/>
              <a:t>мясо клешнями и разорвал его челюстями. Я очень</a:t>
            </a:r>
          </a:p>
          <a:p>
            <a:r>
              <a:rPr lang="ru-RU" sz="6400" dirty="0" smtClean="0"/>
              <a:t>осторожно вытянул свою удочку из воды - и рак лежит на траве.</a:t>
            </a:r>
          </a:p>
          <a:p>
            <a:r>
              <a:rPr lang="ru-RU" sz="6400" dirty="0" smtClean="0"/>
              <a:t>Я наловил много раков. Мама их сварила. Какими они</a:t>
            </a:r>
          </a:p>
          <a:p>
            <a:r>
              <a:rPr lang="ru-RU" sz="6400" dirty="0" smtClean="0"/>
              <a:t>были красными! И очень вкусными!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Impact" pitchFamily="34" charset="0"/>
                <a:ea typeface="Times New Roman" pitchFamily="18" charset="0"/>
                <a:cs typeface="Times New Roman" pitchFamily="18" charset="0"/>
              </a:rPr>
              <a:t>Вопросы для выяснения степени понимания смысла прочитанного: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Impact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Impact" pitchFamily="34" charset="0"/>
                <a:ea typeface="Times New Roman" pitchFamily="18" charset="0"/>
                <a:cs typeface="Times New Roman" pitchFamily="18" charset="0"/>
              </a:rPr>
              <a:t>1. О чем этот рассказ? Или Расскажи, что ты запомнил.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Impact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Impact" pitchFamily="34" charset="0"/>
                <a:ea typeface="Times New Roman" pitchFamily="18" charset="0"/>
                <a:cs typeface="Times New Roman" pitchFamily="18" charset="0"/>
              </a:rPr>
              <a:t>2. Почему мальчику трудно было ловить раков?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Impact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Impact" pitchFamily="34" charset="0"/>
                <a:ea typeface="Times New Roman" pitchFamily="18" charset="0"/>
                <a:cs typeface="Arial" pitchFamily="34" charset="0"/>
              </a:rPr>
              <a:t>3 Как можно ловить раков по другому?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Impact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8000" b="0" dirty="0">
                <a:solidFill>
                  <a:srgbClr val="FF0000"/>
                </a:solidFill>
                <a:effectLst/>
                <a:latin typeface="Times New Roman"/>
                <a:ea typeface="Times New Roman"/>
                <a:cs typeface="Times New Roman"/>
              </a:rPr>
              <a:t>Обследование </a:t>
            </a:r>
            <a:r>
              <a:rPr lang="ru-RU" sz="8000" b="0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  <a:cs typeface="Times New Roman"/>
              </a:rPr>
              <a:t>письма </a:t>
            </a:r>
            <a:r>
              <a:rPr lang="ru-RU" sz="4400" dirty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4400" dirty="0">
                <a:effectLst/>
                <a:latin typeface="Calibri"/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6612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6096000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dirty="0"/>
              <a:t>списывание букв, слогов (прямые, закрытые, оппозиционные с печатного и прописного текста); </a:t>
            </a:r>
          </a:p>
          <a:p>
            <a:r>
              <a:rPr lang="ru-RU" dirty="0" smtClean="0"/>
              <a:t> </a:t>
            </a:r>
            <a:r>
              <a:rPr lang="ru-RU" dirty="0"/>
              <a:t>списывание слова и предложения с предложенного текста; </a:t>
            </a:r>
          </a:p>
          <a:p>
            <a:r>
              <a:rPr lang="ru-RU" dirty="0" smtClean="0"/>
              <a:t>складывание </a:t>
            </a:r>
            <a:r>
              <a:rPr lang="ru-RU" dirty="0"/>
              <a:t>слогов, слов, предложений из букв разрезной азбуки (эта проба имеет значение при обследовании учащихся с дизартрией); </a:t>
            </a:r>
          </a:p>
          <a:p>
            <a:r>
              <a:rPr lang="ru-RU" dirty="0" smtClean="0"/>
              <a:t>письмо </a:t>
            </a:r>
            <a:r>
              <a:rPr lang="ru-RU" dirty="0"/>
              <a:t>букв под диктовку; </a:t>
            </a:r>
          </a:p>
          <a:p>
            <a:r>
              <a:rPr lang="ru-RU" dirty="0" smtClean="0"/>
              <a:t>письмо </a:t>
            </a:r>
            <a:r>
              <a:rPr lang="ru-RU" dirty="0"/>
              <a:t>слогов под диктовку (прямых, обратных, закрытых, со стечением согласных, оппозиционных);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36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6530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791200"/>
          </a:xfrm>
        </p:spPr>
        <p:txBody>
          <a:bodyPr>
            <a:normAutofit/>
          </a:bodyPr>
          <a:lstStyle/>
          <a:p>
            <a:r>
              <a:rPr lang="ru-RU" dirty="0" smtClean="0"/>
              <a:t>письмо </a:t>
            </a:r>
            <a:r>
              <a:rPr lang="ru-RU" dirty="0"/>
              <a:t>отдельных слов и коротких фраз; </a:t>
            </a:r>
            <a:endParaRPr lang="en-US" dirty="0" smtClean="0"/>
          </a:p>
          <a:p>
            <a:pPr marL="109728" indent="0">
              <a:buNone/>
            </a:pPr>
            <a:endParaRPr lang="ru-RU" dirty="0"/>
          </a:p>
          <a:p>
            <a:r>
              <a:rPr lang="ru-RU" dirty="0" smtClean="0"/>
              <a:t>слуховой </a:t>
            </a:r>
            <a:r>
              <a:rPr lang="ru-RU" dirty="0"/>
              <a:t>диктант, состоящий из серии фраз или связного текста, отвечающих программным требованиям по родному языку того класса, в котором обучается ребенок; </a:t>
            </a:r>
            <a:endParaRPr lang="en-US" dirty="0" smtClean="0"/>
          </a:p>
          <a:p>
            <a:pPr marL="109728" indent="0">
              <a:buNone/>
            </a:pPr>
            <a:endParaRPr lang="ru-RU" dirty="0"/>
          </a:p>
          <a:p>
            <a:r>
              <a:rPr lang="ru-RU" dirty="0" smtClean="0"/>
              <a:t>самостоятельное </a:t>
            </a:r>
            <a:r>
              <a:rPr lang="ru-RU" dirty="0"/>
              <a:t>письмо (составить и записать рассказ по серии картинок или письменно изложить прослушанный рассказ, или написать сочинение на заданную тему).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496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2171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457200"/>
            <a:ext cx="8229600" cy="586740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чтение </a:t>
            </a:r>
            <a:r>
              <a:rPr lang="ru-RU" dirty="0"/>
              <a:t>отдельных букв (если ученик не произносит </a:t>
            </a:r>
            <a:r>
              <a:rPr lang="ru-RU" dirty="0" smtClean="0"/>
              <a:t>данный</a:t>
            </a:r>
            <a:r>
              <a:rPr lang="en-US" dirty="0" smtClean="0"/>
              <a:t> </a:t>
            </a:r>
            <a:r>
              <a:rPr lang="ru-RU" dirty="0" smtClean="0"/>
              <a:t>звук</a:t>
            </a:r>
            <a:r>
              <a:rPr lang="ru-RU" dirty="0"/>
              <a:t>, то должен показать соответствующую букву); </a:t>
            </a:r>
            <a:endParaRPr lang="en-US" dirty="0" smtClean="0"/>
          </a:p>
          <a:p>
            <a:pPr marL="109728" indent="0">
              <a:buNone/>
            </a:pPr>
            <a:endParaRPr lang="ru-RU" dirty="0"/>
          </a:p>
          <a:p>
            <a:r>
              <a:rPr lang="ru-RU" dirty="0" smtClean="0"/>
              <a:t>чтение </a:t>
            </a:r>
            <a:r>
              <a:rPr lang="ru-RU" dirty="0"/>
              <a:t>слогов ( прямые, обратные, закрытые, со стечением согласных, слоги с правильно и неправильно произносимыми ребенком звуками); </a:t>
            </a:r>
            <a:endParaRPr lang="en-US" dirty="0" smtClean="0"/>
          </a:p>
          <a:p>
            <a:pPr marL="109728" indent="0">
              <a:buNone/>
            </a:pPr>
            <a:endParaRPr lang="ru-RU" dirty="0"/>
          </a:p>
          <a:p>
            <a:r>
              <a:rPr lang="ru-RU" dirty="0" smtClean="0"/>
              <a:t>чтение </a:t>
            </a:r>
            <a:r>
              <a:rPr lang="ru-RU" dirty="0"/>
              <a:t>отдельных слов (простые слова; одно-двусложные с открытыми и закрытыми слогами; сложные слова по звуковому и морфологическому составу; трех-четырехсложные; слова со стечением согласных; многосложные и структурно близкие слова, т.е. сходные по написанию. - завизжать, завещать, зализать, завязать и т.д.);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9258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Объект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3953835"/>
              </p:ext>
            </p:extLst>
          </p:nvPr>
        </p:nvGraphicFramePr>
        <p:xfrm>
          <a:off x="381000" y="1600199"/>
          <a:ext cx="8229600" cy="50030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2646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Типы ошибок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18" marR="9418" marT="9418" marB="941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Виды ошибок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18" marR="9418" marT="9418" marB="9418" anchor="ctr"/>
                </a:tc>
              </a:tr>
              <a:tr h="264684">
                <a:tc row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Ошибки звукового состава слова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18" marR="9418" marT="9418" marB="941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1. Замены согласных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18" marR="9418" marT="9418" marB="9418" anchor="ctr"/>
                </a:tc>
              </a:tr>
              <a:tr h="2646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2. Замены гласных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18" marR="9418" marT="9418" marB="9418" anchor="ctr"/>
                </a:tc>
              </a:tr>
              <a:tr h="2646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3. Пропуски гласных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18" marR="9418" marT="9418" marB="9418" anchor="ctr"/>
                </a:tc>
              </a:tr>
              <a:tr h="2646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4. Пропуски согласных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18" marR="9418" marT="9418" marB="9418" anchor="ctr"/>
                </a:tc>
              </a:tr>
              <a:tr h="2646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5. Пропуски слогов и частей слова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18" marR="9418" marT="9418" marB="9418" anchor="ctr"/>
                </a:tc>
              </a:tr>
              <a:tr h="264684"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Ошибки языкового анализа и синтеза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18" marR="9418" marT="9418" marB="941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1. Раздельное написание частей слов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18" marR="9418" marT="9418" marB="9418" anchor="ctr"/>
                </a:tc>
              </a:tr>
              <a:tr h="2646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2. Слитное написание слов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18" marR="9418" marT="9418" marB="9418" anchor="ctr"/>
                </a:tc>
              </a:tr>
              <a:tr h="2646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3. Перестановки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18" marR="9418" marT="9418" marB="9418" anchor="ctr"/>
                </a:tc>
              </a:tr>
              <a:tr h="2646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4. Добавления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18" marR="9418" marT="9418" marB="9418" anchor="ctr"/>
                </a:tc>
              </a:tr>
              <a:tr h="264684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Графическое расположение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18" marR="9418" marT="9418" marB="941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1. Замена букв по пространственному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18" marR="9418" marT="9418" marB="9418" anchor="ctr"/>
                </a:tc>
              </a:tr>
              <a:tr h="2646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2.Зеркальное письмо букв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18" marR="9418" marT="9418" marB="9418" anchor="ctr"/>
                </a:tc>
              </a:tr>
              <a:tr h="2646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3. Общее искажение букв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18" marR="9418" marT="9418" marB="9418" anchor="ctr"/>
                </a:tc>
              </a:tr>
              <a:tr h="2646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smtClean="0">
                          <a:effectLst/>
                        </a:rPr>
                        <a:t>Лексико-грамматические </a:t>
                      </a:r>
                      <a:r>
                        <a:rPr lang="ru-RU" sz="1000" dirty="0">
                          <a:effectLst/>
                        </a:rPr>
                        <a:t>ошибки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18" marR="9418" marT="9418" marB="941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1. Нарушение согласования, управления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18" marR="9418" marT="9418" marB="9418" anchor="ctr"/>
                </a:tc>
              </a:tr>
              <a:tr h="264684"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Орфографические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18" marR="9418" marT="9418" marB="9418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1.Правописание -жи-, -ши-, ча-, ща-, -чу-, щу-, -чк-, чн-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18" marR="9418" marT="9418" marB="9418" anchor="ctr"/>
                </a:tc>
              </a:tr>
              <a:tr h="50341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2.Большая буква в начале предложения, в именах, кличках животных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18" marR="9418" marT="9418" marB="9418" anchor="ctr"/>
                </a:tc>
              </a:tr>
              <a:tr h="2646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3. Правописание мягких согласных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18" marR="9418" marT="9418" marB="9418" anchor="ctr"/>
                </a:tc>
              </a:tr>
              <a:tr h="2646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4. Правописание безударной гласной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418" marR="9418" marT="9418" marB="9418" anchor="ctr"/>
                </a:tc>
              </a:tr>
            </a:tbl>
          </a:graphicData>
        </a:graphic>
      </p:graphicFrame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effectLst/>
              </a:rPr>
              <a:t>Для анализа ошибок можно использовать таблицу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2882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dirty="0" err="1" smtClean="0"/>
              <a:t>пиштмщзцегдбэфйчеывжъх</a:t>
            </a:r>
            <a:r>
              <a:rPr lang="ru-RU" i="1" dirty="0" smtClean="0"/>
              <a:t>- </a:t>
            </a:r>
            <a:r>
              <a:rPr lang="ru-RU" dirty="0"/>
              <a:t>строчные</a:t>
            </a:r>
          </a:p>
          <a:p>
            <a:r>
              <a:rPr lang="ru-RU" dirty="0"/>
              <a:t> </a:t>
            </a:r>
            <a:r>
              <a:rPr lang="ru-RU" i="1" dirty="0"/>
              <a:t>ГЗД Р Н КЧУЕТЦПЛ В М Ф Е Ж Щ - заглавные</a:t>
            </a:r>
            <a:endParaRPr lang="ru-RU" dirty="0"/>
          </a:p>
          <a:p>
            <a:endParaRPr lang="en-US" i="1" dirty="0" smtClean="0"/>
          </a:p>
          <a:p>
            <a:r>
              <a:rPr lang="ru-RU" i="1" dirty="0" smtClean="0"/>
              <a:t>Слоги </a:t>
            </a:r>
            <a:r>
              <a:rPr lang="ru-RU" i="1" dirty="0"/>
              <a:t>под диктовку. </a:t>
            </a:r>
            <a:endParaRPr lang="en-US" i="1" dirty="0" smtClean="0"/>
          </a:p>
          <a:p>
            <a:r>
              <a:rPr lang="ru-RU" i="1" dirty="0" smtClean="0"/>
              <a:t>ас </a:t>
            </a:r>
            <a:r>
              <a:rPr lang="ru-RU" i="1" dirty="0" err="1"/>
              <a:t>мо</a:t>
            </a:r>
            <a:r>
              <a:rPr lang="ru-RU" i="1" dirty="0"/>
              <a:t> осе </a:t>
            </a:r>
            <a:r>
              <a:rPr lang="ru-RU" i="1" dirty="0" err="1"/>
              <a:t>лы</a:t>
            </a:r>
            <a:r>
              <a:rPr lang="ru-RU" i="1" dirty="0"/>
              <a:t> </a:t>
            </a:r>
            <a:r>
              <a:rPr lang="ru-RU" i="1" dirty="0" err="1"/>
              <a:t>ри</a:t>
            </a:r>
            <a:r>
              <a:rPr lang="ru-RU" i="1" dirty="0"/>
              <a:t> </a:t>
            </a:r>
            <a:r>
              <a:rPr lang="ru-RU" i="1" dirty="0" err="1"/>
              <a:t>ам</a:t>
            </a:r>
            <a:r>
              <a:rPr lang="ru-RU" i="1" dirty="0"/>
              <a:t> яр </a:t>
            </a:r>
            <a:r>
              <a:rPr lang="ru-RU" i="1" dirty="0" err="1"/>
              <a:t>мя</a:t>
            </a:r>
            <a:r>
              <a:rPr lang="ru-RU" i="1" dirty="0"/>
              <a:t> </a:t>
            </a:r>
            <a:r>
              <a:rPr lang="ru-RU" i="1" dirty="0" err="1"/>
              <a:t>жу</a:t>
            </a:r>
            <a:r>
              <a:rPr lang="ru-RU" i="1" dirty="0"/>
              <a:t> </a:t>
            </a:r>
            <a:r>
              <a:rPr lang="ru-RU" i="1" dirty="0" err="1"/>
              <a:t>шо</a:t>
            </a:r>
            <a:r>
              <a:rPr lang="ru-RU" i="1" dirty="0"/>
              <a:t> </a:t>
            </a:r>
            <a:r>
              <a:rPr lang="ru-RU" i="1" dirty="0" err="1"/>
              <a:t>чи</a:t>
            </a:r>
            <a:r>
              <a:rPr lang="ru-RU" i="1" dirty="0"/>
              <a:t> аи </a:t>
            </a:r>
            <a:r>
              <a:rPr lang="ru-RU" i="1" dirty="0" err="1"/>
              <a:t>боло</a:t>
            </a:r>
            <a:r>
              <a:rPr lang="ru-RU" i="1" dirty="0"/>
              <a:t> доту </a:t>
            </a:r>
            <a:r>
              <a:rPr lang="ru-RU" i="1" dirty="0" err="1"/>
              <a:t>лери</a:t>
            </a:r>
            <a:r>
              <a:rPr lang="ru-RU" i="1" dirty="0"/>
              <a:t> </a:t>
            </a:r>
            <a:r>
              <a:rPr lang="ru-RU" i="1" dirty="0" err="1"/>
              <a:t>гиази</a:t>
            </a:r>
            <a:r>
              <a:rPr lang="ru-RU" i="1" dirty="0"/>
              <a:t> </a:t>
            </a:r>
            <a:r>
              <a:rPr lang="ru-RU" i="1" dirty="0" err="1"/>
              <a:t>жне</a:t>
            </a:r>
            <a:r>
              <a:rPr lang="ru-RU" i="1" dirty="0"/>
              <a:t> ату </a:t>
            </a:r>
            <a:r>
              <a:rPr lang="ru-RU" i="1" dirty="0" err="1"/>
              <a:t>ащу</a:t>
            </a:r>
            <a:r>
              <a:rPr lang="ru-RU" i="1" dirty="0"/>
              <a:t> </a:t>
            </a:r>
            <a:r>
              <a:rPr lang="ru-RU" i="1" dirty="0" err="1"/>
              <a:t>зню</a:t>
            </a:r>
            <a:r>
              <a:rPr lang="ru-RU" i="1" dirty="0"/>
              <a:t> лох кар </a:t>
            </a:r>
            <a:r>
              <a:rPr lang="ru-RU" i="1" dirty="0" err="1"/>
              <a:t>аст</a:t>
            </a:r>
            <a:r>
              <a:rPr lang="ru-RU" i="1" dirty="0"/>
              <a:t> </a:t>
            </a:r>
            <a:r>
              <a:rPr lang="ru-RU" i="1" dirty="0" err="1"/>
              <a:t>глу</a:t>
            </a:r>
            <a:r>
              <a:rPr lang="ru-RU" i="1" dirty="0"/>
              <a:t> </a:t>
            </a:r>
            <a:r>
              <a:rPr lang="ru-RU" i="1" dirty="0" err="1"/>
              <a:t>арк</a:t>
            </a:r>
            <a:r>
              <a:rPr lang="ru-RU" i="1" dirty="0"/>
              <a:t> </a:t>
            </a:r>
            <a:r>
              <a:rPr lang="ru-RU" i="1" dirty="0" err="1"/>
              <a:t>слин</a:t>
            </a:r>
            <a:r>
              <a:rPr lang="ru-RU" i="1" dirty="0"/>
              <a:t> </a:t>
            </a:r>
            <a:r>
              <a:rPr lang="ru-RU" i="1" dirty="0" err="1"/>
              <a:t>кра</a:t>
            </a:r>
            <a:r>
              <a:rPr lang="ru-RU" i="1" dirty="0"/>
              <a:t> </a:t>
            </a:r>
            <a:r>
              <a:rPr lang="ru-RU" i="1" dirty="0" err="1"/>
              <a:t>гро</a:t>
            </a:r>
            <a:r>
              <a:rPr lang="ru-RU" i="1" dirty="0"/>
              <a:t> </a:t>
            </a:r>
            <a:r>
              <a:rPr lang="ru-RU" i="1" dirty="0" err="1"/>
              <a:t>астка</a:t>
            </a:r>
            <a:r>
              <a:rPr lang="ru-RU" i="1" dirty="0"/>
              <a:t> </a:t>
            </a:r>
            <a:r>
              <a:rPr lang="ru-RU" i="1" dirty="0" err="1"/>
              <a:t>глор</a:t>
            </a:r>
            <a:r>
              <a:rPr lang="ru-RU" i="1" dirty="0"/>
              <a:t> </a:t>
            </a:r>
            <a:r>
              <a:rPr lang="ru-RU" i="1" dirty="0" err="1"/>
              <a:t>ижбо</a:t>
            </a:r>
            <a:r>
              <a:rPr lang="ru-RU" i="1" dirty="0"/>
              <a:t> </a:t>
            </a:r>
            <a:r>
              <a:rPr lang="ru-RU" i="1" dirty="0" err="1"/>
              <a:t>щац</a:t>
            </a:r>
            <a:r>
              <a:rPr lang="ru-RU" i="1" dirty="0"/>
              <a:t> </a:t>
            </a:r>
            <a:r>
              <a:rPr lang="ru-RU" i="1" dirty="0" err="1"/>
              <a:t>вздо</a:t>
            </a:r>
            <a:r>
              <a:rPr lang="ru-RU" i="1" dirty="0"/>
              <a:t> </a:t>
            </a:r>
            <a:r>
              <a:rPr lang="ru-RU" i="1" dirty="0" err="1"/>
              <a:t>чит</a:t>
            </a:r>
            <a:r>
              <a:rPr lang="ru-RU" i="1" dirty="0"/>
              <a:t> </a:t>
            </a:r>
            <a:r>
              <a:rPr lang="ru-RU" i="1" dirty="0" err="1"/>
              <a:t>шус</a:t>
            </a:r>
            <a:r>
              <a:rPr lang="ru-RU" i="1" dirty="0"/>
              <a:t> </a:t>
            </a:r>
            <a:r>
              <a:rPr lang="ru-RU" i="1" dirty="0" err="1"/>
              <a:t>хвы</a:t>
            </a:r>
            <a:r>
              <a:rPr lang="ru-RU" i="1" dirty="0"/>
              <a:t> </a:t>
            </a:r>
            <a:r>
              <a:rPr lang="ru-RU" i="1" dirty="0" err="1"/>
              <a:t>айка</a:t>
            </a:r>
            <a:r>
              <a:rPr lang="ru-RU" i="1" dirty="0"/>
              <a:t> </a:t>
            </a:r>
            <a:r>
              <a:rPr lang="ru-RU" i="1" dirty="0" err="1"/>
              <a:t>жос</a:t>
            </a:r>
            <a:r>
              <a:rPr lang="ru-RU" i="1" dirty="0"/>
              <a:t> </a:t>
            </a:r>
            <a:r>
              <a:rPr lang="ru-RU" i="1" dirty="0" err="1"/>
              <a:t>крет</a:t>
            </a:r>
            <a:r>
              <a:rPr lang="ru-RU" i="1" dirty="0"/>
              <a:t> </a:t>
            </a:r>
            <a:r>
              <a:rPr lang="ru-RU" i="1" dirty="0" err="1"/>
              <a:t>воч</a:t>
            </a:r>
            <a:r>
              <a:rPr lang="ru-RU" i="1" dirty="0"/>
              <a:t>...</a:t>
            </a:r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>
                <a:solidFill>
                  <a:srgbClr val="FF0000"/>
                </a:solidFill>
                <a:effectLst/>
              </a:rPr>
              <a:t>Буквы под диктовку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634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dirty="0"/>
              <a:t>ключ, щука, грач, природа, круги, улица, утки, сильный, старушка, аист, шарф, убрал, заснуть, насмешка,   крыльцо, чтение</a:t>
            </a:r>
            <a:r>
              <a:rPr lang="ru-RU" i="1" dirty="0" smtClean="0"/>
              <a:t>...</a:t>
            </a:r>
            <a:endParaRPr lang="en-US" i="1" dirty="0" smtClean="0"/>
          </a:p>
          <a:p>
            <a:endParaRPr lang="ru-RU" dirty="0"/>
          </a:p>
          <a:p>
            <a:pPr marL="109728" indent="0">
              <a:buNone/>
            </a:pPr>
            <a:r>
              <a:rPr lang="ru-RU" sz="4400" i="1" dirty="0" smtClean="0">
                <a:solidFill>
                  <a:srgbClr val="FF0000"/>
                </a:solidFill>
              </a:rPr>
              <a:t>Фразы </a:t>
            </a:r>
            <a:r>
              <a:rPr lang="ru-RU" sz="4400" i="1" dirty="0">
                <a:solidFill>
                  <a:srgbClr val="FF0000"/>
                </a:solidFill>
              </a:rPr>
              <a:t>под </a:t>
            </a:r>
            <a:r>
              <a:rPr lang="ru-RU" sz="4400" i="1" dirty="0" smtClean="0">
                <a:solidFill>
                  <a:srgbClr val="FF0000"/>
                </a:solidFill>
              </a:rPr>
              <a:t>диктовку</a:t>
            </a:r>
            <a:endParaRPr lang="ru-RU" sz="4400" dirty="0">
              <a:solidFill>
                <a:srgbClr val="FF0000"/>
              </a:solidFill>
            </a:endParaRPr>
          </a:p>
          <a:p>
            <a:r>
              <a:rPr lang="ru-RU" i="1" dirty="0"/>
              <a:t>У елки пушистый зайчик </a:t>
            </a:r>
            <a:r>
              <a:rPr lang="ru-RU" dirty="0"/>
              <a:t>(с одного прослушивания)... </a:t>
            </a:r>
          </a:p>
          <a:p>
            <a:endParaRPr lang="en-US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>
                <a:solidFill>
                  <a:srgbClr val="FF0000"/>
                </a:solidFill>
                <a:effectLst/>
              </a:rPr>
              <a:t>Слова под диктовку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960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715000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Задание для </a:t>
            </a:r>
            <a:r>
              <a:rPr lang="ru-RU" b="1" dirty="0"/>
              <a:t>1 класса:</a:t>
            </a:r>
            <a:endParaRPr lang="ru-RU" dirty="0"/>
          </a:p>
          <a:p>
            <a:pPr marL="109728" indent="0">
              <a:buNone/>
            </a:pPr>
            <a:r>
              <a:rPr lang="ru-RU" b="1" i="1" dirty="0"/>
              <a:t>Идет весна</a:t>
            </a:r>
            <a:r>
              <a:rPr lang="ru-RU" i="1" dirty="0"/>
              <a:t>.</a:t>
            </a:r>
            <a:endParaRPr lang="ru-RU" dirty="0"/>
          </a:p>
          <a:p>
            <a:r>
              <a:rPr lang="ru-RU" i="1" dirty="0"/>
              <a:t>Солнце светит ярче. Снег темнеет. Кругом большие лужи. На ветках надулись почки. На лужайках зеленая трава. Журчат быстрые ручьи. Идет весна.</a:t>
            </a:r>
            <a:endParaRPr lang="ru-RU" dirty="0"/>
          </a:p>
          <a:p>
            <a:r>
              <a:rPr lang="ru-RU" dirty="0"/>
              <a:t>Задание для </a:t>
            </a:r>
            <a:r>
              <a:rPr lang="ru-RU" b="1" dirty="0"/>
              <a:t>2 класса:</a:t>
            </a:r>
            <a:endParaRPr lang="ru-RU" dirty="0"/>
          </a:p>
          <a:p>
            <a:pPr marL="109728" indent="0">
              <a:buNone/>
            </a:pPr>
            <a:r>
              <a:rPr lang="ru-RU" b="1" i="1" dirty="0"/>
              <a:t>На каникулы.</a:t>
            </a:r>
            <a:endParaRPr lang="ru-RU" b="1" dirty="0"/>
          </a:p>
          <a:p>
            <a:r>
              <a:rPr lang="ru-RU" i="1" dirty="0"/>
              <a:t>Конец года. Радостно бьется сердце. Скоро ребята поедут на дачу, в лагерь, в деревню. Там они будут ходить в лес за грибами. Боря Жданов едет на Волгу. Хорошо там удить рыбу. Лена и Боря Ильины будут летом ходить на детскую площадку. Там весело. Все ребята отдохнут хорошо.</a:t>
            </a:r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>
                <a:solidFill>
                  <a:srgbClr val="FF0000"/>
                </a:solidFill>
                <a:effectLst/>
              </a:rPr>
              <a:t>Слуховой диктант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49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940491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ru-RU" dirty="0"/>
              <a:t>Задание для </a:t>
            </a:r>
            <a:r>
              <a:rPr lang="ru-RU" b="1" dirty="0"/>
              <a:t>3 класса:</a:t>
            </a:r>
            <a:endParaRPr lang="ru-RU" dirty="0"/>
          </a:p>
          <a:p>
            <a:pPr marL="109728" indent="0">
              <a:buNone/>
            </a:pPr>
            <a:r>
              <a:rPr lang="ru-RU" b="1" i="1" dirty="0"/>
              <a:t>Летним утром.</a:t>
            </a:r>
            <a:endParaRPr lang="ru-RU" b="1" dirty="0"/>
          </a:p>
          <a:p>
            <a:r>
              <a:rPr lang="ru-RU" i="1" dirty="0"/>
              <a:t>Кто из нас не любит природы? Встанешь утром до зари и выйдешь на крыльцо. На темном небе мигают звезды. Тихо шумят деревья. Пруд начинает дымиться. Его гладь покрыта прозрачным туманом. На востоке появляется светлая полоска. Подул теплый ветерок. Веет ду­шистой свежестью. Хорошо дышать чистым утренним воздухом.</a:t>
            </a:r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876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5884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09728" indent="0">
              <a:buNone/>
            </a:pPr>
            <a:r>
              <a:rPr lang="ru-RU" i="1" dirty="0"/>
              <a:t>•     с рукописного текста;</a:t>
            </a:r>
            <a:endParaRPr lang="ru-RU" dirty="0"/>
          </a:p>
          <a:p>
            <a:pPr marL="109728" indent="0">
              <a:buNone/>
            </a:pPr>
            <a:r>
              <a:rPr lang="ru-RU" i="1" dirty="0"/>
              <a:t>•     с печатного текста.</a:t>
            </a:r>
            <a:endParaRPr lang="ru-RU" dirty="0"/>
          </a:p>
          <a:p>
            <a:pPr marL="109728" indent="0">
              <a:buNone/>
            </a:pPr>
            <a:r>
              <a:rPr lang="ru-RU" sz="4000" b="1" i="1" dirty="0" smtClean="0">
                <a:solidFill>
                  <a:srgbClr val="FF0000"/>
                </a:solidFill>
              </a:rPr>
              <a:t>Письмо </a:t>
            </a:r>
            <a:r>
              <a:rPr lang="ru-RU" sz="4000" b="1" i="1" dirty="0">
                <a:solidFill>
                  <a:srgbClr val="FF0000"/>
                </a:solidFill>
              </a:rPr>
              <a:t>по памяти.</a:t>
            </a:r>
            <a:endParaRPr lang="ru-RU" sz="4000" b="1" dirty="0">
              <a:solidFill>
                <a:srgbClr val="FF0000"/>
              </a:solidFill>
            </a:endParaRPr>
          </a:p>
          <a:p>
            <a:r>
              <a:rPr lang="ru-RU" dirty="0"/>
              <a:t>Задание: </a:t>
            </a:r>
            <a:r>
              <a:rPr lang="ru-RU" i="1" dirty="0"/>
              <a:t>Восстановить по памяти 1-2 предложения, записанных на доске.</a:t>
            </a:r>
            <a:endParaRPr lang="ru-RU" dirty="0"/>
          </a:p>
          <a:p>
            <a:endParaRPr lang="en-US" dirty="0"/>
          </a:p>
          <a:p>
            <a:r>
              <a:rPr lang="ru-RU" dirty="0" smtClean="0"/>
              <a:t> </a:t>
            </a:r>
            <a:r>
              <a:rPr lang="ru-RU" dirty="0"/>
              <a:t>При наличии рабочих тетрадей или иных образцов письма ученика анализируются ошибки и с их учетом строится план обследования письменной речи.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FF0000"/>
                </a:solidFill>
                <a:effectLst/>
              </a:rPr>
              <a:t>Списывание</a:t>
            </a:r>
            <a:r>
              <a:rPr lang="ru-RU" i="1" dirty="0">
                <a:solidFill>
                  <a:srgbClr val="FF0000"/>
                </a:solidFill>
                <a:effectLst/>
              </a:rPr>
              <a:t>.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080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109728" indent="0">
              <a:buNone/>
            </a:pPr>
            <a:r>
              <a:rPr lang="ru-RU" b="1" dirty="0"/>
              <a:t>Ёжик. </a:t>
            </a:r>
          </a:p>
          <a:p>
            <a:r>
              <a:rPr lang="ru-RU" dirty="0"/>
              <a:t>Теплые лучи разбудили лес. От старой ели легла тень. Вылез тощий ёжик. Он стал искать пищу</a:t>
            </a:r>
            <a:r>
              <a:rPr lang="ru-RU" dirty="0" smtClean="0"/>
              <a:t>.</a:t>
            </a:r>
            <a:endParaRPr lang="en-US" dirty="0" smtClean="0"/>
          </a:p>
          <a:p>
            <a:pPr marL="109728" indent="0">
              <a:buNone/>
            </a:pPr>
            <a:endParaRPr lang="ru-RU" dirty="0"/>
          </a:p>
          <a:p>
            <a:pPr marL="109728" indent="0">
              <a:buNone/>
            </a:pPr>
            <a:r>
              <a:rPr lang="ru-RU" b="1" dirty="0"/>
              <a:t>Цветёт черёмуха. </a:t>
            </a:r>
          </a:p>
          <a:p>
            <a:r>
              <a:rPr lang="ru-RU" dirty="0"/>
              <a:t>Под лучами майского солнышка всё быстро растёт. Отцвели лёгкие белые подснежники. В лугах развернулся пёстрый ковёр из трав и листьев. Налились на черёмухе бутоны. Приятным ароматом повеяло от дерева. Утром грянули холода. Утренний туман не поднялся колечком с лесной полянки. Он замер и лёг инеем на землю. Тишина в лесу.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effectLst/>
              </a:rPr>
              <a:t> </a:t>
            </a:r>
            <a:r>
              <a:rPr lang="ru-RU" dirty="0">
                <a:solidFill>
                  <a:srgbClr val="FF0000"/>
                </a:solidFill>
                <a:effectLst/>
              </a:rPr>
              <a:t>Списывание с печатного текста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204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Литература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Администратор\Desktop\обс дисл. дисг\лит обслед\8c3db6ce5710563953c2a740b6f33e28[1]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104" y="1444625"/>
            <a:ext cx="2710380" cy="3941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Администратор\Desktop\обс дисл. дисг\лит обслед\8984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9306" y="1402544"/>
            <a:ext cx="2631694" cy="4007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6575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62000" y="801358"/>
            <a:ext cx="7391400" cy="57020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latin typeface="Times New Roman"/>
                <a:ea typeface="Times New Roman"/>
                <a:cs typeface="Times New Roman"/>
              </a:rPr>
              <a:t>§ чтение отдельных фраз (простых по конструкции с прямым порядком слов: лампа стоит на круглом столе; 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latin typeface="Times New Roman"/>
                <a:ea typeface="Times New Roman"/>
                <a:cs typeface="Times New Roman"/>
              </a:rPr>
              <a:t>§ с увеличенным объемом слов: мама разливает половником из кастрюли суп в тарелки; </a:t>
            </a:r>
            <a:endParaRPr lang="en-US" sz="2400" dirty="0" smtClean="0">
              <a:latin typeface="Times New Roman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 smtClean="0">
                <a:latin typeface="Times New Roman"/>
                <a:ea typeface="Times New Roman"/>
                <a:cs typeface="Times New Roman"/>
              </a:rPr>
              <a:t>сложных </a:t>
            </a:r>
            <a:r>
              <a:rPr lang="ru-RU" sz="2400" dirty="0">
                <a:latin typeface="Times New Roman"/>
                <a:ea typeface="Times New Roman"/>
                <a:cs typeface="Times New Roman"/>
              </a:rPr>
              <a:t>по грамматической структуре: собака хозяина убежала в </a:t>
            </a:r>
            <a:r>
              <a:rPr lang="ru-RU" sz="2400" dirty="0" smtClean="0">
                <a:latin typeface="Times New Roman"/>
                <a:ea typeface="Times New Roman"/>
                <a:cs typeface="Times New Roman"/>
              </a:rPr>
              <a:t>сад; 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latin typeface="Times New Roman"/>
                <a:ea typeface="Times New Roman"/>
                <a:cs typeface="Times New Roman"/>
              </a:rPr>
              <a:t>§ чтение специально подобранных текстов, доступных ученику по объему и содержанию, соответствующих его знаниям; 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latin typeface="Times New Roman"/>
                <a:ea typeface="Times New Roman"/>
                <a:cs typeface="Times New Roman"/>
              </a:rPr>
              <a:t>§ пересказ прочитанного текста (для выявления понимания прочитанного можно использовать ответы на вопросы по содержанию читаемого). </a:t>
            </a:r>
            <a:endParaRPr lang="ru-RU" sz="2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49488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  <a:effectLst/>
              </a:rPr>
              <a:t>В процессе обследования чтения обращается внимание: </a:t>
            </a:r>
            <a:br>
              <a:rPr lang="ru-RU" dirty="0">
                <a:solidFill>
                  <a:srgbClr val="FF0000"/>
                </a:solidFill>
                <a:effectLst/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8640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на </a:t>
            </a:r>
            <a:r>
              <a:rPr lang="ru-RU" dirty="0"/>
              <a:t>наличие навыков чтения (имеются, недостаточные, отсутствуют); </a:t>
            </a:r>
          </a:p>
          <a:p>
            <a:r>
              <a:rPr lang="ru-RU" dirty="0" smtClean="0"/>
              <a:t>характер </a:t>
            </a:r>
            <a:r>
              <a:rPr lang="ru-RU" dirty="0"/>
              <a:t>чтения (побуквенное; </a:t>
            </a:r>
            <a:r>
              <a:rPr lang="ru-RU" dirty="0" err="1"/>
              <a:t>послоговое</a:t>
            </a:r>
            <a:r>
              <a:rPr lang="ru-RU" dirty="0"/>
              <a:t>, целыми </a:t>
            </a:r>
            <a:r>
              <a:rPr lang="ru-RU" dirty="0" smtClean="0"/>
              <a:t>словами</a:t>
            </a:r>
            <a:r>
              <a:rPr lang="ru-RU" dirty="0"/>
              <a:t>; с переходом на слоговое чтение, особенно трудных по </a:t>
            </a:r>
            <a:r>
              <a:rPr lang="ru-RU" dirty="0" err="1"/>
              <a:t>звуко</a:t>
            </a:r>
            <a:r>
              <a:rPr lang="ru-RU" dirty="0"/>
              <a:t>-слоговой структуре слов или слов малознакомых по содержанию; целыми словами с паузами, так называемое двойное чтение, когда ребенок пользуется скрытым побуквенным чтением); </a:t>
            </a:r>
          </a:p>
          <a:p>
            <a:r>
              <a:rPr lang="ru-RU" dirty="0" smtClean="0"/>
              <a:t>характер </a:t>
            </a:r>
            <a:r>
              <a:rPr lang="ru-RU" dirty="0"/>
              <a:t>ошибок (замена отдельных букв — каких?, соответствует ли замена нарушению речи; пропуск букв, слогов, слов); </a:t>
            </a:r>
          </a:p>
          <a:p>
            <a:r>
              <a:rPr lang="ru-RU" dirty="0" smtClean="0"/>
              <a:t>ритм </a:t>
            </a:r>
            <a:r>
              <a:rPr lang="ru-RU" dirty="0"/>
              <a:t>чтения (медленный, быстрый), выразительность; </a:t>
            </a:r>
          </a:p>
          <a:p>
            <a:r>
              <a:rPr lang="ru-RU" dirty="0" smtClean="0"/>
              <a:t>понимание </a:t>
            </a:r>
            <a:r>
              <a:rPr lang="ru-RU" dirty="0"/>
              <a:t>прочитанного (на уровне знаний отдельных слов или общий смысл прочитанного). </a:t>
            </a:r>
          </a:p>
        </p:txBody>
      </p:sp>
    </p:spTree>
    <p:extLst>
      <p:ext uri="{BB962C8B-B14F-4D97-AF65-F5344CB8AC3E}">
        <p14:creationId xmlns:p14="http://schemas.microsoft.com/office/powerpoint/2010/main" val="3166852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8000" dirty="0" err="1" smtClean="0"/>
              <a:t>п</a:t>
            </a:r>
            <a:r>
              <a:rPr lang="ru-RU" sz="8000" dirty="0" smtClean="0"/>
              <a:t>, б, с, </a:t>
            </a:r>
            <a:r>
              <a:rPr lang="ru-RU" sz="8000" dirty="0" err="1" smtClean="0"/>
              <a:t>з</a:t>
            </a:r>
            <a:r>
              <a:rPr lang="ru-RU" sz="8000" dirty="0" smtClean="0"/>
              <a:t>, </a:t>
            </a:r>
            <a:r>
              <a:rPr lang="ru-RU" sz="8000" dirty="0" err="1" smtClean="0"/>
              <a:t>ш</a:t>
            </a:r>
            <a:r>
              <a:rPr lang="ru-RU" sz="8000" dirty="0" smtClean="0"/>
              <a:t>, ж, </a:t>
            </a:r>
            <a:r>
              <a:rPr lang="ru-RU" sz="8000" dirty="0" err="1" smtClean="0"/>
              <a:t>р</a:t>
            </a:r>
            <a:r>
              <a:rPr lang="ru-RU" sz="8000" dirty="0" smtClean="0"/>
              <a:t>, л, с, </a:t>
            </a:r>
            <a:r>
              <a:rPr lang="ru-RU" sz="8000" dirty="0" err="1" smtClean="0"/>
              <a:t>ц</a:t>
            </a:r>
            <a:r>
              <a:rPr lang="ru-RU" sz="8000" dirty="0" smtClean="0"/>
              <a:t>, к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Назвать указанную логопедом букву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8800" dirty="0" smtClean="0"/>
              <a:t>Р , К , З,  В, С, Э, </a:t>
            </a:r>
            <a:r>
              <a:rPr lang="ru-RU" sz="8800" b="1" i="1" dirty="0" smtClean="0"/>
              <a:t>Г</a:t>
            </a:r>
            <a:r>
              <a:rPr lang="ru-RU" sz="8800" dirty="0" smtClean="0"/>
              <a:t>, Я, Ь,Ч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Назвать буквы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5400" dirty="0" smtClean="0"/>
              <a:t> </a:t>
            </a:r>
            <a:r>
              <a:rPr lang="ru-RU" sz="5400" b="1" dirty="0" smtClean="0"/>
              <a:t>Я </a:t>
            </a:r>
            <a:r>
              <a:rPr lang="ru-RU" sz="5400" dirty="0" smtClean="0"/>
              <a:t>       </a:t>
            </a:r>
            <a:r>
              <a:rPr lang="ru-RU" sz="5400" b="1" dirty="0" smtClean="0"/>
              <a:t>Р      Ч        К                           З</a:t>
            </a:r>
            <a:r>
              <a:rPr lang="ru-RU" sz="5400" dirty="0" smtClean="0"/>
              <a:t>                   </a:t>
            </a:r>
            <a:endParaRPr lang="ru-RU" sz="5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Указать правильно написанную букву рядом с зеркальным ее изображением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1447800"/>
            <a:ext cx="685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7600" y="1447800"/>
            <a:ext cx="5810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10200" y="1600200"/>
            <a:ext cx="60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29400" y="1447800"/>
            <a:ext cx="54292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47800" y="2362200"/>
            <a:ext cx="533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sz="6000" dirty="0" smtClean="0"/>
              <a:t>Х, К, Ж, </a:t>
            </a:r>
            <a:endParaRPr lang="en-US" sz="6000" dirty="0" smtClean="0"/>
          </a:p>
          <a:p>
            <a:pPr>
              <a:buNone/>
            </a:pPr>
            <a:r>
              <a:rPr lang="ru-RU" sz="6000" dirty="0" smtClean="0"/>
              <a:t>Т, П, Н, Г, </a:t>
            </a:r>
            <a:endParaRPr lang="en-US" sz="6000" dirty="0" smtClean="0"/>
          </a:p>
          <a:p>
            <a:pPr>
              <a:buNone/>
            </a:pPr>
            <a:r>
              <a:rPr lang="ru-RU" sz="6000" dirty="0" smtClean="0"/>
              <a:t>Ш, Щ, Ц, </a:t>
            </a:r>
            <a:endParaRPr lang="en-US" sz="6000" dirty="0" smtClean="0"/>
          </a:p>
          <a:p>
            <a:pPr>
              <a:buNone/>
            </a:pPr>
            <a:r>
              <a:rPr lang="ru-RU" sz="6000" dirty="0" smtClean="0"/>
              <a:t>Л, М, </a:t>
            </a:r>
            <a:endParaRPr lang="en-US" sz="6000" dirty="0" smtClean="0"/>
          </a:p>
          <a:p>
            <a:pPr>
              <a:buNone/>
            </a:pPr>
            <a:r>
              <a:rPr lang="ru-RU" sz="6000" dirty="0" smtClean="0"/>
              <a:t>О,С,Э 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0" dirty="0" smtClean="0">
                <a:solidFill>
                  <a:srgbClr val="FF0000"/>
                </a:solidFill>
              </a:rPr>
              <a:t>Найти сходных по начертанию букв нужную</a:t>
            </a:r>
            <a:endParaRPr lang="ru-RU" sz="3600" b="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78</TotalTime>
  <Words>1546</Words>
  <Application>Microsoft Office PowerPoint</Application>
  <PresentationFormat>Экран (4:3)</PresentationFormat>
  <Paragraphs>201</Paragraphs>
  <Slides>37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Открытая</vt:lpstr>
      <vt:lpstr>Обследование  чтения и письма</vt:lpstr>
      <vt:lpstr>Обследование чтения </vt:lpstr>
      <vt:lpstr>Презентация PowerPoint</vt:lpstr>
      <vt:lpstr>Презентация PowerPoint</vt:lpstr>
      <vt:lpstr>В процессе обследования чтения обращается внимание:  </vt:lpstr>
      <vt:lpstr>Назвать указанную логопедом букву</vt:lpstr>
      <vt:lpstr>Назвать буквы</vt:lpstr>
      <vt:lpstr>Указать правильно написанную букву рядом с зеркальным ее изображением</vt:lpstr>
      <vt:lpstr>Найти сходных по начертанию букв нужную</vt:lpstr>
      <vt:lpstr>Прочитать прямые слоги</vt:lpstr>
      <vt:lpstr>Прочитать обратные слоги</vt:lpstr>
      <vt:lpstr>Прочитать слоги со стечением согласных</vt:lpstr>
      <vt:lpstr>Прочитать слоги с твердыми и мягкими согласными</vt:lpstr>
      <vt:lpstr>Прочитать слова</vt:lpstr>
      <vt:lpstr>Прочитать слова</vt:lpstr>
      <vt:lpstr>Прочитать слова</vt:lpstr>
      <vt:lpstr>Прочитать слова</vt:lpstr>
      <vt:lpstr>Прочитать предложение и выполнить соответствующее действие</vt:lpstr>
      <vt:lpstr>Чтение ( cлова). Прочитай слова, подбери к ним картинки.</vt:lpstr>
      <vt:lpstr>Чтение ( слова).</vt:lpstr>
      <vt:lpstr>Чтение ( слова).</vt:lpstr>
      <vt:lpstr>Прочитать предложение и выполнить соответствующее действие</vt:lpstr>
      <vt:lpstr>Прочитать предложение, ответить на вопросы</vt:lpstr>
      <vt:lpstr>Прочитать предложение, ответить на вопросы</vt:lpstr>
      <vt:lpstr>Презентация PowerPoint</vt:lpstr>
      <vt:lpstr>Презентация PowerPoint</vt:lpstr>
      <vt:lpstr>Обследование письма  </vt:lpstr>
      <vt:lpstr>Презентация PowerPoint</vt:lpstr>
      <vt:lpstr>Презентация PowerPoint</vt:lpstr>
      <vt:lpstr>Для анализа ошибок можно использовать таблицу</vt:lpstr>
      <vt:lpstr>Буквы под диктовку</vt:lpstr>
      <vt:lpstr>Слова под диктовку</vt:lpstr>
      <vt:lpstr>Слуховой диктант</vt:lpstr>
      <vt:lpstr>Презентация PowerPoint</vt:lpstr>
      <vt:lpstr>Списывание.</vt:lpstr>
      <vt:lpstr> Списывание с печатного текста</vt:lpstr>
      <vt:lpstr>Литература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Обследование чтения </dc:title>
  <dc:creator>Ольга</dc:creator>
  <cp:lastModifiedBy>Root</cp:lastModifiedBy>
  <cp:revision>14</cp:revision>
  <dcterms:created xsi:type="dcterms:W3CDTF">2009-11-29T16:15:04Z</dcterms:created>
  <dcterms:modified xsi:type="dcterms:W3CDTF">2015-09-04T11:06:18Z</dcterms:modified>
</cp:coreProperties>
</file>