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8" r:id="rId8"/>
    <p:sldId id="272" r:id="rId9"/>
    <p:sldId id="266" r:id="rId10"/>
    <p:sldId id="261" r:id="rId11"/>
    <p:sldId id="262" r:id="rId12"/>
    <p:sldId id="269" r:id="rId13"/>
    <p:sldId id="263" r:id="rId14"/>
    <p:sldId id="264" r:id="rId15"/>
    <p:sldId id="270" r:id="rId16"/>
    <p:sldId id="271" r:id="rId17"/>
    <p:sldId id="273" r:id="rId18"/>
    <p:sldId id="274" r:id="rId19"/>
    <p:sldId id="275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Изображения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065" y="0"/>
            <a:ext cx="3995936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8" descr="92_after_battle_kalka_1223pol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20072" cy="294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36912"/>
            <a:ext cx="5472608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06998"/>
            <a:ext cx="8686800" cy="1015718"/>
          </a:xfrm>
        </p:spPr>
        <p:txBody>
          <a:bodyPr/>
          <a:lstStyle/>
          <a:p>
            <a:pPr algn="ctr"/>
            <a:r>
              <a:rPr lang="ru-RU" b="1" dirty="0" err="1" smtClean="0"/>
              <a:t>физминутка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9225" y="908720"/>
            <a:ext cx="8686800" cy="498090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Ветер дует нам в лицо,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Закачалось деревцо.(качаются)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Ветер тише, тише, тише (приседают)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Деревцо все выше, выше, выше (встают)</a:t>
            </a:r>
            <a:endParaRPr lang="ru-RU" sz="2400" dirty="0" smtClean="0"/>
          </a:p>
          <a:p>
            <a:r>
              <a:rPr lang="ru-RU" sz="2400" b="1" dirty="0" smtClean="0"/>
              <a:t> 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Проведем еще игру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Все присядем, скажем «у»,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Быстро встанем, скажем «а».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Вот и кончилась игра.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3074" name="Picture 2" descr="устройство вселенной, сущность материи, устройство материи, …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721" y="4293096"/>
            <a:ext cx="3687961" cy="3733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Узнайте событие!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«</a:t>
            </a:r>
            <a:r>
              <a:rPr lang="ru-RU" sz="3600" i="1" dirty="0" smtClean="0">
                <a:latin typeface="Calibri" pitchFamily="34" charset="0"/>
              </a:rPr>
              <a:t>И была сеча великая со шведами, и перебил их князь бесчисленное множество, и самому королю (</a:t>
            </a:r>
            <a:r>
              <a:rPr lang="ru-RU" sz="3600" i="1" dirty="0" err="1" smtClean="0">
                <a:latin typeface="Calibri" pitchFamily="34" charset="0"/>
              </a:rPr>
              <a:t>Биргеру</a:t>
            </a:r>
            <a:r>
              <a:rPr lang="ru-RU" sz="3600" i="1" dirty="0" smtClean="0">
                <a:latin typeface="Calibri" pitchFamily="34" charset="0"/>
              </a:rPr>
              <a:t>) возложил печать на лицо острым своим копьем». </a:t>
            </a:r>
            <a:endParaRPr lang="ru-RU" i="1" dirty="0" smtClean="0"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Александр Невский - святой заступник Рус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12087" cy="6552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36859" y="2967335"/>
            <a:ext cx="527028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50" dirty="0" smtClean="0">
              <a:ln w="0">
                <a:solidFill>
                  <a:schemeClr val="bg1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ru-RU" sz="5400" b="1" spc="50" dirty="0">
              <a:ln w="0">
                <a:solidFill>
                  <a:schemeClr val="bg1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ru-RU" sz="5400" b="1" cap="none" spc="50" dirty="0" smtClean="0">
              <a:ln w="0">
                <a:solidFill>
                  <a:schemeClr val="bg1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ru-RU" sz="5400" b="1" cap="none" spc="50" dirty="0" smtClean="0">
                <a:ln w="0">
                  <a:solidFill>
                    <a:schemeClr val="bg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Невская битва</a:t>
            </a:r>
            <a:endParaRPr lang="ru-RU" sz="5400" b="1" cap="none" spc="50" dirty="0">
              <a:ln w="0">
                <a:solidFill>
                  <a:schemeClr val="bg1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09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9675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Вставить пропущенные предложения в тексте «Невская битва».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184576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3600" b="1" dirty="0" smtClean="0">
                <a:latin typeface="Arial Black" pitchFamily="34" charset="0"/>
                <a:cs typeface="Aharoni" pitchFamily="2" charset="-79"/>
              </a:rPr>
              <a:t>Часть войска вышла на берег, а остальные остались на ________________ .  </a:t>
            </a:r>
          </a:p>
          <a:p>
            <a:pPr lvl="0"/>
            <a:endParaRPr lang="ru-RU" sz="3600" b="1" dirty="0" smtClean="0">
              <a:latin typeface="Arial Black" pitchFamily="34" charset="0"/>
              <a:cs typeface="Aharoni" pitchFamily="2" charset="-79"/>
            </a:endParaRPr>
          </a:p>
          <a:p>
            <a:pPr lvl="0"/>
            <a:r>
              <a:rPr lang="ru-RU" sz="3600" b="1" dirty="0" smtClean="0">
                <a:latin typeface="Arial Black" pitchFamily="34" charset="0"/>
                <a:cs typeface="Aharoni" pitchFamily="2" charset="-79"/>
              </a:rPr>
              <a:t>Александру перед боем сказал  воинам: «Нас немного, но      не  в силе  ____________________________.» </a:t>
            </a:r>
          </a:p>
          <a:p>
            <a:pPr lvl="0"/>
            <a:endParaRPr lang="ru-RU" sz="3600" b="1" dirty="0" smtClean="0">
              <a:latin typeface="Arial Black" pitchFamily="34" charset="0"/>
              <a:cs typeface="Aharoni" pitchFamily="2" charset="-79"/>
            </a:endParaRPr>
          </a:p>
          <a:p>
            <a:pPr lvl="0"/>
            <a:r>
              <a:rPr lang="ru-RU" sz="3600" b="1" dirty="0" smtClean="0">
                <a:latin typeface="Arial Black" pitchFamily="34" charset="0"/>
                <a:cs typeface="Aharoni" pitchFamily="2" charset="-79"/>
              </a:rPr>
              <a:t>15 __________1240 года русское войско напало на _________________ лагерь.</a:t>
            </a:r>
          </a:p>
          <a:p>
            <a:pPr lvl="0"/>
            <a:endParaRPr lang="ru-RU" sz="3600" b="1" dirty="0" smtClean="0">
              <a:latin typeface="Arial Black" pitchFamily="34" charset="0"/>
              <a:cs typeface="Aharoni" pitchFamily="2" charset="-79"/>
            </a:endParaRPr>
          </a:p>
          <a:p>
            <a:pPr lvl="0"/>
            <a:r>
              <a:rPr lang="ru-RU" sz="3600" b="1" dirty="0" smtClean="0">
                <a:latin typeface="Arial Black" pitchFamily="34" charset="0"/>
                <a:cs typeface="Aharoni" pitchFamily="2" charset="-79"/>
              </a:rPr>
              <a:t>Ополченец Савва пробился в середину неприятельского лагеря и  _________________. </a:t>
            </a:r>
          </a:p>
          <a:p>
            <a:pPr lvl="0"/>
            <a:endParaRPr lang="ru-RU" sz="3600" b="1" dirty="0" smtClean="0">
              <a:latin typeface="Arial Black" pitchFamily="34" charset="0"/>
              <a:cs typeface="Aharoni" pitchFamily="2" charset="-79"/>
            </a:endParaRPr>
          </a:p>
          <a:p>
            <a:pPr lvl="0"/>
            <a:r>
              <a:rPr lang="ru-RU" sz="3600" b="1" dirty="0" smtClean="0">
                <a:latin typeface="Arial Black" pitchFamily="34" charset="0"/>
                <a:cs typeface="Aharoni" pitchFamily="2" charset="-79"/>
              </a:rPr>
              <a:t>Новгородец Гаврило Алексич на коне ворвался на _____________ и убил шведского епископа. </a:t>
            </a:r>
          </a:p>
          <a:p>
            <a:pPr lvl="0"/>
            <a:endParaRPr lang="ru-RU" sz="3600" b="1" dirty="0" smtClean="0">
              <a:latin typeface="Arial Black" pitchFamily="34" charset="0"/>
              <a:cs typeface="Aharoni" pitchFamily="2" charset="-79"/>
            </a:endParaRPr>
          </a:p>
          <a:p>
            <a:pPr lvl="0"/>
            <a:r>
              <a:rPr lang="ru-RU" sz="3600" b="1" dirty="0" smtClean="0">
                <a:latin typeface="Arial Black" pitchFamily="34" charset="0"/>
                <a:cs typeface="Aharoni" pitchFamily="2" charset="-79"/>
              </a:rPr>
              <a:t>Сам Александр тяжело ранил шведского _____________.</a:t>
            </a:r>
          </a:p>
          <a:p>
            <a:pPr lvl="0"/>
            <a:endParaRPr lang="ru-RU" sz="3600" b="1" dirty="0" smtClean="0">
              <a:latin typeface="Arial Black" pitchFamily="34" charset="0"/>
              <a:cs typeface="Aharoni" pitchFamily="2" charset="-79"/>
            </a:endParaRPr>
          </a:p>
          <a:p>
            <a:pPr lvl="0"/>
            <a:r>
              <a:rPr lang="ru-RU" sz="3600" b="1" dirty="0" smtClean="0">
                <a:latin typeface="Arial Black" pitchFamily="34" charset="0"/>
                <a:cs typeface="Aharoni" pitchFamily="2" charset="-79"/>
              </a:rPr>
              <a:t>Шведы бросились _________________.</a:t>
            </a:r>
          </a:p>
          <a:p>
            <a:pPr lvl="0"/>
            <a:endParaRPr lang="ru-RU" sz="3600" b="1" dirty="0" smtClean="0">
              <a:latin typeface="Arial Black" pitchFamily="34" charset="0"/>
              <a:cs typeface="Aharoni" pitchFamily="2" charset="-79"/>
            </a:endParaRPr>
          </a:p>
          <a:p>
            <a:pPr lvl="0"/>
            <a:r>
              <a:rPr lang="ru-RU" sz="3600" b="1" dirty="0" smtClean="0">
                <a:latin typeface="Arial Black" pitchFamily="34" charset="0"/>
                <a:cs typeface="Aharoni" pitchFamily="2" charset="-79"/>
              </a:rPr>
              <a:t>За победу на реке Неве народ назвал Александра _____________.</a:t>
            </a:r>
            <a:r>
              <a:rPr lang="ru-RU" sz="3600" b="1" dirty="0" smtClean="0"/>
              <a:t> </a:t>
            </a:r>
            <a:endParaRPr lang="ru-RU" sz="36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Узнайте событие!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latin typeface="Calibri" pitchFamily="34" charset="0"/>
              </a:rPr>
              <a:t>Под нами лед, над нами небо, </a:t>
            </a:r>
          </a:p>
          <a:p>
            <a:pPr>
              <a:buNone/>
            </a:pPr>
            <a:r>
              <a:rPr lang="ru-RU" i="1" dirty="0" smtClean="0">
                <a:latin typeface="Calibri" pitchFamily="34" charset="0"/>
              </a:rPr>
              <a:t>За нами наши города,  </a:t>
            </a:r>
          </a:p>
          <a:p>
            <a:pPr>
              <a:buNone/>
            </a:pPr>
            <a:r>
              <a:rPr lang="ru-RU" i="1" dirty="0" smtClean="0">
                <a:latin typeface="Calibri" pitchFamily="34" charset="0"/>
              </a:rPr>
              <a:t>Ни леса, ни земли , ни хлеба</a:t>
            </a:r>
          </a:p>
          <a:p>
            <a:pPr>
              <a:buNone/>
            </a:pPr>
            <a:r>
              <a:rPr lang="ru-RU" i="1" dirty="0" smtClean="0">
                <a:latin typeface="Calibri" pitchFamily="34" charset="0"/>
              </a:rPr>
              <a:t>Не взять  </a:t>
            </a:r>
            <a:r>
              <a:rPr lang="ru-RU" i="1" dirty="0" err="1" smtClean="0">
                <a:latin typeface="Calibri" pitchFamily="34" charset="0"/>
              </a:rPr>
              <a:t>ливонцам</a:t>
            </a:r>
            <a:r>
              <a:rPr lang="ru-RU" i="1" dirty="0" smtClean="0">
                <a:latin typeface="Calibri" pitchFamily="34" charset="0"/>
              </a:rPr>
              <a:t> никогда</a:t>
            </a:r>
          </a:p>
          <a:p>
            <a:endParaRPr lang="ru-RU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Ледовое Побоище &quot; Развлекательный портал Lol54.ru - Лучшее из сети!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7" y="260648"/>
            <a:ext cx="8928992" cy="6179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11880" y="2967335"/>
            <a:ext cx="652024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ru-RU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ru-RU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Ледовое побоище</a:t>
            </a:r>
            <a:endParaRPr lang="ru-RU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437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Каково историческое значение Невской битвы и битвы на льду Чудского озера</a:t>
            </a:r>
            <a:r>
              <a:rPr lang="ru-RU" sz="3600" b="1" dirty="0" smtClean="0"/>
              <a:t>?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5744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Самое </a:t>
            </a:r>
            <a:r>
              <a:rPr lang="ru-RU" dirty="0"/>
              <a:t>важное имя: </a:t>
            </a:r>
            <a:r>
              <a:rPr lang="ru-RU" dirty="0" smtClean="0"/>
              <a:t>……………………………………………………</a:t>
            </a:r>
            <a:endParaRPr lang="ru-RU" dirty="0"/>
          </a:p>
          <a:p>
            <a:r>
              <a:rPr lang="ru-RU" dirty="0" smtClean="0"/>
              <a:t>Самые важные </a:t>
            </a:r>
            <a:r>
              <a:rPr lang="ru-RU" dirty="0"/>
              <a:t>события </a:t>
            </a:r>
            <a:r>
              <a:rPr lang="ru-RU" dirty="0" smtClean="0"/>
              <a:t>……………………………………………………</a:t>
            </a:r>
            <a:endParaRPr lang="ru-RU" dirty="0"/>
          </a:p>
          <a:p>
            <a:r>
              <a:rPr lang="ru-RU" dirty="0"/>
              <a:t>Два самых важных качества личности полководца: </a:t>
            </a:r>
            <a:r>
              <a:rPr lang="ru-RU" dirty="0" smtClean="0"/>
              <a:t>……………………………………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492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dirty="0"/>
              <a:t>Н</a:t>
            </a:r>
            <a:r>
              <a:rPr lang="ru-RU" dirty="0" smtClean="0"/>
              <a:t>аписать </a:t>
            </a:r>
            <a:r>
              <a:rPr lang="ru-RU" dirty="0"/>
              <a:t>сочинение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«</a:t>
            </a:r>
            <a:r>
              <a:rPr lang="ru-RU" dirty="0"/>
              <a:t>Александр Невский –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доблестный полководец </a:t>
            </a:r>
            <a:r>
              <a:rPr lang="en-US" dirty="0" smtClean="0"/>
              <a:t>XIII </a:t>
            </a:r>
            <a:r>
              <a:rPr lang="ru-RU" dirty="0" smtClean="0"/>
              <a:t>века»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Подготовить доклады по темам…..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087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686800" cy="4597971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С </a:t>
            </a:r>
            <a:r>
              <a:rPr lang="ru-RU" dirty="0">
                <a:solidFill>
                  <a:srgbClr val="FFC000"/>
                </a:solidFill>
              </a:rPr>
              <a:t>улыбкой </a:t>
            </a:r>
            <a:r>
              <a:rPr lang="ru-RU" dirty="0"/>
              <a:t>– урок понравился 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 </a:t>
            </a:r>
            <a:r>
              <a:rPr lang="ru-RU" dirty="0"/>
              <a:t>вызвал трудностей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Недовольный</a:t>
            </a:r>
            <a:r>
              <a:rPr lang="ru-RU" dirty="0" smtClean="0"/>
              <a:t> </a:t>
            </a:r>
            <a:r>
              <a:rPr lang="ru-RU" dirty="0"/>
              <a:t>– на уроке я выявил затруднения по некоторым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вопросам </a:t>
            </a:r>
            <a:r>
              <a:rPr lang="ru-RU" dirty="0"/>
              <a:t>– буду исправлять!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831441"/>
            <a:ext cx="1584176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072" y="3861047"/>
            <a:ext cx="1774367" cy="1774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6689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7" y="1124745"/>
            <a:ext cx="842493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Борьба Руси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 иностранными захватчиками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XIII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Заголовок 1"/>
          <p:cNvSpPr>
            <a:spLocks noGrp="1"/>
          </p:cNvSpPr>
          <p:nvPr/>
        </p:nvSpPr>
        <p:spPr>
          <a:xfrm>
            <a:off x="228600" y="30099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Молодцы - Презентация 6351/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31902" cy="6417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05" y="-29467"/>
            <a:ext cx="8686800" cy="581947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i="1" dirty="0"/>
          </a:p>
          <a:p>
            <a:pPr algn="ctr">
              <a:buNone/>
            </a:pPr>
            <a:r>
              <a:rPr lang="ru-RU" sz="2000" i="1" dirty="0" smtClean="0"/>
              <a:t>О, Русь моя! Жена моя! До боли</a:t>
            </a:r>
            <a:endParaRPr lang="ru-RU" sz="2000" dirty="0" smtClean="0"/>
          </a:p>
          <a:p>
            <a:pPr algn="ctr">
              <a:buNone/>
            </a:pPr>
            <a:r>
              <a:rPr lang="ru-RU" sz="2000" i="1" dirty="0" smtClean="0"/>
              <a:t>Нам ясен долгий путь!</a:t>
            </a:r>
            <a:endParaRPr lang="ru-RU" sz="2000" dirty="0" smtClean="0"/>
          </a:p>
          <a:p>
            <a:pPr algn="ctr">
              <a:buNone/>
            </a:pPr>
            <a:r>
              <a:rPr lang="ru-RU" sz="2000" i="1" dirty="0" smtClean="0"/>
              <a:t>Наш путь - стрелой татарской древней воли</a:t>
            </a:r>
            <a:endParaRPr lang="ru-RU" sz="2000" dirty="0" smtClean="0"/>
          </a:p>
          <a:p>
            <a:pPr algn="ctr">
              <a:buNone/>
            </a:pPr>
            <a:r>
              <a:rPr lang="ru-RU" sz="2000" i="1" dirty="0" smtClean="0"/>
              <a:t>Пронзил нам грудь…\....</a:t>
            </a:r>
            <a:endParaRPr lang="ru-RU" sz="2000" dirty="0" smtClean="0"/>
          </a:p>
          <a:p>
            <a:pPr algn="ctr">
              <a:buNone/>
            </a:pPr>
            <a:r>
              <a:rPr lang="ru-RU" sz="2000" i="1" dirty="0" smtClean="0"/>
              <a:t>И вечный бой! Покой нам только снится</a:t>
            </a:r>
            <a:endParaRPr lang="ru-RU" sz="2000" dirty="0" smtClean="0"/>
          </a:p>
          <a:p>
            <a:pPr algn="ctr">
              <a:buNone/>
            </a:pPr>
            <a:r>
              <a:rPr lang="ru-RU" sz="2000" i="1" dirty="0" smtClean="0"/>
              <a:t>Сквозь кровь и пыль ….</a:t>
            </a:r>
            <a:endParaRPr lang="ru-RU" sz="2000" dirty="0" smtClean="0"/>
          </a:p>
          <a:p>
            <a:pPr algn="ctr">
              <a:buNone/>
            </a:pPr>
            <a:r>
              <a:rPr lang="ru-RU" sz="2000" i="1" dirty="0" smtClean="0"/>
              <a:t>Летит, летит степная кобылица</a:t>
            </a:r>
          </a:p>
          <a:p>
            <a:pPr algn="ctr">
              <a:buNone/>
            </a:pPr>
            <a:r>
              <a:rPr lang="ru-RU" sz="2000" i="1" dirty="0" smtClean="0"/>
              <a:t>И мнет ковыль…</a:t>
            </a:r>
          </a:p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r>
              <a:rPr lang="ru-RU" sz="2000" i="1" dirty="0"/>
              <a:t> </a:t>
            </a:r>
            <a:r>
              <a:rPr lang="ru-RU" sz="2000" i="1" dirty="0" smtClean="0"/>
              <a:t>                                       (</a:t>
            </a:r>
            <a:r>
              <a:rPr lang="ru-RU" sz="2000" i="1" dirty="0"/>
              <a:t>А</a:t>
            </a:r>
            <a:r>
              <a:rPr lang="ru-RU" sz="2000" i="1" dirty="0" smtClean="0"/>
              <a:t>. Блок</a:t>
            </a:r>
            <a:r>
              <a:rPr lang="ru-RU" sz="2000" i="1" dirty="0"/>
              <a:t>)</a:t>
            </a:r>
            <a:endParaRPr lang="ru-RU" sz="2000" dirty="0"/>
          </a:p>
          <a:p>
            <a:pPr>
              <a:buNone/>
            </a:pPr>
            <a:endParaRPr lang="ru-RU" sz="2000" i="1" dirty="0" smtClean="0"/>
          </a:p>
        </p:txBody>
      </p:sp>
      <p:pic>
        <p:nvPicPr>
          <p:cNvPr id="1030" name="Picture 6" descr="Моя история - А.А.Бл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464" y="3529359"/>
            <a:ext cx="4978102" cy="3328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 какой битве идет речь?   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Каковы итоги битвы?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«</a:t>
            </a:r>
            <a:r>
              <a:rPr lang="ru-RU" i="1" dirty="0" smtClean="0">
                <a:latin typeface="Calibri" pitchFamily="34" charset="0"/>
              </a:rPr>
              <a:t>В лето 6731 (1223г.) по грехам нашим пришли народы незнаемые… Пришла неслыханная рать, называемая татары, их же никто ясно не знает – кто они и откуда пришли, и каков их язык, и какого племени они», - писал русский летописец.»</a:t>
            </a:r>
            <a:endParaRPr lang="ru-RU" i="1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Великие ханы Золотой Орд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" y="129178"/>
            <a:ext cx="9036496" cy="6717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3284984"/>
            <a:ext cx="551561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50" dirty="0" smtClean="0">
              <a:ln w="0"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ru-RU" sz="5400" b="1" spc="50" dirty="0">
              <a:ln w="0"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ru-RU" sz="5400" b="1" cap="none" spc="50" dirty="0" smtClean="0">
              <a:ln w="0"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ru-RU" sz="5400" b="1" cap="none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Битва на Калке</a:t>
            </a:r>
            <a:endParaRPr lang="ru-RU" sz="5400" b="1" cap="none" spc="50" dirty="0">
              <a:ln w="0">
                <a:solidFill>
                  <a:sysClr val="windowText" lastClr="000000"/>
                </a:solidFill>
              </a:ln>
              <a:solidFill>
                <a:schemeClr val="tx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270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Узнайте событие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600" i="1" dirty="0" smtClean="0">
                <a:latin typeface="Calibri" pitchFamily="34" charset="0"/>
              </a:rPr>
              <a:t>Был страшный год, когда все страны</a:t>
            </a:r>
            <a:endParaRPr lang="ru-RU" sz="3600" dirty="0" smtClean="0">
              <a:latin typeface="Calibri" pitchFamily="34" charset="0"/>
            </a:endParaRPr>
          </a:p>
          <a:p>
            <a:pPr>
              <a:buNone/>
            </a:pPr>
            <a:r>
              <a:rPr lang="ru-RU" sz="3600" i="1" dirty="0" smtClean="0">
                <a:latin typeface="Calibri" pitchFamily="34" charset="0"/>
              </a:rPr>
              <a:t>Боялись больше , чем огня</a:t>
            </a:r>
            <a:endParaRPr lang="ru-RU" sz="3600" dirty="0" smtClean="0">
              <a:latin typeface="Calibri" pitchFamily="34" charset="0"/>
            </a:endParaRPr>
          </a:p>
          <a:p>
            <a:pPr>
              <a:buNone/>
            </a:pPr>
            <a:r>
              <a:rPr lang="ru-RU" sz="3600" i="1" dirty="0" smtClean="0">
                <a:latin typeface="Calibri" pitchFamily="34" charset="0"/>
              </a:rPr>
              <a:t>Батыя – внука Чингисхана,</a:t>
            </a:r>
            <a:endParaRPr lang="ru-RU" sz="3600" dirty="0" smtClean="0">
              <a:latin typeface="Calibri" pitchFamily="34" charset="0"/>
            </a:endParaRPr>
          </a:p>
          <a:p>
            <a:pPr>
              <a:buNone/>
            </a:pPr>
            <a:r>
              <a:rPr lang="ru-RU" sz="3600" i="1" dirty="0" smtClean="0">
                <a:latin typeface="Calibri" pitchFamily="34" charset="0"/>
              </a:rPr>
              <a:t>Свое соседство с ним кляня…</a:t>
            </a:r>
            <a:endParaRPr lang="ru-RU" sz="3600" dirty="0" smtClean="0">
              <a:latin typeface="Calibri" pitchFamily="34" charset="0"/>
            </a:endParaRPr>
          </a:p>
          <a:p>
            <a:pPr>
              <a:buNone/>
            </a:pPr>
            <a:r>
              <a:rPr lang="ru-RU" sz="3600" i="1" dirty="0" smtClean="0">
                <a:latin typeface="Calibri" pitchFamily="34" charset="0"/>
              </a:rPr>
              <a:t> Был страшный век, когда монголы</a:t>
            </a:r>
            <a:endParaRPr lang="ru-RU" sz="3600" dirty="0" smtClean="0">
              <a:latin typeface="Calibri" pitchFamily="34" charset="0"/>
            </a:endParaRPr>
          </a:p>
          <a:p>
            <a:pPr>
              <a:buNone/>
            </a:pPr>
            <a:r>
              <a:rPr lang="ru-RU" sz="3600" i="1" dirty="0" smtClean="0">
                <a:latin typeface="Calibri" pitchFamily="34" charset="0"/>
              </a:rPr>
              <a:t>На Русь лавиною пошли, </a:t>
            </a:r>
            <a:endParaRPr lang="ru-RU" sz="3600" dirty="0" smtClean="0">
              <a:latin typeface="Calibri" pitchFamily="34" charset="0"/>
            </a:endParaRPr>
          </a:p>
          <a:p>
            <a:pPr>
              <a:buNone/>
            </a:pPr>
            <a:r>
              <a:rPr lang="ru-RU" sz="3600" i="1" dirty="0" smtClean="0">
                <a:latin typeface="Calibri" pitchFamily="34" charset="0"/>
              </a:rPr>
              <a:t>В осенний день, по степи голой ,</a:t>
            </a:r>
            <a:endParaRPr lang="ru-RU" sz="3600" dirty="0" smtClean="0">
              <a:latin typeface="Calibri" pitchFamily="34" charset="0"/>
            </a:endParaRPr>
          </a:p>
          <a:p>
            <a:pPr>
              <a:buNone/>
            </a:pPr>
            <a:r>
              <a:rPr lang="ru-RU" sz="3600" i="1" dirty="0" smtClean="0">
                <a:latin typeface="Calibri" pitchFamily="34" charset="0"/>
              </a:rPr>
              <a:t>Топча сухие ковыли</a:t>
            </a:r>
            <a:endParaRPr lang="ru-RU" sz="3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Урок по истории в 6 классе на тему: &quot;Нашествие с Востока&quot; - 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2" y="0"/>
            <a:ext cx="8856984" cy="6552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13381" y="2967335"/>
            <a:ext cx="937077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50" dirty="0" smtClean="0">
              <a:ln w="0">
                <a:solidFill>
                  <a:schemeClr val="bg1"/>
                </a:solidFill>
              </a:ln>
              <a:solidFill>
                <a:schemeClr val="tx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ru-RU" sz="5400" b="1" cap="none" spc="50" dirty="0" smtClean="0">
              <a:ln w="0">
                <a:solidFill>
                  <a:schemeClr val="bg1"/>
                </a:solidFill>
              </a:ln>
              <a:solidFill>
                <a:schemeClr val="tx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ru-RU" sz="5400" b="1" cap="none" spc="50" dirty="0" smtClean="0">
              <a:ln w="0">
                <a:solidFill>
                  <a:schemeClr val="bg1"/>
                </a:solidFill>
              </a:ln>
              <a:solidFill>
                <a:schemeClr val="tx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ru-RU" sz="5400" b="1" cap="none" spc="50" dirty="0" smtClean="0">
                <a:ln w="0"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Нашествие Батыя на Русь</a:t>
            </a:r>
            <a:endParaRPr lang="ru-RU" sz="5400" b="1" cap="none" spc="50" dirty="0">
              <a:ln w="0">
                <a:solidFill>
                  <a:schemeClr val="bg1"/>
                </a:solidFill>
              </a:ln>
              <a:solidFill>
                <a:schemeClr val="tx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431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Какие последствия имело монгольское нашествие на Русь</a:t>
            </a:r>
            <a:r>
              <a:rPr lang="ru-RU" sz="3600" b="1" dirty="0" smtClean="0"/>
              <a:t>?</a:t>
            </a:r>
          </a:p>
          <a:p>
            <a:pPr marL="0" indent="0">
              <a:buNone/>
            </a:pPr>
            <a:endParaRPr lang="ru-RU" sz="3600" b="1" dirty="0" smtClean="0"/>
          </a:p>
          <a:p>
            <a:r>
              <a:rPr lang="ru-RU" sz="3600" b="1" dirty="0"/>
              <a:t>Чем можно объяснить победы </a:t>
            </a:r>
            <a:r>
              <a:rPr lang="ru-RU" sz="3600" b="1" dirty="0" err="1"/>
              <a:t>монголо</a:t>
            </a:r>
            <a:r>
              <a:rPr lang="ru-RU" sz="3600" b="1" dirty="0"/>
              <a:t> - татар? 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4320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быстрее?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77" t="74922" r="7655" b="5209"/>
          <a:stretch>
            <a:fillRect/>
          </a:stretch>
        </p:blipFill>
        <p:spPr bwMode="auto">
          <a:xfrm>
            <a:off x="0" y="2204864"/>
            <a:ext cx="9144000" cy="4653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Милое, пушистое, бегущее (покадровая анимация) - Demi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2381250" cy="1781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377</TotalTime>
  <Words>450</Words>
  <Application>Microsoft Office PowerPoint</Application>
  <PresentationFormat>Экран (4:3)</PresentationFormat>
  <Paragraphs>98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Изображения </vt:lpstr>
      <vt:lpstr>Слайд 2</vt:lpstr>
      <vt:lpstr>Слайд 3</vt:lpstr>
      <vt:lpstr>О какой битве идет речь?     Каковы итоги битвы? </vt:lpstr>
      <vt:lpstr>Слайд 5</vt:lpstr>
      <vt:lpstr>Узнайте событие</vt:lpstr>
      <vt:lpstr>Слайд 7</vt:lpstr>
      <vt:lpstr>Слайд 8</vt:lpstr>
      <vt:lpstr>Кто быстрее?</vt:lpstr>
      <vt:lpstr>физминутка</vt:lpstr>
      <vt:lpstr>Узнайте событие!</vt:lpstr>
      <vt:lpstr>Слайд 12</vt:lpstr>
      <vt:lpstr>Вставить пропущенные предложения в тексте «Невская битва». </vt:lpstr>
      <vt:lpstr>Узнайте событие!</vt:lpstr>
      <vt:lpstr>Слайд 15</vt:lpstr>
      <vt:lpstr>Слайд 16</vt:lpstr>
      <vt:lpstr>Рефлексия</vt:lpstr>
      <vt:lpstr>Домашнее задание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Изображения</dc:title>
  <dc:creator>USER</dc:creator>
  <cp:lastModifiedBy>USER</cp:lastModifiedBy>
  <cp:revision>44</cp:revision>
  <dcterms:created xsi:type="dcterms:W3CDTF">2015-03-16T06:04:43Z</dcterms:created>
  <dcterms:modified xsi:type="dcterms:W3CDTF">2015-03-17T06:45:15Z</dcterms:modified>
</cp:coreProperties>
</file>