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5C0A-4CCF-40B8-8539-3DADAD81B116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5EB8-E74F-4CD3-BFAD-B02233F86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8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какому виду ИЗО искусства относятся данные репродукции? К какому жанру?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общего?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обозначает это слово? (это французское слово, в буквальном смысле –«мертвая природа»).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справедливо было бы сказать о натюрморте как о «тихой жизни вещей», поскольку в каждой такой картине зримо чувствуется присутствие человека, а предметы как бы несут на себе тепло его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«Розы» художник писал в любое время - утром, днем, вечером; в интерьере, на открытой террасе с видом на море. И в любом случае они пленяют зримой красотой натуры, живописным размахом.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Художнику   удалось передать радость, красоту простого, обыденного. «Хризантемы» написаны, чистыми, яркими красками, мелкими, дробными мазками, которые передают сверкание света и голубизну воздуха.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5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детального рисунка натюрморта тонкими линиями, выявление основных пропорциональных отношений и конструкции предметов. Работу ведем от общего к деталям.  Подбор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цветовых оттенков.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9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</a:rPr>
              <a:t>Рефлексия. Анализ работ.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5EB8-E74F-4CD3-BFAD-B02233F866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1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latin typeface="+mn-lt"/>
                <a:ea typeface="Times New Roman"/>
              </a:rPr>
              <a:t>Рисование с натуры. </a:t>
            </a:r>
            <a:r>
              <a:rPr lang="ru-RU" sz="3600" dirty="0">
                <a:latin typeface="+mn-lt"/>
                <a:ea typeface="Times New Roman"/>
              </a:rPr>
              <a:t/>
            </a:r>
            <a:br>
              <a:rPr lang="ru-RU" sz="3600" dirty="0">
                <a:latin typeface="+mn-lt"/>
                <a:ea typeface="Times New Roman"/>
              </a:rPr>
            </a:br>
            <a:r>
              <a:rPr lang="ru-RU" sz="3600" b="1" dirty="0">
                <a:latin typeface="+mn-lt"/>
                <a:ea typeface="Times New Roman"/>
              </a:rPr>
              <a:t>Натюрморт «Осенний букет». </a:t>
            </a:r>
            <a:r>
              <a:rPr lang="ru-RU" sz="3600" b="1" dirty="0" smtClean="0">
                <a:latin typeface="+mn-lt"/>
                <a:ea typeface="Times New Roman"/>
              </a:rPr>
              <a:t/>
            </a:r>
            <a:br>
              <a:rPr lang="ru-RU" sz="3600" b="1" dirty="0" smtClean="0">
                <a:latin typeface="+mn-lt"/>
                <a:ea typeface="Times New Roman"/>
              </a:rPr>
            </a:br>
            <a:r>
              <a:rPr lang="ru-RU" sz="2800" b="1" dirty="0">
                <a:latin typeface="+mn-lt"/>
              </a:rPr>
              <a:t>(Рисунок, живопись 2 ч.)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3344" y="4807526"/>
            <a:ext cx="3775040" cy="878129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altLang="ru-RU" sz="1800" kern="0" dirty="0">
                <a:solidFill>
                  <a:srgbClr val="000000"/>
                </a:solidFill>
                <a:latin typeface="Arial"/>
              </a:rPr>
              <a:t>Базанова Л.А., учитель </a:t>
            </a:r>
            <a:r>
              <a:rPr lang="ru-RU" altLang="ru-RU" sz="1800" kern="0" dirty="0" smtClean="0">
                <a:solidFill>
                  <a:srgbClr val="000000"/>
                </a:solidFill>
                <a:latin typeface="Arial"/>
              </a:rPr>
              <a:t>ИЗО, ГБОУ </a:t>
            </a:r>
            <a:r>
              <a:rPr lang="ru-RU" altLang="ru-RU" sz="1800" kern="0" dirty="0" smtClean="0">
                <a:solidFill>
                  <a:srgbClr val="000000"/>
                </a:solidFill>
                <a:latin typeface="Arial"/>
              </a:rPr>
              <a:t>школа </a:t>
            </a:r>
            <a:r>
              <a:rPr lang="ru-RU" altLang="ru-RU" sz="1800" kern="0" dirty="0">
                <a:solidFill>
                  <a:srgbClr val="000000"/>
                </a:solidFill>
                <a:latin typeface="Arial"/>
              </a:rPr>
              <a:t>№355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Подведем итоги!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- Что </a:t>
            </a:r>
            <a:r>
              <a:rPr lang="ru-RU" u="sng" dirty="0"/>
              <a:t>хорошего в работе?</a:t>
            </a:r>
          </a:p>
          <a:p>
            <a:pPr marL="0" indent="0">
              <a:buNone/>
            </a:pPr>
            <a:r>
              <a:rPr lang="ru-RU" u="sng" dirty="0" smtClean="0"/>
              <a:t>- Над </a:t>
            </a:r>
            <a:r>
              <a:rPr lang="ru-RU" u="sng" dirty="0"/>
              <a:t>чем надо работать?</a:t>
            </a:r>
          </a:p>
          <a:p>
            <a:r>
              <a:rPr lang="ru-RU" dirty="0" smtClean="0"/>
              <a:t>Композиция </a:t>
            </a:r>
          </a:p>
          <a:p>
            <a:r>
              <a:rPr lang="ru-RU" dirty="0"/>
              <a:t>Цвет</a:t>
            </a:r>
          </a:p>
          <a:p>
            <a:r>
              <a:rPr lang="ru-RU" dirty="0" smtClean="0"/>
              <a:t>Аккуратность</a:t>
            </a:r>
          </a:p>
          <a:p>
            <a:r>
              <a:rPr lang="ru-RU" dirty="0"/>
              <a:t>Настроение</a:t>
            </a:r>
          </a:p>
          <a:p>
            <a:r>
              <a:rPr lang="ru-RU" dirty="0" smtClean="0"/>
              <a:t>Достижение гармоничного </a:t>
            </a:r>
            <a:r>
              <a:rPr lang="ru-RU" dirty="0"/>
              <a:t>единства в натюрморте.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04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Определите тему и </a:t>
            </a:r>
            <a:r>
              <a:rPr lang="ru-RU" sz="3600" b="1" dirty="0" smtClean="0"/>
              <a:t>задачи урока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Объект 3" descr="http://f.rodon.org/p/9/08010815435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7532"/>
            <a:ext cx="2730138" cy="2814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натюрмор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6" y="4118428"/>
            <a:ext cx="3470506" cy="2655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http://www.stihi.ru/pics/2013/04/25/63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3933"/>
            <a:ext cx="2960876" cy="3814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Картина Астры на голубой скатерт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19200"/>
            <a:ext cx="2401570" cy="2821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23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r>
              <a:rPr lang="ru-RU" sz="4000" dirty="0"/>
              <a:t>: </a:t>
            </a:r>
            <a:r>
              <a:rPr lang="ru-RU" sz="4000" b="1" u="sng" dirty="0"/>
              <a:t>«Рисование с натуры. </a:t>
            </a:r>
            <a:r>
              <a:rPr lang="ru-RU" sz="4000" b="1" u="sng" dirty="0" smtClean="0"/>
              <a:t>   Натюрморт</a:t>
            </a:r>
            <a:r>
              <a:rPr lang="ru-RU" sz="4000" b="1" u="sng" dirty="0"/>
              <a:t>. Цветы</a:t>
            </a:r>
            <a:r>
              <a:rPr lang="ru-RU" sz="4000" b="1" u="sng" dirty="0" smtClean="0"/>
              <a:t>».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Наша задача построить и выполнить в цвете натюрморт.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72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945"/>
            <a:ext cx="8229600" cy="364692"/>
          </a:xfrm>
        </p:spPr>
        <p:txBody>
          <a:bodyPr>
            <a:noAutofit/>
          </a:bodyPr>
          <a:lstStyle/>
          <a:p>
            <a:r>
              <a:rPr lang="ru-RU" sz="3200" b="1" dirty="0"/>
              <a:t>Прочитайте эпиграф. </a:t>
            </a:r>
            <a:r>
              <a:rPr lang="ru-RU" sz="3200" b="1" dirty="0" smtClean="0"/>
              <a:t>Подумайте</a:t>
            </a:r>
            <a:r>
              <a:rPr lang="ru-RU" sz="3200" b="1" dirty="0"/>
              <a:t>, какое </a:t>
            </a:r>
            <a:r>
              <a:rPr lang="en-US" sz="3200" b="1" dirty="0" smtClean="0"/>
              <a:t>   </a:t>
            </a:r>
            <a:r>
              <a:rPr lang="ru-RU" sz="3200" b="1" dirty="0" smtClean="0"/>
              <a:t>отношение </a:t>
            </a:r>
            <a:r>
              <a:rPr lang="ru-RU" sz="3200" b="1" dirty="0"/>
              <a:t>эпиграф имеет к нашему уроку.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04654"/>
            <a:ext cx="8077200" cy="35215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Работая </a:t>
            </a:r>
            <a:r>
              <a:rPr lang="ru-RU" dirty="0"/>
              <a:t>с натуры, необходимо, конечно помнить, что задача живописца заключается не в фотографическом изображении природы, а в создании эмоционального образа</a:t>
            </a:r>
            <a:r>
              <a:rPr lang="ru-RU" dirty="0" smtClean="0"/>
              <a:t>….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( </a:t>
            </a:r>
            <a:r>
              <a:rPr lang="ru-RU" dirty="0"/>
              <a:t>В.В. Мешков)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2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744" y="620688"/>
            <a:ext cx="8219256" cy="58092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К.А. </a:t>
            </a:r>
            <a:r>
              <a:rPr lang="ru-RU" sz="3600" b="1" dirty="0"/>
              <a:t>Коровин </a:t>
            </a:r>
            <a:r>
              <a:rPr lang="ru-RU" sz="3600" b="1" dirty="0" smtClean="0"/>
              <a:t>«Розы </a:t>
            </a:r>
            <a:r>
              <a:rPr lang="ru-RU" sz="3600" b="1" dirty="0"/>
              <a:t>и фиалка</a:t>
            </a:r>
            <a:r>
              <a:rPr lang="ru-RU" sz="3600" b="1" dirty="0" smtClean="0"/>
              <a:t>». 1912 г.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Объект 3" descr="http://www.stihi.ru/pics/2013/04/25/632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4043567" cy="520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17127" y="1700808"/>
            <a:ext cx="2971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Поднос и посуда блестят и мерцают -</a:t>
            </a:r>
            <a:br>
              <a:rPr lang="ru-RU" sz="2400" dirty="0"/>
            </a:br>
            <a:r>
              <a:rPr lang="ru-RU" sz="2400" dirty="0"/>
              <a:t>И мы ощутить можем их холодок.</a:t>
            </a:r>
            <a:br>
              <a:rPr lang="ru-RU" sz="2400" dirty="0"/>
            </a:br>
            <a:r>
              <a:rPr lang="ru-RU" sz="2400" dirty="0"/>
              <a:t>Контрастно всему в этот миг оживает</a:t>
            </a:r>
            <a:br>
              <a:rPr lang="ru-RU" sz="2400" dirty="0"/>
            </a:br>
            <a:r>
              <a:rPr lang="ru-RU" sz="2400" dirty="0"/>
              <a:t>И рдеет насыщенно каждый цветок!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79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508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И.Э. </a:t>
            </a:r>
            <a:r>
              <a:rPr lang="ru-RU" sz="4000" b="1" dirty="0"/>
              <a:t>Грабарь «Хризантемы».</a:t>
            </a:r>
            <a:br>
              <a:rPr lang="ru-RU" sz="40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f.rodon.org/p/9/08010815435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33" y="892875"/>
            <a:ext cx="4081270" cy="4207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511479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-Какое настроение вызывает натюрморт? </a:t>
            </a:r>
          </a:p>
          <a:p>
            <a:r>
              <a:rPr lang="ru-RU" sz="2400" dirty="0"/>
              <a:t>-Каким образом это удается художнику? </a:t>
            </a:r>
          </a:p>
        </p:txBody>
      </p:sp>
    </p:spTree>
    <p:extLst>
      <p:ext uri="{BB962C8B-B14F-4D97-AF65-F5344CB8AC3E}">
        <p14:creationId xmlns:p14="http://schemas.microsoft.com/office/powerpoint/2010/main" val="242769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Последовательность выполнения </a:t>
            </a:r>
            <a:r>
              <a:rPr lang="ru-RU" sz="3600" dirty="0" smtClean="0"/>
              <a:t>натюрморта.</a:t>
            </a:r>
            <a:endParaRPr lang="ru-RU" sz="3600" dirty="0"/>
          </a:p>
        </p:txBody>
      </p:sp>
      <p:pic>
        <p:nvPicPr>
          <p:cNvPr id="5" name="Объект 4" descr="C:\первая\фото\2015 год (+Таня2014)\юг-2015\164___06моя работа и Милерово\IMG_588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9620"/>
            <a:ext cx="5481532" cy="4116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135086" y="1676400"/>
            <a:ext cx="3957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чего </a:t>
            </a:r>
            <a:r>
              <a:rPr lang="ru-RU" sz="2800" dirty="0" smtClean="0"/>
              <a:t>начнём </a:t>
            </a:r>
            <a:r>
              <a:rPr lang="ru-RU" sz="2800" dirty="0"/>
              <a:t>работу?</a:t>
            </a:r>
          </a:p>
        </p:txBody>
      </p:sp>
    </p:spTree>
    <p:extLst>
      <p:ext uri="{BB962C8B-B14F-4D97-AF65-F5344CB8AC3E}">
        <p14:creationId xmlns:p14="http://schemas.microsoft.com/office/powerpoint/2010/main" val="102580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Каким образом будем работать в цвете? </a:t>
            </a:r>
          </a:p>
        </p:txBody>
      </p:sp>
      <p:pic>
        <p:nvPicPr>
          <p:cNvPr id="4" name="Объект 3" descr="C:\первая\фото\2015 год (+Таня2014)\юг-2015\164___06моя работа и Милерово\IMG_58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35287" cy="445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867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Варианты творческих работ.</a:t>
            </a:r>
            <a:endParaRPr lang="ru-RU" sz="3600" dirty="0"/>
          </a:p>
        </p:txBody>
      </p:sp>
      <p:pic>
        <p:nvPicPr>
          <p:cNvPr id="4" name="Объект 3" descr="C:\первая\фото\2015 год (+Таня2014)\юг-2015\164___06моя работа и Милерово\IMG_58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1637449"/>
            <a:ext cx="5935287" cy="445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006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347</Words>
  <Application>Microsoft Office PowerPoint</Application>
  <PresentationFormat>Экран (4:3)</PresentationFormat>
  <Paragraphs>42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Рисование с натуры.  Натюрморт «Осенний букет».  (Рисунок, живопись 2 ч.) </vt:lpstr>
      <vt:lpstr>Определите тему и задачи урока.</vt:lpstr>
      <vt:lpstr>Презентация PowerPoint</vt:lpstr>
      <vt:lpstr>Прочитайте эпиграф. Подумайте, какое    отношение эпиграф имеет к нашему уроку. </vt:lpstr>
      <vt:lpstr>К.А. Коровин «Розы и фиалка». 1912 г. </vt:lpstr>
      <vt:lpstr>И.Э. Грабарь «Хризантемы».   </vt:lpstr>
      <vt:lpstr>Последовательность выполнения натюрморта.</vt:lpstr>
      <vt:lpstr>Каким образом будем работать в цвете? </vt:lpstr>
      <vt:lpstr>Варианты творческих работ.</vt:lpstr>
      <vt:lpstr>Подведем итоги!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с натуры.  Натюрморт «Осенний букет». </dc:title>
  <dc:creator>Лариса</dc:creator>
  <cp:lastModifiedBy>Лариса</cp:lastModifiedBy>
  <cp:revision>27</cp:revision>
  <dcterms:created xsi:type="dcterms:W3CDTF">2015-08-13T13:23:40Z</dcterms:created>
  <dcterms:modified xsi:type="dcterms:W3CDTF">2015-08-18T12:56:07Z</dcterms:modified>
</cp:coreProperties>
</file>