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60432" cy="2808312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4000" dirty="0">
                <a:solidFill>
                  <a:schemeClr val="tx1"/>
                </a:solidFill>
                <a:effectLst/>
              </a:rPr>
              <a:t>Педагогический проект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3200" dirty="0">
                <a:solidFill>
                  <a:schemeClr val="tx1"/>
                </a:solidFill>
                <a:effectLst/>
              </a:rPr>
              <a:t>Я расту среди людей» (формирование коммуникативных умений и навыков у детей младшего школьного возраста с ОВЗ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).</a:t>
            </a:r>
            <a:r>
              <a:rPr lang="ru-RU" sz="3200" dirty="0">
                <a:solidFill>
                  <a:schemeClr val="tx1"/>
                </a:solidFill>
                <a:effectLst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1\Desktop\S201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57" y="2708920"/>
            <a:ext cx="5794472" cy="38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5544616" cy="252028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3200" dirty="0" smtClean="0"/>
              <a:t>                    </a:t>
            </a:r>
            <a:r>
              <a:rPr lang="en-US" sz="3200" dirty="0" smtClean="0"/>
              <a:t>III </a:t>
            </a:r>
            <a:r>
              <a:rPr lang="ru-RU" sz="3200" dirty="0"/>
              <a:t>Блок </a:t>
            </a:r>
            <a:endParaRPr lang="ru-RU" sz="3200" dirty="0" smtClean="0"/>
          </a:p>
          <a:p>
            <a:pPr marL="18288" indent="0">
              <a:buNone/>
            </a:pPr>
            <a:r>
              <a:rPr lang="ru-RU" sz="3200" dirty="0" smtClean="0"/>
              <a:t>«</a:t>
            </a:r>
            <a:r>
              <a:rPr lang="ru-RU" sz="3200" dirty="0"/>
              <a:t>Какой Я – Какой Ты</a:t>
            </a:r>
            <a:r>
              <a:rPr lang="ru-RU" sz="3200" dirty="0" smtClean="0"/>
              <a:t>?». « </a:t>
            </a:r>
            <a:r>
              <a:rPr lang="ru-RU" sz="3200" dirty="0"/>
              <a:t>Мы с друзьями целый мир» (4 класс)</a:t>
            </a:r>
          </a:p>
          <a:p>
            <a:pPr marL="18288" lvl="0" indent="0">
              <a:buNone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1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7" y="2636912"/>
            <a:ext cx="5265722" cy="32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230351"/>
            <a:ext cx="32403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Кого называют доброжелательным человеком , или я желаю добра ребятам в классе»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«Какие качества нам нравятся друг в друге?»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«Каждый человек уникален. В каждом человеке есть светлые и темные качества»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«С кем я дружу. Умею ли я дружить»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«Одиночество»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«Трудности в отношениях с друзьями»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«Ссора и драка»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«Что такое сотрудничество»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«Я умею договариваться с людьми»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«Мы умеем действовать сообща, или что такое коллективная работа»</a:t>
            </a:r>
          </a:p>
          <a:p>
            <a:pPr marL="18288" indent="0">
              <a:buNone/>
            </a:pPr>
            <a:r>
              <a:rPr lang="ru-RU" sz="1400" dirty="0"/>
              <a:t> 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623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31520"/>
            <a:ext cx="6788224" cy="5793824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sz="3200" b="1" dirty="0"/>
              <a:t>Игры и упражнения на коррекцию эмоционально – волевой сферы.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Игра «Угадай эмоции</a:t>
            </a:r>
            <a:r>
              <a:rPr lang="ru-RU" dirty="0" smtClean="0"/>
              <a:t>».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Ролевое проигрывание ситуации «Шляпа</a:t>
            </a:r>
            <a:r>
              <a:rPr lang="ru-RU" dirty="0" smtClean="0"/>
              <a:t>».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/>
              <a:t>Этюд </a:t>
            </a:r>
            <a:r>
              <a:rPr lang="ru-RU" dirty="0"/>
              <a:t>«Зарядка для лица» на мимические признаки эмоций (радость, грусть, удивление, обида, печаль, удовольствие, злость, гнев, ярость)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Упражнения на </a:t>
            </a:r>
            <a:r>
              <a:rPr lang="ru-RU" dirty="0" err="1" smtClean="0"/>
              <a:t>саморегуляцию</a:t>
            </a:r>
            <a:r>
              <a:rPr lang="ru-RU" dirty="0" smtClean="0"/>
              <a:t>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/>
              <a:t>Упражнение </a:t>
            </a:r>
            <a:r>
              <a:rPr lang="ru-RU" dirty="0"/>
              <a:t>«Кулачки». </a:t>
            </a:r>
            <a:endParaRPr lang="ru-RU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/>
              <a:t>Упражнение </a:t>
            </a:r>
            <a:r>
              <a:rPr lang="ru-RU" dirty="0"/>
              <a:t>«Остановись и подумай». </a:t>
            </a:r>
            <a:endParaRPr lang="ru-RU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/>
              <a:t>Тренинг </a:t>
            </a:r>
            <a:r>
              <a:rPr lang="ru-RU" dirty="0"/>
              <a:t>эмоций. </a:t>
            </a:r>
            <a:endParaRPr lang="ru-RU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/>
              <a:t>Игра-тренинг </a:t>
            </a:r>
            <a:r>
              <a:rPr lang="ru-RU" dirty="0"/>
              <a:t>«Мои ощущения» Мимикой и жестами изобразить: «Я съел что-то горькое», «Я разбил чашку», Я иду в цирк», «Меня обидел друг» </a:t>
            </a:r>
            <a:r>
              <a:rPr lang="ru-RU" dirty="0" err="1"/>
              <a:t>и.т.д</a:t>
            </a:r>
            <a:r>
              <a:rPr lang="ru-RU" dirty="0"/>
              <a:t>.</a:t>
            </a:r>
          </a:p>
          <a:p>
            <a:pPr marL="1828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692" y="-1066807"/>
            <a:ext cx="7245424" cy="619268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b="1" dirty="0"/>
              <a:t>Игры и упражнения на коррекцию межличностных отношений</a:t>
            </a:r>
            <a:r>
              <a:rPr lang="ru-RU" sz="2000" b="1" dirty="0"/>
              <a:t>. </a:t>
            </a:r>
            <a:endParaRPr lang="ru-RU" sz="20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/>
              <a:t>Игра «Правила поведения». </a:t>
            </a:r>
            <a:endParaRPr lang="ru-RU" sz="1600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 smtClean="0"/>
              <a:t>Игра </a:t>
            </a:r>
            <a:r>
              <a:rPr lang="ru-RU" sz="1600" dirty="0"/>
              <a:t>«Да» - диалог, «Нет» - диалог» </a:t>
            </a:r>
            <a:endParaRPr lang="ru-RU" sz="1600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 smtClean="0"/>
              <a:t>Ролевое </a:t>
            </a:r>
            <a:r>
              <a:rPr lang="ru-RU" sz="1600" dirty="0"/>
              <a:t>проигрывание ситуации «Помирись с другом» </a:t>
            </a:r>
            <a:endParaRPr lang="ru-RU" sz="1600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 smtClean="0"/>
              <a:t>Упражнения </a:t>
            </a:r>
            <a:r>
              <a:rPr lang="ru-RU" sz="1600" dirty="0"/>
              <a:t>«Ласковые имена» и «Комплименты» </a:t>
            </a:r>
            <a:endParaRPr lang="ru-RU" sz="1600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 smtClean="0"/>
              <a:t>Упражнение </a:t>
            </a:r>
            <a:r>
              <a:rPr lang="ru-RU" sz="1600" dirty="0"/>
              <a:t>«Самое лучшее» </a:t>
            </a:r>
            <a:endParaRPr lang="ru-RU" sz="1600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 smtClean="0"/>
              <a:t>Упражнение </a:t>
            </a:r>
            <a:r>
              <a:rPr lang="ru-RU" sz="1600" dirty="0"/>
              <a:t>«Темные и светлые качества людей</a:t>
            </a:r>
            <a:r>
              <a:rPr lang="ru-RU" sz="1600" dirty="0" smtClean="0"/>
              <a:t>»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1\Desktop\1039583_html_m1520f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112568" cy="31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7101408" cy="53617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/>
              <a:t>Игры на коррекцию личностного развития и воспитание уверенности в себе.</a:t>
            </a:r>
          </a:p>
          <a:p>
            <a:pPr marL="45720" indent="0">
              <a:buNone/>
            </a:pPr>
            <a:endParaRPr lang="ru-RU" sz="2000" dirty="0" smtClean="0"/>
          </a:p>
          <a:p>
            <a:pPr marL="45720" indent="0">
              <a:buNone/>
            </a:pPr>
            <a:r>
              <a:rPr lang="ru-RU" sz="2000" dirty="0" smtClean="0"/>
              <a:t>1.Игра </a:t>
            </a:r>
            <a:r>
              <a:rPr lang="ru-RU" sz="2000" dirty="0"/>
              <a:t>«Закончи предложение</a:t>
            </a:r>
            <a:r>
              <a:rPr lang="ru-RU" sz="2000" dirty="0" smtClean="0"/>
              <a:t>».                                                                  </a:t>
            </a:r>
            <a:endParaRPr lang="ru-RU" sz="2000" dirty="0"/>
          </a:p>
          <a:p>
            <a:pPr marL="45720" indent="0">
              <a:buNone/>
            </a:pPr>
            <a:r>
              <a:rPr lang="ru-RU" sz="2000" dirty="0" smtClean="0"/>
              <a:t>2</a:t>
            </a:r>
            <a:r>
              <a:rPr lang="ru-RU" sz="2000" dirty="0"/>
              <a:t>. Игра с зеркалом «Похвали себя</a:t>
            </a:r>
            <a:r>
              <a:rPr lang="ru-RU" sz="2000" dirty="0" smtClean="0"/>
              <a:t>».</a:t>
            </a:r>
            <a:endParaRPr lang="ru-RU" sz="2000" dirty="0"/>
          </a:p>
          <a:p>
            <a:pPr marL="4572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3. Упражнение «Я умею управлять собой» </a:t>
            </a:r>
            <a:r>
              <a:rPr lang="ru-RU" sz="2000" dirty="0" smtClean="0"/>
              <a:t>.</a:t>
            </a:r>
          </a:p>
          <a:p>
            <a:pPr marL="45720" indent="0">
              <a:buNone/>
            </a:pPr>
            <a:r>
              <a:rPr lang="ru-RU" sz="2000" dirty="0" smtClean="0"/>
              <a:t>4</a:t>
            </a:r>
            <a:r>
              <a:rPr lang="ru-RU" sz="2000" dirty="0"/>
              <a:t>. Упражнение «Я поступаю так</a:t>
            </a:r>
            <a:r>
              <a:rPr lang="ru-RU" sz="2000" dirty="0" smtClean="0"/>
              <a:t>»</a:t>
            </a:r>
          </a:p>
          <a:p>
            <a:pPr marL="45720" lvl="0" indent="0">
              <a:buNone/>
            </a:pPr>
            <a:r>
              <a:rPr lang="ru-RU" sz="2000" dirty="0" smtClean="0"/>
              <a:t>5.Упражнение </a:t>
            </a:r>
            <a:r>
              <a:rPr lang="ru-RU" sz="2000" dirty="0"/>
              <a:t>«Я глазами других</a:t>
            </a:r>
            <a:r>
              <a:rPr lang="ru-RU" sz="2000" dirty="0" smtClean="0"/>
              <a:t>»</a:t>
            </a:r>
            <a:endParaRPr lang="ru-RU" sz="2000" dirty="0"/>
          </a:p>
          <a:p>
            <a:pPr marL="45720" indent="0">
              <a:buNone/>
            </a:pPr>
            <a:r>
              <a:rPr lang="ru-RU" sz="2000" dirty="0" smtClean="0"/>
              <a:t>6.Упражнение </a:t>
            </a:r>
            <a:r>
              <a:rPr lang="ru-RU" sz="2000" dirty="0"/>
              <a:t>«</a:t>
            </a:r>
            <a:r>
              <a:rPr lang="ru-RU" sz="2000" dirty="0" smtClean="0"/>
              <a:t>Не нравится-нравится».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064896" cy="3888432"/>
          </a:xfrm>
        </p:spPr>
        <p:txBody>
          <a:bodyPr/>
          <a:lstStyle/>
          <a:p>
            <a:pPr marL="18288" lvl="0" indent="0">
              <a:buNone/>
            </a:pPr>
            <a:r>
              <a:rPr lang="ru-RU" dirty="0">
                <a:effectLst/>
              </a:rPr>
              <a:t>О. В. </a:t>
            </a:r>
            <a:r>
              <a:rPr lang="ru-RU" dirty="0" err="1">
                <a:effectLst/>
              </a:rPr>
              <a:t>Хухлаева</a:t>
            </a:r>
            <a:r>
              <a:rPr lang="ru-RU" dirty="0">
                <a:effectLst/>
              </a:rPr>
              <a:t> «Тропинка к своему Я</a:t>
            </a:r>
            <a:r>
              <a:rPr lang="ru-RU" dirty="0" smtClean="0">
                <a:effectLst/>
              </a:rPr>
              <a:t>».</a:t>
            </a:r>
            <a:endParaRPr lang="ru-RU" dirty="0">
              <a:effectLst/>
            </a:endParaRPr>
          </a:p>
          <a:p>
            <a:pPr marL="18288" lvl="0" indent="0">
              <a:buNone/>
            </a:pPr>
            <a:r>
              <a:rPr lang="ru-RU" dirty="0">
                <a:effectLst/>
              </a:rPr>
              <a:t>М. Д. </a:t>
            </a:r>
            <a:r>
              <a:rPr lang="ru-RU" dirty="0" err="1">
                <a:effectLst/>
              </a:rPr>
              <a:t>Маханева</a:t>
            </a:r>
            <a:r>
              <a:rPr lang="ru-RU" dirty="0">
                <a:effectLst/>
              </a:rPr>
              <a:t>, С. В. Рещикова «Мы с друзьями целый мир</a:t>
            </a:r>
            <a:r>
              <a:rPr lang="ru-RU" dirty="0" smtClean="0">
                <a:effectLst/>
              </a:rPr>
              <a:t>».</a:t>
            </a:r>
            <a:endParaRPr lang="ru-RU" dirty="0">
              <a:effectLst/>
            </a:endParaRPr>
          </a:p>
          <a:p>
            <a:pPr marL="18288" lvl="0" indent="0">
              <a:buNone/>
            </a:pPr>
            <a:r>
              <a:rPr lang="ru-RU" dirty="0">
                <a:effectLst/>
              </a:rPr>
              <a:t>Н. В. Пилипко «Приглашение в мир общения</a:t>
            </a:r>
            <a:r>
              <a:rPr lang="ru-RU" dirty="0" smtClean="0">
                <a:effectLst/>
              </a:rPr>
              <a:t>».</a:t>
            </a:r>
            <a:endParaRPr lang="ru-RU" dirty="0">
              <a:effectLst/>
            </a:endParaRPr>
          </a:p>
          <a:p>
            <a:pPr marL="18288" lvl="0" indent="0">
              <a:buNone/>
            </a:pPr>
            <a:r>
              <a:rPr lang="ru-RU" dirty="0">
                <a:effectLst/>
              </a:rPr>
              <a:t>А. Г. Долгова «Агрессия в младшем школьном возраста (диагностика и коррекция</a:t>
            </a:r>
            <a:r>
              <a:rPr lang="ru-RU" dirty="0" smtClean="0">
                <a:effectLst/>
              </a:rPr>
              <a:t>».</a:t>
            </a:r>
          </a:p>
          <a:p>
            <a:pPr marL="18288" lvl="0" indent="0">
              <a:buNone/>
            </a:pP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Интернет источники:</a:t>
            </a:r>
          </a:p>
          <a:p>
            <a:pPr marL="18288" lvl="0" indent="0">
              <a:buNone/>
            </a:pPr>
            <a:r>
              <a:rPr lang="en-US" dirty="0">
                <a:effectLst/>
              </a:rPr>
              <a:t>http://www.twirpx.com/file/909570/</a:t>
            </a:r>
            <a:endParaRPr lang="ru-RU" dirty="0">
              <a:effectLst/>
            </a:endParaRPr>
          </a:p>
          <a:p>
            <a:r>
              <a:rPr lang="en-US" dirty="0"/>
              <a:t>http://igraem.pro/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43800" cy="914400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2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4392488" cy="38884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/>
              <a:t>                               Проблема.</a:t>
            </a:r>
          </a:p>
          <a:p>
            <a:pPr marL="45720" indent="0">
              <a:buNone/>
            </a:pPr>
            <a:r>
              <a:rPr lang="ru-RU" dirty="0" smtClean="0"/>
              <a:t>Неспособность детей с интеллектуальной недостаточностью контролировать себя и выстраивать нормальные отношения не только с одноклассниками, но даже с братьями  сестрами.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1\Desktop\agre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129080" cy="308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6dab1c_f5aa86a3ca2c425f97168fe29a9e9f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94" y="3861048"/>
            <a:ext cx="4194404" cy="27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632848" cy="597666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u="sng" dirty="0" smtClean="0"/>
              <a:t>Развитие </a:t>
            </a:r>
            <a:r>
              <a:rPr lang="ru-RU" u="sng" dirty="0"/>
              <a:t>коммуникативных </a:t>
            </a:r>
            <a:r>
              <a:rPr lang="ru-RU" u="sng" dirty="0" smtClean="0"/>
              <a:t>навыков</a:t>
            </a:r>
            <a:r>
              <a:rPr lang="ru-RU" dirty="0" smtClean="0"/>
              <a:t> </a:t>
            </a:r>
            <a:r>
              <a:rPr lang="ru-RU" dirty="0"/>
              <a:t>– это воспитание способности эффективного общения и успешного взаимодействия с окружением. </a:t>
            </a:r>
            <a:endParaRPr lang="ru-RU" dirty="0" smtClean="0"/>
          </a:p>
          <a:p>
            <a:endParaRPr lang="ru-RU" dirty="0"/>
          </a:p>
          <a:p>
            <a:pPr marL="18288" indent="0">
              <a:buNone/>
            </a:pPr>
            <a:r>
              <a:rPr lang="ru-RU" u="sng" dirty="0" smtClean="0"/>
              <a:t>Эффективное </a:t>
            </a:r>
            <a:r>
              <a:rPr lang="ru-RU" u="sng" dirty="0"/>
              <a:t>общение </a:t>
            </a:r>
            <a:r>
              <a:rPr lang="ru-RU" dirty="0"/>
              <a:t>– это желание вступить во взаимодействие, способность слышать и сопереживать собеседнику, доброжелательно относиться к окружающим, умение разрешать сложные конфликтные ситуации, умение контролировать и регулировать свое поведение, осторожно и избирательно относиться к использованию фраз и </a:t>
            </a:r>
            <a:r>
              <a:rPr lang="ru-RU" dirty="0" smtClean="0"/>
              <a:t>выражений.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7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747464"/>
            <a:ext cx="7992888" cy="460851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r>
              <a:rPr lang="ru-RU" sz="5100" b="1" dirty="0" smtClean="0"/>
              <a:t>Причины, осложняющие взаимодействие детей:</a:t>
            </a:r>
          </a:p>
          <a:p>
            <a:pPr marL="45720" indent="0">
              <a:buNone/>
            </a:pPr>
            <a:endParaRPr lang="ru-RU" sz="5100" b="1" dirty="0" smtClean="0"/>
          </a:p>
          <a:p>
            <a:pPr marL="45720" lvl="0" indent="0">
              <a:buNone/>
            </a:pPr>
            <a:r>
              <a:rPr lang="ru-RU" sz="4400" dirty="0" smtClean="0"/>
              <a:t>1)Повышенная </a:t>
            </a:r>
            <a:r>
              <a:rPr lang="ru-RU" sz="4400" dirty="0"/>
              <a:t>тревожность, частая смена настроений, плаксивость, неуверенность в себе;</a:t>
            </a:r>
          </a:p>
          <a:p>
            <a:pPr marL="45720" lvl="0" indent="0">
              <a:buNone/>
            </a:pPr>
            <a:r>
              <a:rPr lang="ru-RU" sz="4400" dirty="0" smtClean="0"/>
              <a:t>2)Отсутствие </a:t>
            </a:r>
            <a:r>
              <a:rPr lang="ru-RU" sz="4400" dirty="0" err="1"/>
              <a:t>эмпатии</a:t>
            </a:r>
            <a:r>
              <a:rPr lang="ru-RU" sz="4400" dirty="0"/>
              <a:t> к эмоциональному состоянию других людей;</a:t>
            </a:r>
          </a:p>
          <a:p>
            <a:pPr marL="45720" lvl="0" indent="0">
              <a:buNone/>
            </a:pPr>
            <a:r>
              <a:rPr lang="ru-RU" sz="4400" dirty="0" smtClean="0"/>
              <a:t>3)Замкнутость</a:t>
            </a:r>
            <a:r>
              <a:rPr lang="ru-RU" sz="4400" dirty="0"/>
              <a:t>, пассивность, отказ от контактов;</a:t>
            </a:r>
          </a:p>
          <a:p>
            <a:pPr marL="45720" lvl="0" indent="0">
              <a:buNone/>
            </a:pPr>
            <a:r>
              <a:rPr lang="ru-RU" sz="4400" dirty="0" smtClean="0"/>
              <a:t>4)Повышенная </a:t>
            </a:r>
            <a:r>
              <a:rPr lang="ru-RU" sz="4400" dirty="0"/>
              <a:t>возбудимость и агрессивность, желание конфликтовать, причиняя боль;</a:t>
            </a:r>
          </a:p>
          <a:p>
            <a:pPr marL="45720" indent="0">
              <a:buNone/>
            </a:pPr>
            <a:r>
              <a:rPr lang="ru-RU" sz="4400" dirty="0" smtClean="0"/>
              <a:t>5)Завышенная </a:t>
            </a:r>
            <a:r>
              <a:rPr lang="ru-RU" sz="4400" dirty="0"/>
              <a:t>самооценка, отсутствие </a:t>
            </a:r>
            <a:r>
              <a:rPr lang="ru-RU" sz="4400" dirty="0" err="1" smtClean="0"/>
              <a:t>саморегуляции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1\Desktop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959659" cy="27898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shy-chil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07296"/>
            <a:ext cx="3112078" cy="291129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112224" cy="5256584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sz="4300" b="1" dirty="0" smtClean="0"/>
              <a:t>Цель проекта.</a:t>
            </a:r>
          </a:p>
          <a:p>
            <a:pPr marL="18288" indent="0">
              <a:buNone/>
            </a:pPr>
            <a:endParaRPr lang="ru-RU" sz="4300" b="1" dirty="0" smtClean="0"/>
          </a:p>
          <a:p>
            <a:pPr marL="18288" indent="0">
              <a:buNone/>
            </a:pPr>
            <a:r>
              <a:rPr lang="ru-RU" sz="2600" dirty="0">
                <a:solidFill>
                  <a:schemeClr val="tx1">
                    <a:lumMod val="85000"/>
                  </a:schemeClr>
                </a:solidFill>
              </a:rPr>
              <a:t>Результатом реализации данного проекта будет </a:t>
            </a:r>
            <a:r>
              <a:rPr lang="ru-RU" sz="2600" b="1" dirty="0">
                <a:solidFill>
                  <a:schemeClr val="tx1">
                    <a:lumMod val="85000"/>
                  </a:schemeClr>
                </a:solidFill>
              </a:rPr>
              <a:t>раскрытие личностных особенностей каждого воспитанника, развитие навыков совместной деятельности, создание доброжелательной атмосферы в группе</a:t>
            </a:r>
            <a:r>
              <a:rPr lang="ru-RU" sz="2600" b="1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endParaRPr lang="ru-RU" sz="2600" dirty="0">
              <a:solidFill>
                <a:schemeClr val="tx1">
                  <a:lumMod val="85000"/>
                </a:schemeClr>
              </a:solidFill>
            </a:endParaRPr>
          </a:p>
          <a:p>
            <a:pPr marL="18288" indent="0">
              <a:buNone/>
            </a:pPr>
            <a:r>
              <a:rPr lang="ru-RU" sz="2600" b="1" dirty="0">
                <a:solidFill>
                  <a:schemeClr val="tx1">
                    <a:lumMod val="85000"/>
                  </a:schemeClr>
                </a:solidFill>
              </a:rPr>
              <a:t>Продукты проекта – </a:t>
            </a:r>
            <a:r>
              <a:rPr lang="ru-RU" sz="2600" dirty="0">
                <a:solidFill>
                  <a:schemeClr val="tx1">
                    <a:lumMod val="85000"/>
                  </a:schemeClr>
                </a:solidFill>
              </a:rPr>
              <a:t>презентации «Я сам о себе», «Наши эмоции», «Мы с друзьями целый мир», «Мы – подруги»; картотеки игр на коррекцию: личностного развития, эмоционально – волевой сферы, межличностных отношений.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2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1"/>
            <a:ext cx="7906072" cy="4399383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sz="5200" b="1" dirty="0" smtClean="0"/>
              <a:t>Задачи проекта</a:t>
            </a:r>
          </a:p>
          <a:p>
            <a:pPr marL="18288" lvl="0" indent="0">
              <a:buNone/>
            </a:pPr>
            <a:r>
              <a:rPr lang="ru-RU" dirty="0" smtClean="0"/>
              <a:t>1)Воспитание </a:t>
            </a:r>
            <a:r>
              <a:rPr lang="ru-RU" dirty="0"/>
              <a:t>у детей уверенности в себе;</a:t>
            </a:r>
          </a:p>
          <a:p>
            <a:pPr marL="18288" lvl="0" indent="0">
              <a:buNone/>
            </a:pPr>
            <a:r>
              <a:rPr lang="ru-RU" dirty="0" smtClean="0"/>
              <a:t>2)Обучение </a:t>
            </a:r>
            <a:r>
              <a:rPr lang="ru-RU" dirty="0"/>
              <a:t>способности осознавать свои чувства, эмоции, настроение;</a:t>
            </a:r>
          </a:p>
          <a:p>
            <a:pPr marL="18288" lvl="0" indent="0">
              <a:buNone/>
            </a:pPr>
            <a:r>
              <a:rPr lang="ru-RU" dirty="0" smtClean="0"/>
              <a:t>3)Обучение </a:t>
            </a:r>
            <a:r>
              <a:rPr lang="ru-RU" dirty="0"/>
              <a:t>детей самоконтролю и приемлемым способам снятия эмоционального напряжения;</a:t>
            </a:r>
          </a:p>
          <a:p>
            <a:pPr marL="18288" lvl="0" indent="0">
              <a:buNone/>
            </a:pPr>
            <a:r>
              <a:rPr lang="ru-RU" dirty="0" smtClean="0"/>
              <a:t>4)Обучение </a:t>
            </a:r>
            <a:r>
              <a:rPr lang="ru-RU" dirty="0"/>
              <a:t>вербальным и невербальным способам общения;</a:t>
            </a:r>
          </a:p>
          <a:p>
            <a:pPr marL="18288" lvl="0" indent="0">
              <a:buNone/>
            </a:pPr>
            <a:r>
              <a:rPr lang="ru-RU" dirty="0" smtClean="0"/>
              <a:t>5)Обучение </a:t>
            </a:r>
            <a:r>
              <a:rPr lang="ru-RU" dirty="0"/>
              <a:t>умению услышать и понять другого человека;</a:t>
            </a:r>
          </a:p>
          <a:p>
            <a:pPr marL="18288" lvl="0" indent="0">
              <a:buNone/>
            </a:pPr>
            <a:r>
              <a:rPr lang="ru-RU" dirty="0" smtClean="0"/>
              <a:t>6)Развитие </a:t>
            </a:r>
            <a:r>
              <a:rPr lang="ru-RU" dirty="0"/>
              <a:t>способности взаимодействия в сложных конфликтных ситуациях;</a:t>
            </a:r>
          </a:p>
          <a:p>
            <a:pPr marL="18288" lvl="0" indent="0">
              <a:buNone/>
            </a:pPr>
            <a:r>
              <a:rPr lang="ru-RU" dirty="0" smtClean="0"/>
              <a:t>7)Развитие </a:t>
            </a:r>
            <a:r>
              <a:rPr lang="ru-RU" dirty="0"/>
              <a:t>способности распознавать эмоции и настроение других людей;</a:t>
            </a:r>
          </a:p>
          <a:p>
            <a:pPr marL="18288" lvl="0" indent="0">
              <a:buNone/>
            </a:pPr>
            <a:r>
              <a:rPr lang="ru-RU" dirty="0" smtClean="0"/>
              <a:t>8)Обучение </a:t>
            </a:r>
            <a:r>
              <a:rPr lang="ru-RU" dirty="0"/>
              <a:t>разговорной этике.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9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-747464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/>
              <a:t>Участники проекта –</a:t>
            </a:r>
            <a:r>
              <a:rPr lang="ru-RU" dirty="0"/>
              <a:t>воспитатель и дети сначала 2, 3, а затем 4 классов.</a:t>
            </a:r>
          </a:p>
          <a:p>
            <a:pPr marL="18288" indent="0">
              <a:buNone/>
            </a:pPr>
            <a:r>
              <a:rPr lang="ru-RU" b="1" dirty="0"/>
              <a:t>Тип проекта –</a:t>
            </a:r>
            <a:r>
              <a:rPr lang="ru-RU" dirty="0"/>
              <a:t>педагогический.</a:t>
            </a:r>
          </a:p>
          <a:p>
            <a:pPr marL="18288" indent="0">
              <a:buNone/>
            </a:pPr>
            <a:r>
              <a:rPr lang="ru-RU" b="1" dirty="0"/>
              <a:t>Масштаб – </a:t>
            </a:r>
            <a:r>
              <a:rPr lang="ru-RU" dirty="0"/>
              <a:t>долгосрочный.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1\Desktop\DSC05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3145"/>
            <a:ext cx="6378268" cy="478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2" y="0"/>
            <a:ext cx="6408712" cy="568863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600" b="1" dirty="0"/>
              <a:t>I</a:t>
            </a:r>
            <a:r>
              <a:rPr lang="ru-RU" sz="2600" b="1" dirty="0"/>
              <a:t> Блок </a:t>
            </a:r>
            <a:endParaRPr lang="ru-RU" sz="2600" b="1" dirty="0" smtClean="0"/>
          </a:p>
          <a:p>
            <a:pPr marL="18288" indent="0">
              <a:buNone/>
            </a:pPr>
            <a:r>
              <a:rPr lang="ru-RU" sz="2600" b="1" dirty="0" smtClean="0"/>
              <a:t>«</a:t>
            </a:r>
            <a:r>
              <a:rPr lang="ru-RU" sz="2600" b="1" dirty="0"/>
              <a:t>Личностное развитие и воспитание уверенности в себе» (2 класс)</a:t>
            </a:r>
          </a:p>
          <a:p>
            <a:pPr marL="18288" lvl="0" indent="0">
              <a:buNone/>
            </a:pPr>
            <a:r>
              <a:rPr lang="ru-RU" sz="1800" dirty="0"/>
              <a:t>«Изобрази себя»</a:t>
            </a:r>
          </a:p>
          <a:p>
            <a:pPr marL="18288" lvl="0" indent="0">
              <a:buNone/>
            </a:pPr>
            <a:r>
              <a:rPr lang="ru-RU" sz="1800" dirty="0"/>
              <a:t>«Я и мое имя»</a:t>
            </a:r>
          </a:p>
          <a:p>
            <a:pPr marL="18288" lvl="0" indent="0">
              <a:buNone/>
            </a:pPr>
            <a:r>
              <a:rPr lang="ru-RU" sz="1800" dirty="0"/>
              <a:t>«Что я люблю поесть и носить»</a:t>
            </a:r>
          </a:p>
          <a:p>
            <a:pPr marL="18288" lvl="0" indent="0">
              <a:buNone/>
            </a:pPr>
            <a:r>
              <a:rPr lang="ru-RU" sz="1800" dirty="0"/>
              <a:t>«Что я умею делать»</a:t>
            </a:r>
          </a:p>
          <a:p>
            <a:pPr marL="18288" lvl="0" indent="0">
              <a:buNone/>
            </a:pPr>
            <a:r>
              <a:rPr lang="ru-RU" sz="1800" dirty="0"/>
              <a:t>«Что мне нравиться и не нравиться»</a:t>
            </a:r>
          </a:p>
          <a:p>
            <a:pPr marL="18288" lvl="0" indent="0">
              <a:buNone/>
            </a:pPr>
            <a:r>
              <a:rPr lang="ru-RU" sz="1800" dirty="0"/>
              <a:t>«Я умею слушать других»</a:t>
            </a:r>
          </a:p>
          <a:p>
            <a:pPr marL="18288" lvl="0" indent="0">
              <a:buNone/>
            </a:pPr>
            <a:r>
              <a:rPr lang="ru-RU" sz="1800" dirty="0"/>
              <a:t>«Я умею управлять собой»</a:t>
            </a:r>
          </a:p>
          <a:p>
            <a:pPr marL="18288" lvl="0" indent="0">
              <a:buNone/>
            </a:pPr>
            <a:r>
              <a:rPr lang="ru-RU" sz="1800" dirty="0"/>
              <a:t>«Я умею быть ласковым»</a:t>
            </a:r>
          </a:p>
          <a:p>
            <a:pPr marL="18288" lvl="0" indent="0">
              <a:buNone/>
            </a:pPr>
            <a:r>
              <a:rPr lang="ru-RU" sz="1800" dirty="0"/>
              <a:t>«Я умею быть доброжелательным»</a:t>
            </a:r>
          </a:p>
          <a:p>
            <a:pPr marL="18288" lvl="0" indent="0">
              <a:buNone/>
            </a:pPr>
            <a:r>
              <a:rPr lang="ru-RU" sz="1800" dirty="0"/>
              <a:t>«Я умею разрешать конфликты»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1\Desktop\ysp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28927"/>
            <a:ext cx="3312368" cy="22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Как-воспитать-в-ребенке-лиде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161591" cy="277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-30297"/>
            <a:ext cx="7272808" cy="208823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000" b="1" dirty="0" smtClean="0"/>
              <a:t>                   </a:t>
            </a:r>
            <a:r>
              <a:rPr lang="en-US" sz="3000" b="1" dirty="0" smtClean="0"/>
              <a:t>II </a:t>
            </a:r>
            <a:r>
              <a:rPr lang="ru-RU" sz="3000" b="1" dirty="0" smtClean="0"/>
              <a:t>Блок</a:t>
            </a:r>
          </a:p>
          <a:p>
            <a:pPr marL="18288" indent="0">
              <a:buNone/>
            </a:pPr>
            <a:r>
              <a:rPr lang="ru-RU" sz="3000" b="1" dirty="0" smtClean="0"/>
              <a:t> </a:t>
            </a:r>
            <a:r>
              <a:rPr lang="ru-RU" sz="3000" b="1" dirty="0"/>
              <a:t>«Страна эмоций. Мои чувства</a:t>
            </a:r>
            <a:r>
              <a:rPr lang="ru-RU" sz="3000" b="1" dirty="0" smtClean="0"/>
              <a:t>»</a:t>
            </a:r>
          </a:p>
          <a:p>
            <a:pPr marL="18288" indent="0">
              <a:buNone/>
            </a:pPr>
            <a:r>
              <a:rPr lang="ru-RU" sz="3000" b="1" dirty="0" smtClean="0"/>
              <a:t> </a:t>
            </a:r>
            <a:r>
              <a:rPr lang="ru-RU" sz="3000" b="1" dirty="0"/>
              <a:t>(3 класс</a:t>
            </a:r>
            <a:r>
              <a:rPr lang="ru-RU" sz="3000" b="1" dirty="0" smtClean="0"/>
              <a:t>)</a:t>
            </a:r>
            <a:endParaRPr lang="ru-RU" sz="3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1\Desktop\group-of-kids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5282903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1592" y="1502688"/>
            <a:ext cx="3672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 indent="0">
              <a:buNone/>
            </a:pPr>
            <a:r>
              <a:rPr lang="ru-RU" dirty="0"/>
              <a:t>«Мимические признаки эмоций. Что такое мимика, жесты и интонация»</a:t>
            </a:r>
          </a:p>
          <a:p>
            <a:pPr marL="18288" lvl="0" indent="0">
              <a:buNone/>
            </a:pPr>
            <a:r>
              <a:rPr lang="ru-RU" dirty="0"/>
              <a:t>«Радость. Как её доставить другому человеку»</a:t>
            </a:r>
          </a:p>
          <a:p>
            <a:pPr marL="18288" lvl="0" indent="0">
              <a:buNone/>
            </a:pPr>
            <a:r>
              <a:rPr lang="ru-RU" dirty="0"/>
              <a:t>«Грусть»</a:t>
            </a:r>
          </a:p>
          <a:p>
            <a:pPr marL="18288" lvl="0" indent="0">
              <a:buNone/>
            </a:pPr>
            <a:r>
              <a:rPr lang="ru-RU" dirty="0"/>
              <a:t>«Страх. Как его преодолеть»</a:t>
            </a:r>
          </a:p>
          <a:p>
            <a:pPr marL="18288" lvl="0" indent="0">
              <a:buNone/>
            </a:pPr>
            <a:r>
              <a:rPr lang="ru-RU" dirty="0"/>
              <a:t>«Гнев. Как выпустить из себя «злого дракона»</a:t>
            </a:r>
          </a:p>
          <a:p>
            <a:pPr marL="18288" lvl="0" indent="0">
              <a:buNone/>
            </a:pPr>
            <a:r>
              <a:rPr lang="ru-RU" dirty="0"/>
              <a:t>«Обида»</a:t>
            </a:r>
          </a:p>
          <a:p>
            <a:pPr marL="18288" lvl="0" indent="0">
              <a:buNone/>
            </a:pPr>
            <a:r>
              <a:rPr lang="ru-RU" dirty="0"/>
              <a:t>«Мы испытываем разные чувства»</a:t>
            </a:r>
          </a:p>
          <a:p>
            <a:pPr marL="18288" lvl="0" indent="0">
              <a:buNone/>
            </a:pPr>
            <a:r>
              <a:rPr lang="ru-RU" dirty="0"/>
              <a:t>«Мы понимаем чувства другого»</a:t>
            </a:r>
          </a:p>
          <a:p>
            <a:pPr marL="18288" lvl="0" indent="0">
              <a:buNone/>
            </a:pPr>
            <a:r>
              <a:rPr lang="ru-RU" dirty="0"/>
              <a:t>«Самодовольство – помеха для общения»</a:t>
            </a:r>
          </a:p>
          <a:p>
            <a:pPr marL="18288" lvl="0" indent="0">
              <a:buNone/>
            </a:pPr>
            <a:r>
              <a:rPr lang="ru-RU" dirty="0"/>
              <a:t>«Твои поступки и чувства других»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1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40</TotalTime>
  <Words>847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Педагогический проект  «Я расту среди людей» (формирование коммуникативных умений и навыков у детей младшего школьного возраста с ОВЗ).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«Я расту среди людей» (формирование коммуникативных умений и навыков у детей младшего школьного возраста с ОВЗ). </dc:title>
  <dc:creator>1</dc:creator>
  <cp:lastModifiedBy>цыбако</cp:lastModifiedBy>
  <cp:revision>5</cp:revision>
  <dcterms:created xsi:type="dcterms:W3CDTF">2015-09-22T20:03:33Z</dcterms:created>
  <dcterms:modified xsi:type="dcterms:W3CDTF">2015-09-22T20:54:25Z</dcterms:modified>
</cp:coreProperties>
</file>