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7" r:id="rId2"/>
    <p:sldId id="256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">
              <a:srgbClr val="0070C0">
                <a:lumMod val="80000"/>
                <a:lumOff val="20000"/>
              </a:srgb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484784"/>
            <a:ext cx="8640960" cy="3672408"/>
          </a:xfrm>
        </p:spPr>
        <p:txBody>
          <a:bodyPr>
            <a:noAutofit/>
          </a:bodyPr>
          <a:lstStyle/>
          <a:p>
            <a:r>
              <a:rPr lang="ru-RU" sz="8000" b="1" dirty="0" smtClean="0"/>
              <a:t>Кодирование текстовой информации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3722413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88641"/>
            <a:ext cx="8856984" cy="1152127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Двоичное кодирование текстовой информации в компьютере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8928992" cy="5328592"/>
          </a:xfrm>
          <a:noFill/>
        </p:spPr>
        <p:txBody>
          <a:bodyPr>
            <a:normAutofit/>
          </a:bodyPr>
          <a:lstStyle/>
          <a:p>
            <a:pPr indent="265113" algn="l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информация, выраженная с помощью естественных и формальных языков в письменной форме (прописные и строчные буквы, цифры, знаки, математические символы).</a:t>
            </a:r>
          </a:p>
          <a:p>
            <a:pPr indent="265113" algn="l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представления текстовой информации достаточно 256 символов. Можно вычислить количество информации, чтобы закодировать каждый знак:</a:t>
            </a:r>
          </a:p>
          <a:p>
            <a:pPr indent="265113"/>
            <a:r>
              <a:rPr lang="en-US" b="1" dirty="0">
                <a:solidFill>
                  <a:schemeClr val="tx1"/>
                </a:solidFill>
              </a:rPr>
              <a:t>N=2</a:t>
            </a:r>
            <a:r>
              <a:rPr lang="en-US" b="1" baseline="30000" dirty="0">
                <a:solidFill>
                  <a:schemeClr val="tx1"/>
                </a:solidFill>
              </a:rPr>
              <a:t>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    </a:t>
            </a:r>
            <a:r>
              <a:rPr lang="en-US" b="1" dirty="0" smtClean="0">
                <a:solidFill>
                  <a:schemeClr val="tx1"/>
                </a:solidFill>
              </a:rPr>
              <a:t>256=2</a:t>
            </a:r>
            <a:r>
              <a:rPr lang="en-US" b="1" baseline="30000" dirty="0" smtClean="0">
                <a:solidFill>
                  <a:schemeClr val="tx1"/>
                </a:solidFill>
              </a:rPr>
              <a:t>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   </a:t>
            </a:r>
            <a:r>
              <a:rPr lang="en-US" b="1" dirty="0" smtClean="0">
                <a:solidFill>
                  <a:schemeClr val="tx1"/>
                </a:solidFill>
              </a:rPr>
              <a:t>2</a:t>
            </a:r>
            <a:r>
              <a:rPr lang="en-US" b="1" baseline="30000" dirty="0" smtClean="0">
                <a:solidFill>
                  <a:schemeClr val="tx1"/>
                </a:solidFill>
              </a:rPr>
              <a:t>8</a:t>
            </a:r>
            <a:r>
              <a:rPr lang="en-US" b="1" dirty="0" smtClean="0">
                <a:solidFill>
                  <a:schemeClr val="tx1"/>
                </a:solidFill>
              </a:rPr>
              <a:t>=2</a:t>
            </a:r>
            <a:r>
              <a:rPr lang="en-US" b="1" baseline="30000" dirty="0" smtClean="0">
                <a:solidFill>
                  <a:schemeClr val="tx1"/>
                </a:solidFill>
              </a:rPr>
              <a:t>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   </a:t>
            </a:r>
            <a:r>
              <a:rPr lang="en-US" b="1" dirty="0" smtClean="0">
                <a:solidFill>
                  <a:schemeClr val="tx1"/>
                </a:solidFill>
              </a:rPr>
              <a:t>I=8 </a:t>
            </a:r>
            <a:r>
              <a:rPr lang="ru-RU" b="1" dirty="0">
                <a:solidFill>
                  <a:schemeClr val="tx1"/>
                </a:solidFill>
              </a:rPr>
              <a:t>битов</a:t>
            </a: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215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68952" cy="5976664"/>
          </a:xfrm>
        </p:spPr>
        <p:txBody>
          <a:bodyPr>
            <a:noAutofit/>
          </a:bodyPr>
          <a:lstStyle/>
          <a:p>
            <a:pPr algn="just"/>
            <a:r>
              <a:rPr lang="ru-RU" sz="3000" dirty="0">
                <a:solidFill>
                  <a:srgbClr val="000000"/>
                </a:solidFill>
                <a:latin typeface="Times New Roman"/>
              </a:rPr>
              <a:t>Тексты вводятся в память компьютера с помощью клавиатуры. На клавишах написаны привычные нам буквы, цифры, знаки препинания и другие символы. В оперативную память они попадают в двоичном коде. Это значит, что каждый символ представляется 8-разрядным двоичным кодом.</a:t>
            </a:r>
            <a:br>
              <a:rPr lang="ru-RU" sz="3000" dirty="0">
                <a:solidFill>
                  <a:srgbClr val="000000"/>
                </a:solidFill>
                <a:latin typeface="Times New Roman"/>
              </a:rPr>
            </a:br>
            <a:r>
              <a:rPr lang="ru-RU" sz="3000" dirty="0">
                <a:solidFill>
                  <a:srgbClr val="000000"/>
                </a:solidFill>
                <a:latin typeface="Times New Roman"/>
              </a:rPr>
              <a:t>Кодирование заключается в том, что каждому символу ставится в соответствие уникальный десятичный код от 0 до 255 или соответствующий ему двоичный код от 00000000 до 11111111. Таким образом, человек различает символы по их начертанию, а компьютер - по их коду.</a:t>
            </a:r>
            <a:br>
              <a:rPr lang="ru-RU" sz="3000" dirty="0">
                <a:solidFill>
                  <a:srgbClr val="000000"/>
                </a:solidFill>
                <a:latin typeface="Times New Roman"/>
              </a:rPr>
            </a:br>
            <a:endParaRPr lang="ru-RU" sz="3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3176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82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2682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09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" y="0"/>
            <a:ext cx="9286301" cy="6858000"/>
          </a:xfrm>
        </p:spPr>
      </p:pic>
    </p:spTree>
    <p:extLst>
      <p:ext uri="{BB962C8B-B14F-4D97-AF65-F5344CB8AC3E}">
        <p14:creationId xmlns:p14="http://schemas.microsoft.com/office/powerpoint/2010/main" val="365212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89" y="0"/>
            <a:ext cx="9121753" cy="6858000"/>
          </a:xfrm>
        </p:spPr>
      </p:pic>
    </p:spTree>
    <p:extLst>
      <p:ext uri="{BB962C8B-B14F-4D97-AF65-F5344CB8AC3E}">
        <p14:creationId xmlns:p14="http://schemas.microsoft.com/office/powerpoint/2010/main" val="222499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arial"/>
              </a:rPr>
              <a:t>Структура таблицы кодировки </a:t>
            </a:r>
            <a:r>
              <a:rPr lang="en-US" sz="3200" b="1" dirty="0">
                <a:latin typeface="arial"/>
              </a:rPr>
              <a:t>ASCII</a:t>
            </a:r>
            <a:endParaRPr lang="en-US" sz="3200" b="1" dirty="0">
              <a:latin typeface="arial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3771900"/>
            <a:ext cx="9144000" cy="0"/>
          </a:xfrm>
          <a:prstGeom prst="rect">
            <a:avLst/>
          </a:prstGeom>
          <a:solidFill>
            <a:srgbClr val="D6DE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1996904"/>
              </p:ext>
            </p:extLst>
          </p:nvPr>
        </p:nvGraphicFramePr>
        <p:xfrm>
          <a:off x="457200" y="908721"/>
          <a:ext cx="8507288" cy="5583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6528"/>
                <a:gridCol w="1944216"/>
                <a:gridCol w="4896544"/>
              </a:tblGrid>
              <a:tr h="50322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Порядковый номер</a:t>
                      </a:r>
                      <a:endParaRPr lang="ru-RU" sz="1800" dirty="0"/>
                    </a:p>
                  </a:txBody>
                  <a:tcPr marL="127000" marR="1270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Код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Символ</a:t>
                      </a:r>
                      <a:endParaRPr lang="ru-RU" sz="1800" dirty="0"/>
                    </a:p>
                  </a:txBody>
                  <a:tcPr/>
                </a:tc>
              </a:tr>
              <a:tr h="97849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0-31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00000000 - 00011111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 marL="127000" marR="12700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Символы с номерами от 0 до 31 принято называть управляющими. Их функция – управление процессом вывода текста на экран или печать, подача звукового сигнала, разметка текста и т.п.</a:t>
                      </a:r>
                    </a:p>
                    <a:p>
                      <a:pPr algn="just"/>
                      <a:endParaRPr lang="ru-RU" sz="1400" b="1" dirty="0"/>
                    </a:p>
                  </a:txBody>
                  <a:tcPr marL="127000" marR="127000" marT="0" marB="0"/>
                </a:tc>
              </a:tr>
              <a:tr h="136988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31-127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00100000 - 01111111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 marL="127000" marR="12700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Стандартная часть таблицы (английский). Сюда входят строчные и прописные буквы латинского алфавита, десятичные цифры, знаки препинания, всевозможные скобки, коммерческие и другие символы. </a:t>
                      </a:r>
                      <a:b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       Символ 32 - пробел, т.е. пустая позиция в тексте. </a:t>
                      </a:r>
                      <a:b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       Все остальные отражаются определенными знаками.</a:t>
                      </a:r>
                    </a:p>
                    <a:p>
                      <a:pPr algn="just"/>
                      <a:endParaRPr lang="ru-RU" sz="1400" b="1" dirty="0"/>
                    </a:p>
                  </a:txBody>
                  <a:tcPr marL="127000" marR="127000" marT="0" marB="0"/>
                </a:tc>
              </a:tr>
              <a:tr h="2260969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128-255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10000000 - 11111111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 marL="127000" marR="12700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Альтернативная часть таблицы (русская). </a:t>
                      </a:r>
                      <a:b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       Вторая половина кодовой таблицы ASCII, называемая кодовой страницей (128 кодов, начиная с 10000000 и кончая 11111111), может иметь различные варианты, каждый вариант имеет свой номер.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Кодовая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страница в первую очередь используется для размещения национальных алфавитов, отличных от латинского. В русских национальных кодировках в этой части таблицы размещаются символы русского алфавита.</a:t>
                      </a:r>
                    </a:p>
                  </a:txBody>
                  <a:tcPr marL="127000" marR="1270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59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Различные кодировки знаков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44824"/>
            <a:ext cx="8568951" cy="4320480"/>
          </a:xfrm>
        </p:spPr>
      </p:pic>
    </p:spTree>
    <p:extLst>
      <p:ext uri="{BB962C8B-B14F-4D97-AF65-F5344CB8AC3E}">
        <p14:creationId xmlns:p14="http://schemas.microsoft.com/office/powerpoint/2010/main" val="104175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492896"/>
            <a:ext cx="8229600" cy="1143000"/>
          </a:xfrm>
        </p:spPr>
        <p:txBody>
          <a:bodyPr>
            <a:prstTxWarp prst="textDeflate">
              <a:avLst/>
            </a:prstTxWarp>
            <a:normAutofit/>
          </a:bodyPr>
          <a:lstStyle/>
          <a:p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Спасибо за внимание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9506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177</Words>
  <Application>Microsoft Office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Кодирование текстовой информации</vt:lpstr>
      <vt:lpstr>Двоичное кодирование текстовой информации в компьютере</vt:lpstr>
      <vt:lpstr>Тексты вводятся в память компьютера с помощью клавиатуры. На клавишах написаны привычные нам буквы, цифры, знаки препинания и другие символы. В оперативную память они попадают в двоичном коде. Это значит, что каждый символ представляется 8-разрядным двоичным кодом. Кодирование заключается в том, что каждому символу ставится в соответствие уникальный десятичный код от 0 до 255 или соответствующий ему двоичный код от 00000000 до 11111111. Таким образом, человек различает символы по их начертанию, а компьютер - по их коду. </vt:lpstr>
      <vt:lpstr>Презентация PowerPoint</vt:lpstr>
      <vt:lpstr>Презентация PowerPoint</vt:lpstr>
      <vt:lpstr>Структура таблицы кодировки ASCII</vt:lpstr>
      <vt:lpstr>Различные кодировки знаков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Кодирование текстовой информации</dc:title>
  <dc:creator>Ольга Фалева</dc:creator>
  <cp:lastModifiedBy>Ольга Фалева</cp:lastModifiedBy>
  <cp:revision>7</cp:revision>
  <dcterms:created xsi:type="dcterms:W3CDTF">2015-09-18T20:13:24Z</dcterms:created>
  <dcterms:modified xsi:type="dcterms:W3CDTF">2015-09-18T21:32:37Z</dcterms:modified>
</cp:coreProperties>
</file>