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1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4" r:id="rId14"/>
    <p:sldId id="279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000000"/>
    <a:srgbClr val="6600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F11F1-D9CF-4F2F-A6B4-7842DBF2DB9B}" type="doc">
      <dgm:prSet loTypeId="urn:microsoft.com/office/officeart/2005/8/layout/equation1" loCatId="process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ED505FC-6C8E-4982-A40C-4336C4CD25DF}">
      <dgm:prSet custT="1"/>
      <dgm:spPr/>
      <dgm:t>
        <a:bodyPr/>
        <a:lstStyle/>
        <a:p>
          <a:pPr rtl="0"/>
          <a:r>
            <a:rPr lang="ru-RU" sz="2800" b="1" i="0" baseline="0" smtClean="0"/>
            <a:t>Бензол</a:t>
          </a:r>
          <a:r>
            <a:rPr lang="ru-RU" sz="6000" b="0" i="0" baseline="0" smtClean="0"/>
            <a:t>? </a:t>
          </a:r>
          <a:r>
            <a:rPr lang="ru-RU" sz="2800" b="0" i="0" baseline="0" smtClean="0"/>
            <a:t>  </a:t>
          </a:r>
          <a:endParaRPr lang="ru-RU" sz="2800" dirty="0"/>
        </a:p>
      </dgm:t>
    </dgm:pt>
    <dgm:pt modelId="{CF674FAC-1847-471A-89C1-B0094C453558}" type="parTrans" cxnId="{7745AA2D-F347-452B-B6A3-AB96CC2598FC}">
      <dgm:prSet/>
      <dgm:spPr/>
      <dgm:t>
        <a:bodyPr/>
        <a:lstStyle/>
        <a:p>
          <a:endParaRPr lang="ru-RU"/>
        </a:p>
      </dgm:t>
    </dgm:pt>
    <dgm:pt modelId="{D60936DD-3737-446F-B449-5C697450EB53}" type="sibTrans" cxnId="{7745AA2D-F347-452B-B6A3-AB96CC2598FC}">
      <dgm:prSet/>
      <dgm:spPr/>
      <dgm:t>
        <a:bodyPr/>
        <a:lstStyle/>
        <a:p>
          <a:endParaRPr lang="ru-RU"/>
        </a:p>
      </dgm:t>
    </dgm:pt>
    <dgm:pt modelId="{0E5BC8A5-18CF-4AB1-A373-2532BB3EBA21}">
      <dgm:prSet custT="1"/>
      <dgm:spPr/>
      <dgm:t>
        <a:bodyPr/>
        <a:lstStyle/>
        <a:p>
          <a:pPr rtl="0"/>
          <a:r>
            <a:rPr lang="ru-RU" sz="3600" b="1" i="0" baseline="0" smtClean="0"/>
            <a:t>3Н</a:t>
          </a:r>
          <a:r>
            <a:rPr lang="ru-RU" sz="3600" b="1" i="0" baseline="-25000" smtClean="0"/>
            <a:t>2</a:t>
          </a:r>
          <a:r>
            <a:rPr lang="ru-RU" sz="3600" b="1" i="0" baseline="0" smtClean="0"/>
            <a:t> </a:t>
          </a:r>
          <a:endParaRPr lang="ru-RU" sz="3600" b="1" i="0" baseline="0" dirty="0"/>
        </a:p>
      </dgm:t>
    </dgm:pt>
    <dgm:pt modelId="{F07E092A-8A1A-462E-859C-8004A32633A7}" type="parTrans" cxnId="{6DE4F7AE-EC64-49FD-8CBA-455F7C58D290}">
      <dgm:prSet/>
      <dgm:spPr/>
      <dgm:t>
        <a:bodyPr/>
        <a:lstStyle/>
        <a:p>
          <a:endParaRPr lang="ru-RU"/>
        </a:p>
      </dgm:t>
    </dgm:pt>
    <dgm:pt modelId="{3FBE3FFC-792E-45A7-B7F4-2D0B27DE6ACF}" type="sibTrans" cxnId="{6DE4F7AE-EC64-49FD-8CBA-455F7C58D290}">
      <dgm:prSet/>
      <dgm:spPr/>
      <dgm:t>
        <a:bodyPr/>
        <a:lstStyle/>
        <a:p>
          <a:endParaRPr lang="ru-RU"/>
        </a:p>
      </dgm:t>
    </dgm:pt>
    <dgm:pt modelId="{9CB0F5CA-09F4-4084-B669-518FBE51C0E1}">
      <dgm:prSet custT="1"/>
      <dgm:spPr/>
      <dgm:t>
        <a:bodyPr/>
        <a:lstStyle/>
        <a:p>
          <a:pPr rtl="0"/>
          <a:endParaRPr lang="ru-RU" sz="1800" b="1" dirty="0">
            <a:solidFill>
              <a:srgbClr val="7030A0"/>
            </a:solidFill>
          </a:endParaRPr>
        </a:p>
      </dgm:t>
    </dgm:pt>
    <dgm:pt modelId="{42ED9643-8819-44B7-B7EF-CF6BF20E43C9}" type="parTrans" cxnId="{7BCB2F4C-F33E-441C-A20B-25A94B5448F9}">
      <dgm:prSet/>
      <dgm:spPr/>
      <dgm:t>
        <a:bodyPr/>
        <a:lstStyle/>
        <a:p>
          <a:endParaRPr lang="ru-RU"/>
        </a:p>
      </dgm:t>
    </dgm:pt>
    <dgm:pt modelId="{9635118D-DCA6-4794-875E-31016CE6C14C}" type="sibTrans" cxnId="{7BCB2F4C-F33E-441C-A20B-25A94B5448F9}">
      <dgm:prSet/>
      <dgm:spPr/>
      <dgm:t>
        <a:bodyPr/>
        <a:lstStyle/>
        <a:p>
          <a:endParaRPr lang="ru-RU"/>
        </a:p>
      </dgm:t>
    </dgm:pt>
    <dgm:pt modelId="{6B3D67BF-18EA-4C94-A9F0-F0EF7DE17BC9}" type="pres">
      <dgm:prSet presAssocID="{6F2F11F1-D9CF-4F2F-A6B4-7842DBF2DB9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7D41B8-9498-4DEF-A9D0-CCB234B3DAD5}" type="pres">
      <dgm:prSet presAssocID="{BED505FC-6C8E-4982-A40C-4336C4CD25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0E1E7-CD23-4A68-8748-9202B0E15CA2}" type="pres">
      <dgm:prSet presAssocID="{D60936DD-3737-446F-B449-5C697450EB53}" presName="spacerL" presStyleCnt="0"/>
      <dgm:spPr/>
      <dgm:t>
        <a:bodyPr/>
        <a:lstStyle/>
        <a:p>
          <a:endParaRPr lang="ru-RU"/>
        </a:p>
      </dgm:t>
    </dgm:pt>
    <dgm:pt modelId="{3A97688C-AF98-4737-AC93-CD2B6EB29747}" type="pres">
      <dgm:prSet presAssocID="{D60936DD-3737-446F-B449-5C697450EB5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5335749-F072-44F7-BA87-CC8F661CDA0B}" type="pres">
      <dgm:prSet presAssocID="{D60936DD-3737-446F-B449-5C697450EB53}" presName="spacerR" presStyleCnt="0"/>
      <dgm:spPr/>
      <dgm:t>
        <a:bodyPr/>
        <a:lstStyle/>
        <a:p>
          <a:endParaRPr lang="ru-RU"/>
        </a:p>
      </dgm:t>
    </dgm:pt>
    <dgm:pt modelId="{453E9DB9-2E02-451F-A262-17876108162B}" type="pres">
      <dgm:prSet presAssocID="{0E5BC8A5-18CF-4AB1-A373-2532BB3EBA2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21E24-C279-4491-A19D-6664F336316C}" type="pres">
      <dgm:prSet presAssocID="{3FBE3FFC-792E-45A7-B7F4-2D0B27DE6ACF}" presName="spacerL" presStyleCnt="0"/>
      <dgm:spPr/>
      <dgm:t>
        <a:bodyPr/>
        <a:lstStyle/>
        <a:p>
          <a:endParaRPr lang="ru-RU"/>
        </a:p>
      </dgm:t>
    </dgm:pt>
    <dgm:pt modelId="{3B588117-1576-49C7-910B-4308D77D0D2D}" type="pres">
      <dgm:prSet presAssocID="{3FBE3FFC-792E-45A7-B7F4-2D0B27DE6AC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52E17BA-B2E1-44C2-A4B9-3508223C6453}" type="pres">
      <dgm:prSet presAssocID="{3FBE3FFC-792E-45A7-B7F4-2D0B27DE6ACF}" presName="spacerR" presStyleCnt="0"/>
      <dgm:spPr/>
      <dgm:t>
        <a:bodyPr/>
        <a:lstStyle/>
        <a:p>
          <a:endParaRPr lang="ru-RU"/>
        </a:p>
      </dgm:t>
    </dgm:pt>
    <dgm:pt modelId="{47EDE3F5-2ABE-47AA-872F-AAF315FA47DA}" type="pres">
      <dgm:prSet presAssocID="{9CB0F5CA-09F4-4084-B669-518FBE51C0E1}" presName="node" presStyleLbl="node1" presStyleIdx="2" presStyleCnt="3" custLinFactNeighborX="-24070" custLinFactNeighborY="-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DD1048-A71C-45BA-AAF6-7F477C352A42}" type="presOf" srcId="{3FBE3FFC-792E-45A7-B7F4-2D0B27DE6ACF}" destId="{3B588117-1576-49C7-910B-4308D77D0D2D}" srcOrd="0" destOrd="0" presId="urn:microsoft.com/office/officeart/2005/8/layout/equation1"/>
    <dgm:cxn modelId="{CC692635-7D52-4313-9AC8-F821D91F8794}" type="presOf" srcId="{9CB0F5CA-09F4-4084-B669-518FBE51C0E1}" destId="{47EDE3F5-2ABE-47AA-872F-AAF315FA47DA}" srcOrd="0" destOrd="0" presId="urn:microsoft.com/office/officeart/2005/8/layout/equation1"/>
    <dgm:cxn modelId="{D3D7B8E0-99BA-4BC0-8FD0-2C5D982C080E}" type="presOf" srcId="{6F2F11F1-D9CF-4F2F-A6B4-7842DBF2DB9B}" destId="{6B3D67BF-18EA-4C94-A9F0-F0EF7DE17BC9}" srcOrd="0" destOrd="0" presId="urn:microsoft.com/office/officeart/2005/8/layout/equation1"/>
    <dgm:cxn modelId="{7745AA2D-F347-452B-B6A3-AB96CC2598FC}" srcId="{6F2F11F1-D9CF-4F2F-A6B4-7842DBF2DB9B}" destId="{BED505FC-6C8E-4982-A40C-4336C4CD25DF}" srcOrd="0" destOrd="0" parTransId="{CF674FAC-1847-471A-89C1-B0094C453558}" sibTransId="{D60936DD-3737-446F-B449-5C697450EB53}"/>
    <dgm:cxn modelId="{6DE4F7AE-EC64-49FD-8CBA-455F7C58D290}" srcId="{6F2F11F1-D9CF-4F2F-A6B4-7842DBF2DB9B}" destId="{0E5BC8A5-18CF-4AB1-A373-2532BB3EBA21}" srcOrd="1" destOrd="0" parTransId="{F07E092A-8A1A-462E-859C-8004A32633A7}" sibTransId="{3FBE3FFC-792E-45A7-B7F4-2D0B27DE6ACF}"/>
    <dgm:cxn modelId="{81AEA989-364D-4C00-88AC-4ED47B5D4C66}" type="presOf" srcId="{0E5BC8A5-18CF-4AB1-A373-2532BB3EBA21}" destId="{453E9DB9-2E02-451F-A262-17876108162B}" srcOrd="0" destOrd="0" presId="urn:microsoft.com/office/officeart/2005/8/layout/equation1"/>
    <dgm:cxn modelId="{7BCB2F4C-F33E-441C-A20B-25A94B5448F9}" srcId="{6F2F11F1-D9CF-4F2F-A6B4-7842DBF2DB9B}" destId="{9CB0F5CA-09F4-4084-B669-518FBE51C0E1}" srcOrd="2" destOrd="0" parTransId="{42ED9643-8819-44B7-B7EF-CF6BF20E43C9}" sibTransId="{9635118D-DCA6-4794-875E-31016CE6C14C}"/>
    <dgm:cxn modelId="{BE244524-B99F-4711-AF58-E1B516DB746B}" type="presOf" srcId="{D60936DD-3737-446F-B449-5C697450EB53}" destId="{3A97688C-AF98-4737-AC93-CD2B6EB29747}" srcOrd="0" destOrd="0" presId="urn:microsoft.com/office/officeart/2005/8/layout/equation1"/>
    <dgm:cxn modelId="{19B061F1-8C62-4494-BD1F-6D2E75060DBC}" type="presOf" srcId="{BED505FC-6C8E-4982-A40C-4336C4CD25DF}" destId="{D67D41B8-9498-4DEF-A9D0-CCB234B3DAD5}" srcOrd="0" destOrd="0" presId="urn:microsoft.com/office/officeart/2005/8/layout/equation1"/>
    <dgm:cxn modelId="{69DA8165-8485-48C4-920B-1D05F66811AC}" type="presParOf" srcId="{6B3D67BF-18EA-4C94-A9F0-F0EF7DE17BC9}" destId="{D67D41B8-9498-4DEF-A9D0-CCB234B3DAD5}" srcOrd="0" destOrd="0" presId="urn:microsoft.com/office/officeart/2005/8/layout/equation1"/>
    <dgm:cxn modelId="{AA474089-F42E-441F-A979-8DEDDD6C752E}" type="presParOf" srcId="{6B3D67BF-18EA-4C94-A9F0-F0EF7DE17BC9}" destId="{B130E1E7-CD23-4A68-8748-9202B0E15CA2}" srcOrd="1" destOrd="0" presId="urn:microsoft.com/office/officeart/2005/8/layout/equation1"/>
    <dgm:cxn modelId="{0514EAC6-5D98-4EF8-A337-5132DB61FE31}" type="presParOf" srcId="{6B3D67BF-18EA-4C94-A9F0-F0EF7DE17BC9}" destId="{3A97688C-AF98-4737-AC93-CD2B6EB29747}" srcOrd="2" destOrd="0" presId="urn:microsoft.com/office/officeart/2005/8/layout/equation1"/>
    <dgm:cxn modelId="{23F9A0A8-412A-45CA-8AA9-32012EBD3573}" type="presParOf" srcId="{6B3D67BF-18EA-4C94-A9F0-F0EF7DE17BC9}" destId="{55335749-F072-44F7-BA87-CC8F661CDA0B}" srcOrd="3" destOrd="0" presId="urn:microsoft.com/office/officeart/2005/8/layout/equation1"/>
    <dgm:cxn modelId="{6C807944-D812-455B-9212-02FDB4A435E3}" type="presParOf" srcId="{6B3D67BF-18EA-4C94-A9F0-F0EF7DE17BC9}" destId="{453E9DB9-2E02-451F-A262-17876108162B}" srcOrd="4" destOrd="0" presId="urn:microsoft.com/office/officeart/2005/8/layout/equation1"/>
    <dgm:cxn modelId="{CAE75095-FE56-4829-90B0-3CD82E0C67F8}" type="presParOf" srcId="{6B3D67BF-18EA-4C94-A9F0-F0EF7DE17BC9}" destId="{2DF21E24-C279-4491-A19D-6664F336316C}" srcOrd="5" destOrd="0" presId="urn:microsoft.com/office/officeart/2005/8/layout/equation1"/>
    <dgm:cxn modelId="{FB696542-66A5-46FF-A8B0-EE50636A23DB}" type="presParOf" srcId="{6B3D67BF-18EA-4C94-A9F0-F0EF7DE17BC9}" destId="{3B588117-1576-49C7-910B-4308D77D0D2D}" srcOrd="6" destOrd="0" presId="urn:microsoft.com/office/officeart/2005/8/layout/equation1"/>
    <dgm:cxn modelId="{6B45B6B3-833F-4FEE-8F6F-CEF8739E7999}" type="presParOf" srcId="{6B3D67BF-18EA-4C94-A9F0-F0EF7DE17BC9}" destId="{352E17BA-B2E1-44C2-A4B9-3508223C6453}" srcOrd="7" destOrd="0" presId="urn:microsoft.com/office/officeart/2005/8/layout/equation1"/>
    <dgm:cxn modelId="{13F56DFD-52B7-4B11-AA33-AC8E76E78B12}" type="presParOf" srcId="{6B3D67BF-18EA-4C94-A9F0-F0EF7DE17BC9}" destId="{47EDE3F5-2ABE-47AA-872F-AAF315FA47DA}" srcOrd="8" destOrd="0" presId="urn:microsoft.com/office/officeart/2005/8/layout/equation1"/>
  </dgm:cxnLst>
  <dgm:bg>
    <a:solidFill>
      <a:schemeClr val="tx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DFB7D-2CF3-4B98-877F-CE072F53061B}" type="doc">
      <dgm:prSet loTypeId="urn:microsoft.com/office/officeart/2005/8/layout/radial4" loCatId="relationship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DAC1D7D8-D834-48B8-A350-77C1FB3B8D29}">
      <dgm:prSet phldrT="[Текст]"/>
      <dgm:spPr/>
      <dgm:t>
        <a:bodyPr/>
        <a:lstStyle/>
        <a:p>
          <a:r>
            <a:rPr lang="ru-RU" b="1" dirty="0" smtClean="0"/>
            <a:t>бензол</a:t>
          </a:r>
          <a:endParaRPr lang="ru-RU" b="1" dirty="0"/>
        </a:p>
      </dgm:t>
    </dgm:pt>
    <dgm:pt modelId="{1A2BAD8C-FE5F-4F97-91FF-ABE7CBF2E59D}" type="parTrans" cxnId="{FB3DE751-CC86-4257-8A1F-B6BABC4773D7}">
      <dgm:prSet/>
      <dgm:spPr/>
      <dgm:t>
        <a:bodyPr/>
        <a:lstStyle/>
        <a:p>
          <a:endParaRPr lang="ru-RU"/>
        </a:p>
      </dgm:t>
    </dgm:pt>
    <dgm:pt modelId="{5CB44759-10AC-4175-98CF-D92A86201AB6}" type="sibTrans" cxnId="{FB3DE751-CC86-4257-8A1F-B6BABC4773D7}">
      <dgm:prSet/>
      <dgm:spPr/>
      <dgm:t>
        <a:bodyPr/>
        <a:lstStyle/>
        <a:p>
          <a:endParaRPr lang="ru-RU"/>
        </a:p>
      </dgm:t>
    </dgm:pt>
    <dgm:pt modelId="{E25D0BD1-8258-49EE-8717-62E8A3B05EFE}">
      <dgm:prSet phldrT="[Текст]" custT="1"/>
      <dgm:spPr/>
      <dgm:t>
        <a:bodyPr/>
        <a:lstStyle/>
        <a:p>
          <a:pPr algn="l"/>
          <a:r>
            <a:rPr lang="ru-RU" sz="4000" b="1" dirty="0" smtClean="0"/>
            <a:t>уголь</a:t>
          </a:r>
          <a:endParaRPr lang="ru-RU" sz="4000" b="1" dirty="0"/>
        </a:p>
      </dgm:t>
    </dgm:pt>
    <dgm:pt modelId="{76240609-DD85-4ED8-AE44-F12817F8CA50}" type="parTrans" cxnId="{865E3CEC-B952-4293-84BD-3E768EB69ED6}">
      <dgm:prSet/>
      <dgm:spPr/>
      <dgm:t>
        <a:bodyPr/>
        <a:lstStyle/>
        <a:p>
          <a:endParaRPr lang="ru-RU"/>
        </a:p>
      </dgm:t>
    </dgm:pt>
    <dgm:pt modelId="{F0F3C0F8-E744-44E9-B496-BB421115D7C9}" type="sibTrans" cxnId="{865E3CEC-B952-4293-84BD-3E768EB69ED6}">
      <dgm:prSet/>
      <dgm:spPr/>
      <dgm:t>
        <a:bodyPr/>
        <a:lstStyle/>
        <a:p>
          <a:endParaRPr lang="ru-RU"/>
        </a:p>
      </dgm:t>
    </dgm:pt>
    <dgm:pt modelId="{2475F3F8-F55B-4F53-8AE7-C3934BE95B52}">
      <dgm:prSet phldrT="[Текст]" custT="1"/>
      <dgm:spPr/>
      <dgm:t>
        <a:bodyPr/>
        <a:lstStyle/>
        <a:p>
          <a:pPr algn="l"/>
          <a:r>
            <a:rPr lang="ru-RU" sz="2000" dirty="0" smtClean="0"/>
            <a:t>Каменноугольная </a:t>
          </a:r>
          <a:r>
            <a:rPr lang="ru-RU" sz="2100" dirty="0" smtClean="0"/>
            <a:t>смола</a:t>
          </a:r>
          <a:endParaRPr lang="ru-RU" sz="2100" dirty="0"/>
        </a:p>
      </dgm:t>
    </dgm:pt>
    <dgm:pt modelId="{72E02760-E6F9-49B7-ADC3-9FA3E441626B}" type="parTrans" cxnId="{BA6BD050-BEA7-45AF-8971-DFBFB4FB9172}">
      <dgm:prSet/>
      <dgm:spPr/>
      <dgm:t>
        <a:bodyPr/>
        <a:lstStyle/>
        <a:p>
          <a:endParaRPr lang="ru-RU"/>
        </a:p>
      </dgm:t>
    </dgm:pt>
    <dgm:pt modelId="{9DCC761C-C1C4-407D-8EDD-6BF412D62EB5}" type="sibTrans" cxnId="{BA6BD050-BEA7-45AF-8971-DFBFB4FB9172}">
      <dgm:prSet/>
      <dgm:spPr/>
      <dgm:t>
        <a:bodyPr/>
        <a:lstStyle/>
        <a:p>
          <a:endParaRPr lang="ru-RU"/>
        </a:p>
      </dgm:t>
    </dgm:pt>
    <dgm:pt modelId="{A779B902-C5B9-47ED-BFD7-7E3526B17374}">
      <dgm:prSet phldrT="[Текст]"/>
      <dgm:spPr/>
      <dgm:t>
        <a:bodyPr/>
        <a:lstStyle/>
        <a:p>
          <a:pPr algn="l"/>
          <a:r>
            <a:rPr lang="ru-RU" sz="2100" dirty="0" smtClean="0"/>
            <a:t>Коксовый газ</a:t>
          </a:r>
          <a:endParaRPr lang="ru-RU" sz="2100" dirty="0"/>
        </a:p>
      </dgm:t>
    </dgm:pt>
    <dgm:pt modelId="{DFDF7EB5-5B18-4B73-B147-23057D6EA39D}" type="parTrans" cxnId="{0D76049A-B101-4886-ACB3-E38D245710D6}">
      <dgm:prSet/>
      <dgm:spPr/>
      <dgm:t>
        <a:bodyPr/>
        <a:lstStyle/>
        <a:p>
          <a:endParaRPr lang="ru-RU"/>
        </a:p>
      </dgm:t>
    </dgm:pt>
    <dgm:pt modelId="{02398CEB-4937-4BE3-A6C0-EA8837FD13E4}" type="sibTrans" cxnId="{0D76049A-B101-4886-ACB3-E38D245710D6}">
      <dgm:prSet/>
      <dgm:spPr/>
      <dgm:t>
        <a:bodyPr/>
        <a:lstStyle/>
        <a:p>
          <a:endParaRPr lang="ru-RU"/>
        </a:p>
      </dgm:t>
    </dgm:pt>
    <dgm:pt modelId="{3BFD5A68-79EA-4B8A-BBF4-17FB040BE05E}">
      <dgm:prSet phldrT="[Текст]"/>
      <dgm:spPr/>
      <dgm:t>
        <a:bodyPr/>
        <a:lstStyle/>
        <a:p>
          <a:r>
            <a:rPr lang="ru-RU" sz="4100" b="1" dirty="0" smtClean="0"/>
            <a:t>нефть</a:t>
          </a:r>
          <a:endParaRPr lang="ru-RU" sz="4100" b="1" dirty="0"/>
        </a:p>
      </dgm:t>
    </dgm:pt>
    <dgm:pt modelId="{EFCC8DD4-6F7F-49EC-AEF8-F9A23BDDB710}" type="parTrans" cxnId="{EFD1DAC7-A703-4866-8BD7-8EAF8E1D35AB}">
      <dgm:prSet/>
      <dgm:spPr/>
      <dgm:t>
        <a:bodyPr/>
        <a:lstStyle/>
        <a:p>
          <a:endParaRPr lang="ru-RU"/>
        </a:p>
      </dgm:t>
    </dgm:pt>
    <dgm:pt modelId="{51CC8725-67C0-4E82-9DC1-5C7AB7232CDD}" type="sibTrans" cxnId="{EFD1DAC7-A703-4866-8BD7-8EAF8E1D35AB}">
      <dgm:prSet/>
      <dgm:spPr/>
      <dgm:t>
        <a:bodyPr/>
        <a:lstStyle/>
        <a:p>
          <a:endParaRPr lang="ru-RU"/>
        </a:p>
      </dgm:t>
    </dgm:pt>
    <dgm:pt modelId="{45658367-0CA7-4FD4-A45B-9B2B57640002}">
      <dgm:prSet phldrT="[Текст]" custT="1"/>
      <dgm:spPr/>
      <dgm:t>
        <a:bodyPr/>
        <a:lstStyle/>
        <a:p>
          <a:r>
            <a:rPr lang="ru-RU" sz="2000" dirty="0" smtClean="0"/>
            <a:t>Перегонка нефти </a:t>
          </a:r>
          <a:endParaRPr lang="ru-RU" sz="2000" dirty="0"/>
        </a:p>
      </dgm:t>
    </dgm:pt>
    <dgm:pt modelId="{E64E2F4E-3C56-4855-8214-0A6DC3EAED58}" type="parTrans" cxnId="{ABF30A12-378E-4AC7-91C1-CE4BC8BBFD42}">
      <dgm:prSet/>
      <dgm:spPr/>
      <dgm:t>
        <a:bodyPr/>
        <a:lstStyle/>
        <a:p>
          <a:endParaRPr lang="ru-RU"/>
        </a:p>
      </dgm:t>
    </dgm:pt>
    <dgm:pt modelId="{F823B0E4-6D3D-4B6B-A5F1-EE9A1A06E067}" type="sibTrans" cxnId="{ABF30A12-378E-4AC7-91C1-CE4BC8BBFD42}">
      <dgm:prSet/>
      <dgm:spPr/>
      <dgm:t>
        <a:bodyPr/>
        <a:lstStyle/>
        <a:p>
          <a:endParaRPr lang="ru-RU"/>
        </a:p>
      </dgm:t>
    </dgm:pt>
    <dgm:pt modelId="{0B314043-915C-42BA-B9A3-7BD293F9EBC1}">
      <dgm:prSet phldrT="[Текст]" custT="1"/>
      <dgm:spPr/>
      <dgm:t>
        <a:bodyPr/>
        <a:lstStyle/>
        <a:p>
          <a:r>
            <a:rPr lang="ru-RU" sz="2000" dirty="0" smtClean="0"/>
            <a:t>Ароматизация углеводородов</a:t>
          </a:r>
          <a:endParaRPr lang="ru-RU" sz="2000" dirty="0"/>
        </a:p>
      </dgm:t>
    </dgm:pt>
    <dgm:pt modelId="{F794B6D2-7E4A-4872-8FD5-805BF1E32F36}" type="parTrans" cxnId="{6D347849-AF3E-41ED-8F0F-86ABC5C95EAE}">
      <dgm:prSet/>
      <dgm:spPr/>
      <dgm:t>
        <a:bodyPr/>
        <a:lstStyle/>
        <a:p>
          <a:endParaRPr lang="ru-RU"/>
        </a:p>
      </dgm:t>
    </dgm:pt>
    <dgm:pt modelId="{03C3BD9F-81A9-45DA-9FB6-1DA7ADF61C24}" type="sibTrans" cxnId="{6D347849-AF3E-41ED-8F0F-86ABC5C95EAE}">
      <dgm:prSet/>
      <dgm:spPr/>
      <dgm:t>
        <a:bodyPr/>
        <a:lstStyle/>
        <a:p>
          <a:endParaRPr lang="ru-RU"/>
        </a:p>
      </dgm:t>
    </dgm:pt>
    <dgm:pt modelId="{83555C4D-CE73-49F2-8362-2FABB5B437FB}" type="pres">
      <dgm:prSet presAssocID="{B08DFB7D-2CF3-4B98-877F-CE072F53061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F61C82-C041-4465-8398-F2A28C360E12}" type="pres">
      <dgm:prSet presAssocID="{DAC1D7D8-D834-48B8-A350-77C1FB3B8D29}" presName="centerShape" presStyleLbl="node0" presStyleIdx="0" presStyleCnt="1"/>
      <dgm:spPr/>
      <dgm:t>
        <a:bodyPr/>
        <a:lstStyle/>
        <a:p>
          <a:endParaRPr lang="ru-RU"/>
        </a:p>
      </dgm:t>
    </dgm:pt>
    <dgm:pt modelId="{B8FADB22-2B1F-48D5-9887-49DBB788732E}" type="pres">
      <dgm:prSet presAssocID="{76240609-DD85-4ED8-AE44-F12817F8CA50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3DA9D1E1-0BD1-487B-938A-8832F4096501}" type="pres">
      <dgm:prSet presAssocID="{E25D0BD1-8258-49EE-8717-62E8A3B05EF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98680-6E19-4DB8-B975-25E57BBC2DD0}" type="pres">
      <dgm:prSet presAssocID="{EFCC8DD4-6F7F-49EC-AEF8-F9A23BDDB710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2C9AF41-7A46-4445-B246-631200BDD7E9}" type="pres">
      <dgm:prSet presAssocID="{3BFD5A68-79EA-4B8A-BBF4-17FB040BE05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80E7BA-85EA-4BC5-97F1-CD37BCEA1818}" type="presOf" srcId="{45658367-0CA7-4FD4-A45B-9B2B57640002}" destId="{42C9AF41-7A46-4445-B246-631200BDD7E9}" srcOrd="0" destOrd="1" presId="urn:microsoft.com/office/officeart/2005/8/layout/radial4"/>
    <dgm:cxn modelId="{FB3DE751-CC86-4257-8A1F-B6BABC4773D7}" srcId="{B08DFB7D-2CF3-4B98-877F-CE072F53061B}" destId="{DAC1D7D8-D834-48B8-A350-77C1FB3B8D29}" srcOrd="0" destOrd="0" parTransId="{1A2BAD8C-FE5F-4F97-91FF-ABE7CBF2E59D}" sibTransId="{5CB44759-10AC-4175-98CF-D92A86201AB6}"/>
    <dgm:cxn modelId="{BFD472BA-B84C-4F40-8C18-7B88289AD55E}" type="presOf" srcId="{B08DFB7D-2CF3-4B98-877F-CE072F53061B}" destId="{83555C4D-CE73-49F2-8362-2FABB5B437FB}" srcOrd="0" destOrd="0" presId="urn:microsoft.com/office/officeart/2005/8/layout/radial4"/>
    <dgm:cxn modelId="{032F6A11-BE27-419C-A158-2AD26777DC11}" type="presOf" srcId="{2475F3F8-F55B-4F53-8AE7-C3934BE95B52}" destId="{3DA9D1E1-0BD1-487B-938A-8832F4096501}" srcOrd="0" destOrd="1" presId="urn:microsoft.com/office/officeart/2005/8/layout/radial4"/>
    <dgm:cxn modelId="{EFD1DAC7-A703-4866-8BD7-8EAF8E1D35AB}" srcId="{DAC1D7D8-D834-48B8-A350-77C1FB3B8D29}" destId="{3BFD5A68-79EA-4B8A-BBF4-17FB040BE05E}" srcOrd="1" destOrd="0" parTransId="{EFCC8DD4-6F7F-49EC-AEF8-F9A23BDDB710}" sibTransId="{51CC8725-67C0-4E82-9DC1-5C7AB7232CDD}"/>
    <dgm:cxn modelId="{214DA280-1A52-4E1C-BEFC-BC4B528E3D26}" type="presOf" srcId="{76240609-DD85-4ED8-AE44-F12817F8CA50}" destId="{B8FADB22-2B1F-48D5-9887-49DBB788732E}" srcOrd="0" destOrd="0" presId="urn:microsoft.com/office/officeart/2005/8/layout/radial4"/>
    <dgm:cxn modelId="{177C3344-B370-448E-BFFF-2144105DE5E5}" type="presOf" srcId="{E25D0BD1-8258-49EE-8717-62E8A3B05EFE}" destId="{3DA9D1E1-0BD1-487B-938A-8832F4096501}" srcOrd="0" destOrd="0" presId="urn:microsoft.com/office/officeart/2005/8/layout/radial4"/>
    <dgm:cxn modelId="{865E3CEC-B952-4293-84BD-3E768EB69ED6}" srcId="{DAC1D7D8-D834-48B8-A350-77C1FB3B8D29}" destId="{E25D0BD1-8258-49EE-8717-62E8A3B05EFE}" srcOrd="0" destOrd="0" parTransId="{76240609-DD85-4ED8-AE44-F12817F8CA50}" sibTransId="{F0F3C0F8-E744-44E9-B496-BB421115D7C9}"/>
    <dgm:cxn modelId="{BA6BD050-BEA7-45AF-8971-DFBFB4FB9172}" srcId="{E25D0BD1-8258-49EE-8717-62E8A3B05EFE}" destId="{2475F3F8-F55B-4F53-8AE7-C3934BE95B52}" srcOrd="0" destOrd="0" parTransId="{72E02760-E6F9-49B7-ADC3-9FA3E441626B}" sibTransId="{9DCC761C-C1C4-407D-8EDD-6BF412D62EB5}"/>
    <dgm:cxn modelId="{5FCC90AC-7E65-42DC-9A1C-7CDAB0FD84C1}" type="presOf" srcId="{A779B902-C5B9-47ED-BFD7-7E3526B17374}" destId="{3DA9D1E1-0BD1-487B-938A-8832F4096501}" srcOrd="0" destOrd="2" presId="urn:microsoft.com/office/officeart/2005/8/layout/radial4"/>
    <dgm:cxn modelId="{DE95C5B6-1303-4078-AAAF-3059158EFA3B}" type="presOf" srcId="{3BFD5A68-79EA-4B8A-BBF4-17FB040BE05E}" destId="{42C9AF41-7A46-4445-B246-631200BDD7E9}" srcOrd="0" destOrd="0" presId="urn:microsoft.com/office/officeart/2005/8/layout/radial4"/>
    <dgm:cxn modelId="{9DB1DB9B-22AB-499C-B720-E5A3C1C45436}" type="presOf" srcId="{EFCC8DD4-6F7F-49EC-AEF8-F9A23BDDB710}" destId="{E8798680-6E19-4DB8-B975-25E57BBC2DD0}" srcOrd="0" destOrd="0" presId="urn:microsoft.com/office/officeart/2005/8/layout/radial4"/>
    <dgm:cxn modelId="{6D347849-AF3E-41ED-8F0F-86ABC5C95EAE}" srcId="{3BFD5A68-79EA-4B8A-BBF4-17FB040BE05E}" destId="{0B314043-915C-42BA-B9A3-7BD293F9EBC1}" srcOrd="1" destOrd="0" parTransId="{F794B6D2-7E4A-4872-8FD5-805BF1E32F36}" sibTransId="{03C3BD9F-81A9-45DA-9FB6-1DA7ADF61C24}"/>
    <dgm:cxn modelId="{ABF30A12-378E-4AC7-91C1-CE4BC8BBFD42}" srcId="{3BFD5A68-79EA-4B8A-BBF4-17FB040BE05E}" destId="{45658367-0CA7-4FD4-A45B-9B2B57640002}" srcOrd="0" destOrd="0" parTransId="{E64E2F4E-3C56-4855-8214-0A6DC3EAED58}" sibTransId="{F823B0E4-6D3D-4B6B-A5F1-EE9A1A06E067}"/>
    <dgm:cxn modelId="{8A94C120-277B-4F00-AAA4-C29B31121CB5}" type="presOf" srcId="{0B314043-915C-42BA-B9A3-7BD293F9EBC1}" destId="{42C9AF41-7A46-4445-B246-631200BDD7E9}" srcOrd="0" destOrd="2" presId="urn:microsoft.com/office/officeart/2005/8/layout/radial4"/>
    <dgm:cxn modelId="{0D76049A-B101-4886-ACB3-E38D245710D6}" srcId="{E25D0BD1-8258-49EE-8717-62E8A3B05EFE}" destId="{A779B902-C5B9-47ED-BFD7-7E3526B17374}" srcOrd="1" destOrd="0" parTransId="{DFDF7EB5-5B18-4B73-B147-23057D6EA39D}" sibTransId="{02398CEB-4937-4BE3-A6C0-EA8837FD13E4}"/>
    <dgm:cxn modelId="{17813345-FDC9-4D60-B870-F6CFB0A4418E}" type="presOf" srcId="{DAC1D7D8-D834-48B8-A350-77C1FB3B8D29}" destId="{91F61C82-C041-4465-8398-F2A28C360E12}" srcOrd="0" destOrd="0" presId="urn:microsoft.com/office/officeart/2005/8/layout/radial4"/>
    <dgm:cxn modelId="{DB04C944-6C2A-47C9-9747-43BBB9583463}" type="presParOf" srcId="{83555C4D-CE73-49F2-8362-2FABB5B437FB}" destId="{91F61C82-C041-4465-8398-F2A28C360E12}" srcOrd="0" destOrd="0" presId="urn:microsoft.com/office/officeart/2005/8/layout/radial4"/>
    <dgm:cxn modelId="{E133FB8B-B407-401B-81FA-9ACD286F616E}" type="presParOf" srcId="{83555C4D-CE73-49F2-8362-2FABB5B437FB}" destId="{B8FADB22-2B1F-48D5-9887-49DBB788732E}" srcOrd="1" destOrd="0" presId="urn:microsoft.com/office/officeart/2005/8/layout/radial4"/>
    <dgm:cxn modelId="{802584B6-8F07-4B5E-AD2E-8CFA115AFB1A}" type="presParOf" srcId="{83555C4D-CE73-49F2-8362-2FABB5B437FB}" destId="{3DA9D1E1-0BD1-487B-938A-8832F4096501}" srcOrd="2" destOrd="0" presId="urn:microsoft.com/office/officeart/2005/8/layout/radial4"/>
    <dgm:cxn modelId="{9B6D7996-6DBE-4F4D-AC98-F78F1C7FBC87}" type="presParOf" srcId="{83555C4D-CE73-49F2-8362-2FABB5B437FB}" destId="{E8798680-6E19-4DB8-B975-25E57BBC2DD0}" srcOrd="3" destOrd="0" presId="urn:microsoft.com/office/officeart/2005/8/layout/radial4"/>
    <dgm:cxn modelId="{0B93DA8A-1392-4B25-B440-9A7CCCE10ED2}" type="presParOf" srcId="{83555C4D-CE73-49F2-8362-2FABB5B437FB}" destId="{42C9AF41-7A46-4445-B246-631200BDD7E9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CB8E5-E4BB-4BEF-9090-A5E5A962C1C1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A1210-DAC4-4967-A14A-5D3AD0BA9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6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1210-DAC4-4967-A14A-5D3AD0BA92D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41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74D1-02D9-49A1-8CAE-B61470F03F83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AB9-F2B8-417F-830F-5B0E91314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74D1-02D9-49A1-8CAE-B61470F03F83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AB9-F2B8-417F-830F-5B0E91314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74D1-02D9-49A1-8CAE-B61470F03F83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AB9-F2B8-417F-830F-5B0E91314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74D1-02D9-49A1-8CAE-B61470F03F83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AB9-F2B8-417F-830F-5B0E91314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74D1-02D9-49A1-8CAE-B61470F03F83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AB9-F2B8-417F-830F-5B0E91314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74D1-02D9-49A1-8CAE-B61470F03F83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AB9-F2B8-417F-830F-5B0E91314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74D1-02D9-49A1-8CAE-B61470F03F83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AB9-F2B8-417F-830F-5B0E91314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74D1-02D9-49A1-8CAE-B61470F03F83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AB9-F2B8-417F-830F-5B0E91314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74D1-02D9-49A1-8CAE-B61470F03F83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AB9-F2B8-417F-830F-5B0E91314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74D1-02D9-49A1-8CAE-B61470F03F83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AB9-F2B8-417F-830F-5B0E91314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74D1-02D9-49A1-8CAE-B61470F03F83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AB9-F2B8-417F-830F-5B0E91314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574D1-02D9-49A1-8CAE-B61470F03F83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99AB9-F2B8-417F-830F-5B0E91314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se.sci-lib.com/article077157.html" TargetMode="External"/><Relationship Id="rId2" Type="http://schemas.openxmlformats.org/officeDocument/2006/relationships/hyperlink" Target="http://bse.sci-lib.com/article115328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-calcium.inf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print">
            <a:lum bright="19000" contrast="-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571480"/>
            <a:ext cx="7772400" cy="274321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Ароматические углеводороды.</a:t>
            </a:r>
            <a:b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</a:b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Бензол</a:t>
            </a:r>
            <a:endParaRPr lang="ru-RU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1600" y="5949280"/>
            <a:ext cx="8172400" cy="90872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7030A0"/>
                </a:solidFill>
              </a:rPr>
              <a:t>Козлова И.В. МБОУ СОШ </a:t>
            </a:r>
            <a:r>
              <a:rPr lang="ru-RU" dirty="0" err="1" smtClean="0">
                <a:solidFill>
                  <a:srgbClr val="7030A0"/>
                </a:solidFill>
              </a:rPr>
              <a:t>с.Усть-Вымь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Arno Pro" pitchFamily="18" charset="0"/>
              </a:rPr>
              <a:t>Гомологи бензола</a:t>
            </a:r>
            <a:endParaRPr lang="ru-RU" sz="5400" b="1" dirty="0">
              <a:latin typeface="Arno Pro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Образуются при замещении водородных атомов в молекуле бензола </a:t>
            </a:r>
            <a:r>
              <a:rPr lang="ru-RU" sz="2800" smtClean="0"/>
              <a:t>различными радикалами:</a:t>
            </a:r>
            <a:endParaRPr lang="ru-RU" sz="2800"/>
          </a:p>
        </p:txBody>
      </p:sp>
      <p:pic>
        <p:nvPicPr>
          <p:cNvPr id="4" name="Рисунок 3" descr="DSCN3860.JPG"/>
          <p:cNvPicPr>
            <a:picLocks noChangeAspect="1"/>
          </p:cNvPicPr>
          <p:nvPr/>
        </p:nvPicPr>
        <p:blipFill>
          <a:blip r:embed="rId2" cstate="print">
            <a:lum bright="11000" contrast="66000"/>
          </a:blip>
          <a:stretch>
            <a:fillRect/>
          </a:stretch>
        </p:blipFill>
        <p:spPr>
          <a:xfrm>
            <a:off x="285720" y="3286124"/>
            <a:ext cx="849494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1"/>
            <a:ext cx="8229600" cy="2071702"/>
          </a:xfrm>
        </p:spPr>
        <p:txBody>
          <a:bodyPr/>
          <a:lstStyle/>
          <a:p>
            <a:r>
              <a:rPr lang="ru-RU" dirty="0" smtClean="0">
                <a:latin typeface="Arno Pro" pitchFamily="18" charset="0"/>
              </a:rPr>
              <a:t>В молекуле бензола атомы водорода могут быть замещены несколькими радикалами, тогда образуются </a:t>
            </a:r>
            <a:r>
              <a:rPr lang="ru-RU" i="1" dirty="0" err="1" smtClean="0">
                <a:latin typeface="Arno Pro" pitchFamily="18" charset="0"/>
              </a:rPr>
              <a:t>орто</a:t>
            </a:r>
            <a:r>
              <a:rPr lang="ru-RU" i="1" dirty="0" smtClean="0">
                <a:latin typeface="Arno Pro" pitchFamily="18" charset="0"/>
              </a:rPr>
              <a:t>-, мета-</a:t>
            </a:r>
            <a:r>
              <a:rPr lang="ru-RU" dirty="0" smtClean="0">
                <a:latin typeface="Arno Pro" pitchFamily="18" charset="0"/>
              </a:rPr>
              <a:t> и </a:t>
            </a:r>
            <a:r>
              <a:rPr lang="ru-RU" i="1" dirty="0" smtClean="0">
                <a:latin typeface="Arno Pro" pitchFamily="18" charset="0"/>
              </a:rPr>
              <a:t>пара-</a:t>
            </a:r>
            <a:r>
              <a:rPr lang="ru-RU" dirty="0" smtClean="0">
                <a:latin typeface="Arno Pro" pitchFamily="18" charset="0"/>
              </a:rPr>
              <a:t> производные бензола:</a:t>
            </a:r>
            <a:endParaRPr lang="ru-RU" dirty="0">
              <a:latin typeface="Arno Pro" pitchFamily="18" charset="0"/>
            </a:endParaRPr>
          </a:p>
        </p:txBody>
      </p:sp>
      <p:pic>
        <p:nvPicPr>
          <p:cNvPr id="4" name="Рисунок 3" descr="DSCN3858.JPG"/>
          <p:cNvPicPr>
            <a:picLocks noChangeAspect="1"/>
          </p:cNvPicPr>
          <p:nvPr/>
        </p:nvPicPr>
        <p:blipFill>
          <a:blip r:embed="rId2" cstate="print">
            <a:lum bright="19000" contrast="33000"/>
          </a:blip>
          <a:stretch>
            <a:fillRect/>
          </a:stretch>
        </p:blipFill>
        <p:spPr>
          <a:xfrm>
            <a:off x="500034" y="2571744"/>
            <a:ext cx="8192051" cy="248813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no Pro" pitchFamily="18" charset="0"/>
              </a:rPr>
              <a:t>Получение бензола</a:t>
            </a:r>
            <a:endParaRPr lang="ru-RU" b="1" dirty="0">
              <a:latin typeface="Arno Pro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1264765093_co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000504"/>
            <a:ext cx="2476491" cy="1857368"/>
          </a:xfrm>
          <a:prstGeom prst="rect">
            <a:avLst/>
          </a:prstGeom>
        </p:spPr>
      </p:pic>
      <p:pic>
        <p:nvPicPr>
          <p:cNvPr id="6" name="Рисунок 5" descr="Безымянный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7950" y="4000504"/>
            <a:ext cx="2571747" cy="192881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193991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no Pro" pitchFamily="18" charset="0"/>
              </a:rPr>
              <a:t>Применение бензола</a:t>
            </a:r>
            <a:endParaRPr lang="ru-RU" b="1" dirty="0">
              <a:latin typeface="Arno Pro" pitchFamily="18" charset="0"/>
            </a:endParaRPr>
          </a:p>
        </p:txBody>
      </p:sp>
      <p:pic>
        <p:nvPicPr>
          <p:cNvPr id="7" name="Содержимое 6" descr="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580" t="61417" r="6580" b="4724"/>
          <a:stretch>
            <a:fillRect/>
          </a:stretch>
        </p:blipFill>
        <p:spPr>
          <a:xfrm>
            <a:off x="4786314" y="142852"/>
            <a:ext cx="4078249" cy="2214578"/>
          </a:xfrm>
        </p:spPr>
      </p:pic>
      <p:pic>
        <p:nvPicPr>
          <p:cNvPr id="8" name="Содержимое 7" descr="u751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071538" y="2643182"/>
            <a:ext cx="6775361" cy="3929090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no Pro" pitchFamily="18" charset="0"/>
              </a:rPr>
              <a:t>Знаете ли вы, что…</a:t>
            </a:r>
            <a:endParaRPr lang="ru-RU" dirty="0">
              <a:latin typeface="Arno Pro" pitchFamily="18" charset="0"/>
            </a:endParaRPr>
          </a:p>
        </p:txBody>
      </p:sp>
      <p:pic>
        <p:nvPicPr>
          <p:cNvPr id="4" name="Содержимое 3" descr="benz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857232"/>
            <a:ext cx="3857652" cy="5632534"/>
          </a:xfrm>
        </p:spPr>
      </p:pic>
      <p:sp>
        <p:nvSpPr>
          <p:cNvPr id="5" name="Прямоугольник 4"/>
          <p:cNvSpPr/>
          <p:nvPr/>
        </p:nvSpPr>
        <p:spPr>
          <a:xfrm>
            <a:off x="6286512" y="1571612"/>
            <a:ext cx="2643206" cy="1000132"/>
          </a:xfrm>
          <a:prstGeom prst="rect">
            <a:avLst/>
          </a:prstGeom>
          <a:noFill/>
          <a:ln w="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 городе Курске поставлен памятник бензолу…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no Pro" pitchFamily="18" charset="0"/>
              </a:rPr>
              <a:t>Тест</a:t>
            </a:r>
            <a:endParaRPr lang="ru-RU" b="1" dirty="0">
              <a:latin typeface="Arno Pro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latin typeface="Arno Pro" pitchFamily="18" charset="0"/>
              </a:rPr>
              <a:t>Ответы на тестовые задания: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Arno Pro" pitchFamily="18" charset="0"/>
              </a:rPr>
              <a:t>1 – вариант </a:t>
            </a:r>
            <a:r>
              <a:rPr lang="ru-RU" dirty="0" smtClean="0"/>
              <a:t>:    </a:t>
            </a:r>
            <a:r>
              <a:rPr lang="ru-RU" sz="7200" dirty="0" smtClean="0">
                <a:solidFill>
                  <a:srgbClr val="7030A0"/>
                </a:solidFill>
              </a:rPr>
              <a:t>2,4,5,7,10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Arno Pro" pitchFamily="18" charset="0"/>
              </a:rPr>
              <a:t>2 – вариант </a:t>
            </a:r>
            <a:r>
              <a:rPr lang="ru-RU" dirty="0" smtClean="0"/>
              <a:t>:    </a:t>
            </a:r>
            <a:r>
              <a:rPr lang="ru-RU" sz="7200" dirty="0" smtClean="0"/>
              <a:t>1,2,5,8,10</a:t>
            </a:r>
            <a:endParaRPr lang="ru-RU" sz="72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 descr="1223630560_viru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7145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Ароматические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углеводороды</a:t>
            </a:r>
            <a:r>
              <a:rPr lang="ru-RU" dirty="0" smtClean="0">
                <a:solidFill>
                  <a:srgbClr val="7030A0"/>
                </a:solidFill>
                <a:latin typeface="Arno Pro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Arno Pro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Arno Pro" pitchFamily="18" charset="0"/>
              </a:rPr>
              <a:t>Название </a:t>
            </a:r>
            <a:r>
              <a:rPr lang="ru-RU" dirty="0" smtClean="0">
                <a:solidFill>
                  <a:srgbClr val="7030A0"/>
                </a:solidFill>
                <a:latin typeface="Arno Pro" pitchFamily="18" charset="0"/>
              </a:rPr>
              <a:t> </a:t>
            </a:r>
            <a:r>
              <a:rPr lang="ru-RU" sz="4000" dirty="0" smtClean="0">
                <a:solidFill>
                  <a:srgbClr val="7030A0"/>
                </a:solidFill>
                <a:latin typeface="Arno Pro" pitchFamily="18" charset="0"/>
              </a:rPr>
              <a:t>эти углеводороды получили от первых  известных представителей этого класса, имевших приятный запах… </a:t>
            </a:r>
            <a:endParaRPr lang="ru-RU" sz="4000" dirty="0">
              <a:solidFill>
                <a:srgbClr val="7030A0"/>
              </a:solidFill>
              <a:latin typeface="Arno Pro" pitchFamily="18" charset="0"/>
            </a:endParaRPr>
          </a:p>
        </p:txBody>
      </p:sp>
      <p:pic>
        <p:nvPicPr>
          <p:cNvPr id="17" name="Рисунок 16" descr="22348589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428868"/>
            <a:ext cx="2857520" cy="2075867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357158" y="4857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000" dirty="0">
                <a:solidFill>
                  <a:srgbClr val="7030A0"/>
                </a:solidFill>
                <a:latin typeface="Arno Pro" pitchFamily="18" charset="0"/>
                <a:ea typeface="+mj-ea"/>
                <a:cs typeface="+mj-cs"/>
              </a:rPr>
              <a:t>П</a:t>
            </a:r>
            <a:r>
              <a:rPr lang="ru-RU" sz="4000" dirty="0" smtClean="0">
                <a:solidFill>
                  <a:srgbClr val="7030A0"/>
                </a:solidFill>
                <a:latin typeface="Arno Pro" pitchFamily="18" charset="0"/>
                <a:ea typeface="+mj-ea"/>
                <a:cs typeface="+mj-cs"/>
              </a:rPr>
              <a:t>о международной номенклатуре – </a:t>
            </a:r>
            <a:r>
              <a:rPr lang="ru-RU" sz="4000" b="1" dirty="0" smtClean="0">
                <a:solidFill>
                  <a:srgbClr val="7030A0"/>
                </a:solidFill>
                <a:latin typeface="Arno Pro" pitchFamily="18" charset="0"/>
                <a:ea typeface="+mj-ea"/>
                <a:cs typeface="+mj-cs"/>
              </a:rPr>
              <a:t>Арены.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no Pro" pitchFamily="18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Arno Pro" pitchFamily="18" charset="0"/>
              </a:rPr>
              <a:t>Бензол</a:t>
            </a:r>
            <a:endParaRPr lang="ru-RU" b="1" dirty="0">
              <a:latin typeface="Arno Pro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Бензол</a:t>
            </a:r>
            <a:r>
              <a:rPr lang="ru-RU" dirty="0" smtClean="0"/>
              <a:t> открыт М. </a:t>
            </a:r>
            <a:r>
              <a:rPr lang="ru-RU" i="1" u="sng" dirty="0" smtClean="0">
                <a:hlinkClick r:id="rId2" tooltip="Фарадеем"/>
              </a:rPr>
              <a:t>Фарадеем</a:t>
            </a:r>
            <a:r>
              <a:rPr lang="ru-RU" dirty="0" smtClean="0"/>
              <a:t>. (1825), который выделил его из жидкого конденсата светильного газа; </a:t>
            </a:r>
          </a:p>
          <a:p>
            <a:r>
              <a:rPr lang="ru-RU" dirty="0" smtClean="0"/>
              <a:t>в чистом виде </a:t>
            </a:r>
            <a:r>
              <a:rPr lang="ru-RU" b="1" dirty="0" smtClean="0"/>
              <a:t>Бензол</a:t>
            </a:r>
            <a:r>
              <a:rPr lang="ru-RU" dirty="0" smtClean="0"/>
              <a:t> получен в 1833 Э. </a:t>
            </a:r>
            <a:r>
              <a:rPr lang="ru-RU" i="1" u="sng" dirty="0" err="1" smtClean="0">
                <a:hlinkClick r:id="rId3" tooltip="Мичерлихом"/>
              </a:rPr>
              <a:t>Мичерлихом</a:t>
            </a:r>
            <a:r>
              <a:rPr lang="ru-RU" dirty="0" smtClean="0"/>
              <a:t>, сухой перегонкой </a:t>
            </a:r>
            <a:r>
              <a:rPr lang="ru-RU" u="sng" dirty="0" smtClean="0">
                <a:solidFill>
                  <a:srgbClr val="7030A0"/>
                </a:solidFill>
                <a:hlinkClick r:id="rId4" tooltip="Calcium"/>
              </a:rPr>
              <a:t>кальциевой</a:t>
            </a:r>
            <a:r>
              <a:rPr lang="ru-RU" u="sng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соли бензойной кислоты (отсюда название).</a:t>
            </a:r>
          </a:p>
          <a:p>
            <a:pPr>
              <a:buNone/>
            </a:pPr>
            <a:r>
              <a:rPr lang="ru-RU" dirty="0" smtClean="0"/>
              <a:t>                    (Большая советская Энциклопедия)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Arno Pro" pitchFamily="18" charset="0"/>
              </a:rPr>
              <a:t>      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Выведение  молекулярной </a:t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формулы  бензола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300039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no Pro" pitchFamily="18" charset="0"/>
              </a:rPr>
              <a:t>Экспериментальные данные показывают, что в молекуле бензола массовая доля углерода составляет 92,3%, относительная плотность паров его по водороду равна 39.</a:t>
            </a:r>
          </a:p>
          <a:p>
            <a:pPr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8000" baseline="-25000" dirty="0">
              <a:solidFill>
                <a:srgbClr val="7030A0"/>
              </a:solidFill>
              <a:latin typeface="Arno Pro" pitchFamily="18" charset="0"/>
            </a:endParaRPr>
          </a:p>
        </p:txBody>
      </p:sp>
      <p:pic>
        <p:nvPicPr>
          <p:cNvPr id="4" name="Рисунок 3" descr="514700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642918"/>
            <a:ext cx="1285875" cy="104775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5132398"/>
            <a:ext cx="8229600" cy="172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no Pro" pitchFamily="18" charset="0"/>
                <a:ea typeface="+mj-ea"/>
                <a:cs typeface="+mj-cs"/>
              </a:rPr>
              <a:t>      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3571876"/>
            <a:ext cx="3348000" cy="3024000"/>
          </a:xfrm>
          <a:prstGeom prst="hexagon">
            <a:avLst/>
          </a:prstGeom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no Pro" pitchFamily="18" charset="0"/>
                <a:ea typeface="+mj-ea"/>
                <a:cs typeface="+mj-cs"/>
              </a:rPr>
              <a:t>       </a:t>
            </a: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80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80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no Pro" pitchFamily="18" charset="0"/>
              <a:ea typeface="+mj-ea"/>
              <a:cs typeface="+mj-cs"/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5143504" y="3643314"/>
            <a:ext cx="3429024" cy="2914664"/>
          </a:xfrm>
          <a:prstGeom prst="hexagon">
            <a:avLst/>
          </a:prstGeom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en-US" sz="48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48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48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n-6</a:t>
            </a:r>
            <a:endParaRPr lang="ru-RU" sz="48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Строение молекулы бензола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229600" cy="235745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no Pro" pitchFamily="18" charset="0"/>
              </a:rPr>
              <a:t>Экспериментально подтверждено, что к каждой молекуле бензола присоединяется три молекулы водорода и образуется циклогексан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         </a:t>
            </a:r>
            <a:endParaRPr lang="ru-RU" dirty="0"/>
          </a:p>
        </p:txBody>
      </p:sp>
      <p:graphicFrame>
        <p:nvGraphicFramePr>
          <p:cNvPr id="14" name="Схема 13"/>
          <p:cNvGraphicFramePr/>
          <p:nvPr/>
        </p:nvGraphicFramePr>
        <p:xfrm>
          <a:off x="285720" y="2786058"/>
          <a:ext cx="8229600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Рисунок 15" descr="cyhexRep.gif"/>
          <p:cNvPicPr>
            <a:picLocks noChangeAspect="1"/>
          </p:cNvPicPr>
          <p:nvPr/>
        </p:nvPicPr>
        <p:blipFill>
          <a:blip r:embed="rId7" cstate="print"/>
          <a:srcRect l="52226"/>
          <a:stretch>
            <a:fillRect/>
          </a:stretch>
        </p:blipFill>
        <p:spPr>
          <a:xfrm>
            <a:off x="6929454" y="3143248"/>
            <a:ext cx="1251300" cy="1304925"/>
          </a:xfrm>
          <a:prstGeom prst="rect">
            <a:avLst/>
          </a:prstGeom>
        </p:spPr>
      </p:pic>
      <p:sp>
        <p:nvSpPr>
          <p:cNvPr id="18" name="Содержимое 2"/>
          <p:cNvSpPr txBox="1">
            <a:spLocks/>
          </p:cNvSpPr>
          <p:nvPr/>
        </p:nvSpPr>
        <p:spPr>
          <a:xfrm>
            <a:off x="214282" y="5143512"/>
            <a:ext cx="8229600" cy="1571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3200" b="1" dirty="0" smtClean="0">
              <a:solidFill>
                <a:srgbClr val="7030A0"/>
              </a:solidFill>
              <a:latin typeface="Arno Pro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5100" b="1" dirty="0" smtClean="0">
                <a:solidFill>
                  <a:srgbClr val="7030A0"/>
                </a:solidFill>
                <a:latin typeface="Arno Pro" pitchFamily="18" charset="0"/>
              </a:rPr>
              <a:t>Вывод:</a:t>
            </a:r>
            <a:r>
              <a:rPr lang="ru-RU" sz="5100" dirty="0" smtClean="0">
                <a:solidFill>
                  <a:srgbClr val="7030A0"/>
                </a:solidFill>
                <a:latin typeface="Arno Pro" pitchFamily="18" charset="0"/>
              </a:rPr>
              <a:t>   </a:t>
            </a:r>
            <a:r>
              <a:rPr lang="ru-RU" sz="4600" dirty="0" smtClean="0">
                <a:solidFill>
                  <a:srgbClr val="7030A0"/>
                </a:solidFill>
                <a:latin typeface="Arno Pro" pitchFamily="18" charset="0"/>
              </a:rPr>
              <a:t>  </a:t>
            </a:r>
            <a:r>
              <a:rPr lang="ru-RU" sz="5100" dirty="0" smtClean="0">
                <a:solidFill>
                  <a:srgbClr val="7030A0"/>
                </a:solidFill>
                <a:latin typeface="Arno Pro" pitchFamily="18" charset="0"/>
              </a:rPr>
              <a:t>бензол имеет циклическое строение </a:t>
            </a:r>
            <a:endParaRPr kumimoji="0" lang="ru-RU" sz="51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no Pro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Структурная формула бензола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0063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Arno Pro" pitchFamily="18" charset="0"/>
              </a:rPr>
              <a:t>Б</a:t>
            </a:r>
            <a:r>
              <a:rPr lang="ru-RU" sz="2800" dirty="0" smtClean="0">
                <a:solidFill>
                  <a:srgbClr val="7030A0"/>
                </a:solidFill>
                <a:latin typeface="Arno Pro" pitchFamily="18" charset="0"/>
              </a:rPr>
              <a:t>ыла предложена немецким ученым </a:t>
            </a:r>
            <a:r>
              <a:rPr lang="ru-RU" sz="2800" dirty="0" err="1" smtClean="0">
                <a:solidFill>
                  <a:srgbClr val="7030A0"/>
                </a:solidFill>
                <a:latin typeface="Arno Pro" pitchFamily="18" charset="0"/>
              </a:rPr>
              <a:t>А.Кекуле</a:t>
            </a:r>
            <a:r>
              <a:rPr lang="ru-RU" sz="2800" dirty="0" smtClean="0">
                <a:solidFill>
                  <a:srgbClr val="7030A0"/>
                </a:solidFill>
                <a:latin typeface="Arno Pro" pitchFamily="18" charset="0"/>
              </a:rPr>
              <a:t> в 1865 году</a:t>
            </a:r>
          </a:p>
          <a:p>
            <a:endParaRPr lang="ru-RU" sz="2800" dirty="0">
              <a:solidFill>
                <a:srgbClr val="7030A0"/>
              </a:solidFill>
              <a:latin typeface="Arno Pro" pitchFamily="18" charset="0"/>
            </a:endParaRPr>
          </a:p>
          <a:p>
            <a:endParaRPr lang="ru-RU" sz="2800" dirty="0" smtClean="0">
              <a:solidFill>
                <a:srgbClr val="7030A0"/>
              </a:solidFill>
              <a:latin typeface="Arno Pro" pitchFamily="18" charset="0"/>
            </a:endParaRPr>
          </a:p>
          <a:p>
            <a:endParaRPr lang="ru-RU" sz="2800" dirty="0">
              <a:solidFill>
                <a:srgbClr val="7030A0"/>
              </a:solidFill>
              <a:latin typeface="Arno Pro" pitchFamily="18" charset="0"/>
            </a:endParaRPr>
          </a:p>
          <a:p>
            <a:endParaRPr lang="ru-RU" sz="2800" dirty="0" smtClean="0">
              <a:solidFill>
                <a:srgbClr val="7030A0"/>
              </a:solidFill>
              <a:latin typeface="Arno Pro" pitchFamily="18" charset="0"/>
            </a:endParaRPr>
          </a:p>
          <a:p>
            <a:endParaRPr lang="ru-RU" sz="2800" dirty="0">
              <a:solidFill>
                <a:srgbClr val="7030A0"/>
              </a:solidFill>
              <a:latin typeface="Arno Pro" pitchFamily="18" charset="0"/>
            </a:endParaRPr>
          </a:p>
          <a:p>
            <a:pPr>
              <a:buNone/>
            </a:pPr>
            <a:endParaRPr lang="ru-RU" sz="2800" dirty="0" smtClean="0">
              <a:solidFill>
                <a:srgbClr val="7030A0"/>
              </a:solidFill>
              <a:latin typeface="Arno Pro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rgbClr val="7030A0"/>
                </a:solidFill>
                <a:latin typeface="Arno Pro" pitchFamily="18" charset="0"/>
              </a:rPr>
              <a:t>     Но бензол не взаимодействует с бромной водой и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>
                <a:solidFill>
                  <a:srgbClr val="7030A0"/>
                </a:solidFill>
                <a:latin typeface="Arno Pro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Arno Pro" pitchFamily="18" charset="0"/>
              </a:rPr>
              <a:t>         раствором перманганата калия!</a:t>
            </a:r>
          </a:p>
          <a:p>
            <a:pPr>
              <a:buNone/>
            </a:pPr>
            <a:endParaRPr lang="ru-RU" sz="2800" dirty="0">
              <a:solidFill>
                <a:srgbClr val="7030A0"/>
              </a:solidFill>
              <a:latin typeface="Arno Pro" pitchFamily="18" charset="0"/>
            </a:endParaRPr>
          </a:p>
          <a:p>
            <a:pPr>
              <a:buNone/>
            </a:pPr>
            <a:endParaRPr lang="ru-RU" sz="2800" dirty="0" smtClean="0">
              <a:solidFill>
                <a:srgbClr val="7030A0"/>
              </a:solidFill>
              <a:latin typeface="Arno Pro" pitchFamily="18" charset="0"/>
            </a:endParaRPr>
          </a:p>
          <a:p>
            <a:endParaRPr lang="ru-RU" sz="2800" dirty="0">
              <a:solidFill>
                <a:srgbClr val="7030A0"/>
              </a:solidFill>
              <a:latin typeface="Arno Pro" pitchFamily="18" charset="0"/>
            </a:endParaRPr>
          </a:p>
        </p:txBody>
      </p:sp>
      <p:pic>
        <p:nvPicPr>
          <p:cNvPr id="4" name="Рисунок 3" descr="Ben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000240"/>
            <a:ext cx="2841014" cy="3357562"/>
          </a:xfrm>
          <a:prstGeom prst="rect">
            <a:avLst/>
          </a:prstGeom>
        </p:spPr>
      </p:pic>
      <p:pic>
        <p:nvPicPr>
          <p:cNvPr id="5" name="Рисунок 4" descr="200px-Heinrich_von_Angeli_-_Friedrich_August_Kekul%C3%A9_von_Stradonit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071678"/>
            <a:ext cx="1974287" cy="271464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Arno Pro" pitchFamily="18" charset="0"/>
              </a:rPr>
              <a:t>Электронное строение бензола</a:t>
            </a:r>
            <a:endParaRPr lang="ru-RU" b="1" dirty="0">
              <a:solidFill>
                <a:srgbClr val="7030A0"/>
              </a:solidFill>
              <a:latin typeface="Arno Pro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142875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Исследования показали, что расстояние между центрами соседних атомов углерода в молекуле одинаковы и равны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0,140 нм, что нельзя сказать по формуле </a:t>
            </a:r>
            <a:r>
              <a:rPr lang="ru-RU" dirty="0" err="1" smtClean="0"/>
              <a:t>Кекуле</a:t>
            </a:r>
            <a:endParaRPr lang="ru-RU" dirty="0" smtClean="0"/>
          </a:p>
          <a:p>
            <a:r>
              <a:rPr lang="ru-RU" dirty="0" smtClean="0"/>
              <a:t>Атомы углерода находятся в состоянии  </a:t>
            </a:r>
            <a:r>
              <a:rPr lang="en-US" sz="4000" b="1" dirty="0" smtClean="0"/>
              <a:t>sp</a:t>
            </a:r>
            <a:r>
              <a:rPr lang="en-US" sz="4000" b="1" baseline="30000" dirty="0" smtClean="0"/>
              <a:t>2</a:t>
            </a:r>
            <a:r>
              <a:rPr lang="en-US" b="1" dirty="0" smtClean="0"/>
              <a:t>-</a:t>
            </a:r>
            <a:r>
              <a:rPr lang="ru-RU" b="1" dirty="0" smtClean="0"/>
              <a:t>гибридизации</a:t>
            </a:r>
            <a:endParaRPr lang="ru-RU" b="1" dirty="0"/>
          </a:p>
        </p:txBody>
      </p:sp>
      <p:pic>
        <p:nvPicPr>
          <p:cNvPr id="5" name="Рисунок 4" descr="6639215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714620"/>
            <a:ext cx="5946731" cy="392909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3571876"/>
            <a:ext cx="428628" cy="42862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3571876"/>
            <a:ext cx="428628" cy="42862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3571876"/>
            <a:ext cx="428628" cy="42862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3571876"/>
            <a:ext cx="428628" cy="4286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6" idx="2"/>
          </p:cNvCxnSpPr>
          <p:nvPr/>
        </p:nvCxnSpPr>
        <p:spPr>
          <a:xfrm rot="5400000" flipH="1">
            <a:off x="607191" y="3821909"/>
            <a:ext cx="357190" cy="158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>
            <a:off x="1179489" y="3821115"/>
            <a:ext cx="357190" cy="158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 flipH="1">
            <a:off x="1608117" y="3821115"/>
            <a:ext cx="357190" cy="158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>
            <a:off x="2036745" y="3821115"/>
            <a:ext cx="357190" cy="158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одержимое 2"/>
          <p:cNvSpPr txBox="1">
            <a:spLocks/>
          </p:cNvSpPr>
          <p:nvPr/>
        </p:nvSpPr>
        <p:spPr>
          <a:xfrm>
            <a:off x="142844" y="2857496"/>
            <a:ext cx="2500330" cy="17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С*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2</a:t>
            </a:r>
            <a:endParaRPr lang="ru-RU" sz="2800" dirty="0" smtClean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s         p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Электронное строение бензола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pic>
        <p:nvPicPr>
          <p:cNvPr id="7" name="Содержимое 6" descr="benzol-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4445000" cy="3000396"/>
          </a:xfrm>
          <a:ln w="38100">
            <a:solidFill>
              <a:srgbClr val="7030A0"/>
            </a:solidFill>
          </a:ln>
        </p:spPr>
      </p:pic>
      <p:pic>
        <p:nvPicPr>
          <p:cNvPr id="8" name="Рисунок 7" descr="benzol-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643050"/>
            <a:ext cx="2540000" cy="31496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642910" y="5000636"/>
            <a:ext cx="3786214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Образование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</a:t>
            </a:r>
            <a:r>
              <a:rPr lang="ru-RU" dirty="0" err="1" smtClean="0">
                <a:solidFill>
                  <a:srgbClr val="7030A0"/>
                </a:solidFill>
              </a:rPr>
              <a:t>-связей </a:t>
            </a:r>
            <a:r>
              <a:rPr lang="ru-RU" dirty="0" smtClean="0">
                <a:solidFill>
                  <a:srgbClr val="7030A0"/>
                </a:solidFill>
              </a:rPr>
              <a:t>между атомами углерода 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4929198"/>
            <a:ext cx="2500330" cy="6429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7030A0"/>
                </a:solidFill>
              </a:rPr>
              <a:t>Образование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π</a:t>
            </a:r>
            <a:r>
              <a:rPr lang="ru-RU" dirty="0" err="1" smtClean="0">
                <a:solidFill>
                  <a:srgbClr val="7030A0"/>
                </a:solidFill>
              </a:rPr>
              <a:t>-облака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pPr lvl="0" algn="ctr"/>
            <a:r>
              <a:rPr lang="ru-RU" dirty="0" smtClean="0">
                <a:solidFill>
                  <a:srgbClr val="7030A0"/>
                </a:solidFill>
              </a:rPr>
              <a:t>в молекуле бензола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smtClean="0">
                <a:solidFill>
                  <a:srgbClr val="7030A0"/>
                </a:solidFill>
                <a:latin typeface="Arno Pro" pitchFamily="18" charset="0"/>
              </a:rPr>
              <a:t>Формулы бензола</a:t>
            </a:r>
            <a:endParaRPr lang="ru-RU" sz="4000" b="1" dirty="0">
              <a:solidFill>
                <a:srgbClr val="7030A0"/>
              </a:solidFill>
              <a:latin typeface="Arno Pro" pitchFamily="18" charset="0"/>
            </a:endParaRPr>
          </a:p>
        </p:txBody>
      </p:sp>
      <p:pic>
        <p:nvPicPr>
          <p:cNvPr id="10" name="Содержимое 9" descr="u71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784" t="1290" r="4784" b="1290"/>
          <a:stretch>
            <a:fillRect/>
          </a:stretch>
        </p:blipFill>
        <p:spPr>
          <a:xfrm>
            <a:off x="2428860" y="1500174"/>
            <a:ext cx="3827673" cy="385765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" name="Рисунок 3" descr="benzene-density-es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2143110" cy="1714488"/>
          </a:xfrm>
          <a:prstGeom prst="rect">
            <a:avLst/>
          </a:prstGeom>
        </p:spPr>
      </p:pic>
      <p:pic>
        <p:nvPicPr>
          <p:cNvPr id="6" name="Рисунок 5" descr="benzene-density-es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5992"/>
            <a:ext cx="2143110" cy="1714488"/>
          </a:xfrm>
          <a:prstGeom prst="rect">
            <a:avLst/>
          </a:prstGeom>
        </p:spPr>
      </p:pic>
      <p:pic>
        <p:nvPicPr>
          <p:cNvPr id="7" name="Рисунок 6" descr="benzene-density-es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29132"/>
            <a:ext cx="2143110" cy="1714488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7030A0"/>
      </a:dk1>
      <a:lt1>
        <a:srgbClr val="ED4493"/>
      </a:lt1>
      <a:dk2>
        <a:srgbClr val="4E5B6F"/>
      </a:dk2>
      <a:lt2>
        <a:srgbClr val="D6ECFF"/>
      </a:lt2>
      <a:accent1>
        <a:srgbClr val="7FD13B"/>
      </a:accent1>
      <a:accent2>
        <a:srgbClr val="F6A1C9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944</TotalTime>
  <Words>286</Words>
  <Application>Microsoft Office PowerPoint</Application>
  <PresentationFormat>Экран (4:3)</PresentationFormat>
  <Paragraphs>68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Arno Pro</vt:lpstr>
      <vt:lpstr>Calibri</vt:lpstr>
      <vt:lpstr>Times New Roman</vt:lpstr>
      <vt:lpstr>Тема Office</vt:lpstr>
      <vt:lpstr>Ароматические углеводороды. Бензол</vt:lpstr>
      <vt:lpstr>Ароматические углеводороды Название  эти углеводороды получили от первых  известных представителей этого класса, имевших приятный запах… </vt:lpstr>
      <vt:lpstr>Бензол</vt:lpstr>
      <vt:lpstr>       Выведение  молекулярной  формулы  бензола</vt:lpstr>
      <vt:lpstr>Строение молекулы бензола</vt:lpstr>
      <vt:lpstr>Структурная формула бензола </vt:lpstr>
      <vt:lpstr>Электронное строение бензола</vt:lpstr>
      <vt:lpstr>Электронное строение бензола</vt:lpstr>
      <vt:lpstr>Формулы бензола</vt:lpstr>
      <vt:lpstr>Гомологи бензола</vt:lpstr>
      <vt:lpstr>Презентация PowerPoint</vt:lpstr>
      <vt:lpstr>Получение бензола</vt:lpstr>
      <vt:lpstr>Применение бензола</vt:lpstr>
      <vt:lpstr>Знаете ли вы, что…</vt:lpstr>
      <vt:lpstr>Тест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Ароматические углеводороды</dc:title>
  <dc:creator>МАМА</dc:creator>
  <cp:lastModifiedBy>User</cp:lastModifiedBy>
  <cp:revision>108</cp:revision>
  <dcterms:created xsi:type="dcterms:W3CDTF">2010-11-02T17:31:25Z</dcterms:created>
  <dcterms:modified xsi:type="dcterms:W3CDTF">2015-09-11T15:57:25Z</dcterms:modified>
</cp:coreProperties>
</file>