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2"/>
  </p:notesMasterIdLst>
  <p:sldIdLst>
    <p:sldId id="278" r:id="rId2"/>
    <p:sldId id="258" r:id="rId3"/>
    <p:sldId id="261" r:id="rId4"/>
    <p:sldId id="279" r:id="rId5"/>
    <p:sldId id="280" r:id="rId6"/>
    <p:sldId id="282" r:id="rId7"/>
    <p:sldId id="283" r:id="rId8"/>
    <p:sldId id="268" r:id="rId9"/>
    <p:sldId id="271" r:id="rId10"/>
    <p:sldId id="28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>
        <p:scale>
          <a:sx n="73" d="100"/>
          <a:sy n="73" d="100"/>
        </p:scale>
        <p:origin x="-1278" y="-5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7A6509-69F1-4224-89F5-225B765E1ADC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075C17-78B1-4EA9-9F18-486536C3D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DE5EB-F571-4A6E-A07D-25DA38648EC0}" type="datetimeFigureOut">
              <a:rPr lang="ru-RU" smtClean="0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4FC22-2E47-47FB-B967-EE200E0AE4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294D56-2C04-4EDA-A32E-B98A688859CF}" type="datetimeFigureOut">
              <a:rPr lang="ru-RU" smtClean="0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FEAD7-E079-4F46-9739-2FD14AB0BE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EA1420-3225-4B15-8653-D586D7A6BA22}" type="datetimeFigureOut">
              <a:rPr lang="ru-RU" smtClean="0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CBC1B-94D1-42DE-A125-C8C22B2806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79AC6-8305-4ECD-AD69-C6D139060956}" type="datetimeFigureOut">
              <a:rPr lang="ru-RU" smtClean="0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92E54-BA2D-4996-ADD3-79CFB37172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9C0CB-118B-47A2-A782-AD971EEE3766}" type="datetimeFigureOut">
              <a:rPr lang="ru-RU" smtClean="0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81479-94A8-43E2-8D46-A88EB56080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11248-4CCE-46B4-9392-D645EEF8C950}" type="datetimeFigureOut">
              <a:rPr lang="ru-RU" smtClean="0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09EDC-71C0-4426-AE90-A2F02C5E27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FE12D-AE3B-4EE5-89F6-8D45C0427E5D}" type="datetimeFigureOut">
              <a:rPr lang="ru-RU" smtClean="0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75069-92A5-406B-A538-73C710A60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065D9-0025-4667-82E3-C8D36DEBD7B3}" type="datetimeFigureOut">
              <a:rPr lang="ru-RU" smtClean="0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380CD-C6D0-483B-A981-ACC50CD9F5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F5F5B-B0D4-4720-B34E-8DD3DAC4C480}" type="datetimeFigureOut">
              <a:rPr lang="ru-RU" smtClean="0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D38A4-7093-4EF2-8AC2-9712D1E670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2B6EF-7E34-4E50-96F1-8FD8BF8FEBA0}" type="datetimeFigureOut">
              <a:rPr lang="ru-RU" smtClean="0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9C513-0EAC-4E33-BF0E-3278A2760F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5C3585-BAEC-486C-B47D-C2D0B1C3C835}" type="datetimeFigureOut">
              <a:rPr lang="ru-RU" smtClean="0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20D43-3D06-41A2-BD69-01CAE6BBD8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00686D-B637-4936-9169-EED08BA07C34}" type="datetimeFigureOut">
              <a:rPr lang="ru-RU" smtClean="0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8C5D16-BA79-444B-9A3C-2CBD5CABBE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/>
          </p:nvPr>
        </p:nvSpPr>
        <p:spPr bwMode="auto">
          <a:xfrm>
            <a:off x="1403648" y="260648"/>
            <a:ext cx="6654801" cy="2376264"/>
          </a:xfrm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42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/>
            </a:r>
            <a:br>
              <a:rPr lang="ru-RU" sz="42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lang="ru-RU" sz="5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«Хлеб – всему  голова»</a:t>
            </a:r>
            <a:r>
              <a:rPr lang="ru-RU" sz="4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(подготовительная к школе группа)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/>
            </a:r>
            <a:br>
              <a:rPr lang="ru-RU" sz="42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</a:br>
            <a:endParaRPr lang="ru-RU" sz="4200" dirty="0" smtClean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4339" name="Picture 13" descr="%D1%85%D0%BB%D0%B5%D0%B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331640" y="2492896"/>
            <a:ext cx="6768752" cy="414908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928794" y="1857364"/>
            <a:ext cx="5485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Технологии: мультимедиа, игровые,  </a:t>
            </a:r>
          </a:p>
          <a:p>
            <a:pPr algn="ctr"/>
            <a:r>
              <a:rPr lang="ru-RU" sz="2400" dirty="0" smtClean="0"/>
              <a:t>обучение в сотрудничестве.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idx="1"/>
          </p:nvPr>
        </p:nvSpPr>
        <p:spPr>
          <a:xfrm>
            <a:off x="539552" y="404664"/>
            <a:ext cx="7786742" cy="952485"/>
          </a:xfrm>
        </p:spPr>
        <p:txBody>
          <a:bodyPr>
            <a:normAutofit/>
          </a:bodyPr>
          <a:lstStyle/>
          <a:p>
            <a:pPr marL="0" lvl="4" indent="0" algn="ctr">
              <a:lnSpc>
                <a:spcPct val="110000"/>
              </a:lnSpc>
              <a:buFont typeface="Georgia" pitchFamily="18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Оформление иллюстраций к сказке «Приключение в Хлебном царстве»</a:t>
            </a:r>
            <a:endParaRPr lang="ru-RU" sz="36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9698" name="Picture 7" descr="DSC07016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250825" y="4398963"/>
            <a:ext cx="28813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9699" name="Picture 5" descr="DSC07003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250825" y="1916113"/>
            <a:ext cx="282733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9700" name="Picture 8" descr="DSC07017"/>
          <p:cNvPicPr>
            <a:picLocks noChangeAspect="1" noChangeArrowheads="1"/>
          </p:cNvPicPr>
          <p:nvPr/>
        </p:nvPicPr>
        <p:blipFill>
          <a:blip r:embed="rId4" cstate="print">
            <a:lum bright="30000" contrast="30000"/>
          </a:blip>
          <a:srcRect/>
          <a:stretch>
            <a:fillRect/>
          </a:stretch>
        </p:blipFill>
        <p:spPr bwMode="auto">
          <a:xfrm>
            <a:off x="6143636" y="4500570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9701" name="Picture 9" descr="DSC07024"/>
          <p:cNvPicPr>
            <a:picLocks noChangeAspect="1" noChangeArrowheads="1"/>
          </p:cNvPicPr>
          <p:nvPr/>
        </p:nvPicPr>
        <p:blipFill>
          <a:blip r:embed="rId5" cstate="print">
            <a:lum bright="30000" contrast="30000"/>
          </a:blip>
          <a:srcRect/>
          <a:stretch>
            <a:fillRect/>
          </a:stretch>
        </p:blipFill>
        <p:spPr bwMode="auto">
          <a:xfrm>
            <a:off x="6286512" y="2000240"/>
            <a:ext cx="2592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9702" name="Picture 6" descr="DSC07004"/>
          <p:cNvPicPr>
            <a:picLocks noChangeAspect="1" noChangeArrowheads="1"/>
          </p:cNvPicPr>
          <p:nvPr/>
        </p:nvPicPr>
        <p:blipFill>
          <a:blip r:embed="rId6" cstate="print">
            <a:lum bright="10000" contrast="30000"/>
          </a:blip>
          <a:srcRect/>
          <a:stretch>
            <a:fillRect/>
          </a:stretch>
        </p:blipFill>
        <p:spPr bwMode="auto">
          <a:xfrm>
            <a:off x="3348038" y="4005263"/>
            <a:ext cx="2649537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9703" name="Picture 10" descr="DSC07020"/>
          <p:cNvPicPr>
            <a:picLocks noChangeAspect="1" noChangeArrowheads="1"/>
          </p:cNvPicPr>
          <p:nvPr/>
        </p:nvPicPr>
        <p:blipFill>
          <a:blip r:embed="rId7" cstate="print">
            <a:lum bright="30000" contrast="30000"/>
          </a:blip>
          <a:srcRect/>
          <a:stretch>
            <a:fillRect/>
          </a:stretch>
        </p:blipFill>
        <p:spPr bwMode="auto">
          <a:xfrm>
            <a:off x="3419475" y="1628775"/>
            <a:ext cx="25209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-fotki.yandex.ru/get/4516/126929981.0/0_680b8_b61c4873_XL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224536" y="1556792"/>
            <a:ext cx="391946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5328592" cy="6048672"/>
          </a:xfrm>
        </p:spPr>
        <p:txBody>
          <a:bodyPr>
            <a:normAutofit/>
          </a:bodyPr>
          <a:lstStyle/>
          <a:p>
            <a:pPr marL="44450" indent="0" algn="ctr" eaLnBrk="1" hangingPunct="1">
              <a:buFont typeface="Georgia" pitchFamily="18" charset="0"/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формировать у детей первоначальные представления о процессе производства хлеба, необходимости беречь хлеб;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закрепить представление детей о том, что хлеб нужен каждому человеку;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систематизировать знания детей о труде хлебороба, комбайнёра, тракториста, пекаря, агронома (последовательность выращивания хлебных злаков, процесс приготовления из муки хлеба);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показать детям значимость сельскохозяйственной техники;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воспитать у детей бережное отношение к хлебу, чувство благодарности и уважения к людям сельскохозяйственного труда;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6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50654337_6130p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860032" y="908720"/>
            <a:ext cx="44301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179512" y="1124744"/>
            <a:ext cx="5112568" cy="4947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</a:pPr>
            <a:r>
              <a:rPr kumimoji="0" lang="ru-RU" sz="3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Занятия познавательного характера по теме («Откуда хлеб пришёл»).</a:t>
            </a:r>
          </a:p>
          <a:p>
            <a:pPr marL="342900"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3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Знакомство с пословицами и поговорками, разгадывание загадок, чтение и разучивание стихотворений, связанных с темой «Хлеб –  всему голова».</a:t>
            </a:r>
          </a:p>
          <a:p>
            <a:pPr marL="342900"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Лепка из слоёного теста</a:t>
            </a: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526" y="332656"/>
            <a:ext cx="536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subTitle" idx="1"/>
          </p:nvPr>
        </p:nvSpPr>
        <p:spPr>
          <a:xfrm>
            <a:off x="4071934" y="620688"/>
            <a:ext cx="4714907" cy="18081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  <a:t>Отгадать легко и быстро: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  <a:t>Мягкий, пышный и душистый,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  <a:t>Он и чёрный, он и белый,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  <a:t>А бывает подгорелый. </a:t>
            </a:r>
          </a:p>
          <a:p>
            <a:pPr algn="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  <a:t>(Хлеб)</a:t>
            </a:r>
          </a:p>
        </p:txBody>
      </p:sp>
      <p:pic>
        <p:nvPicPr>
          <p:cNvPr id="1026" name="Picture 2" descr="C:\Users\Захар\Desktop\Bg-Rn2-X-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28800"/>
            <a:ext cx="3744416" cy="2808312"/>
          </a:xfrm>
          <a:prstGeom prst="rect">
            <a:avLst/>
          </a:prstGeom>
          <a:noFill/>
        </p:spPr>
      </p:pic>
      <p:pic>
        <p:nvPicPr>
          <p:cNvPr id="1027" name="Picture 3" descr="C:\Users\Захар\Desktop\fShiCrOAHw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214282" y="642918"/>
            <a:ext cx="5715040" cy="347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445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8596" y="4143380"/>
            <a:ext cx="5143536" cy="2259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445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Рисунок 27" descr="gCQg7qHKgD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429000"/>
            <a:ext cx="3384376" cy="3068320"/>
          </a:xfrm>
          <a:prstGeom prst="rect">
            <a:avLst/>
          </a:prstGeom>
        </p:spPr>
      </p:pic>
      <p:pic>
        <p:nvPicPr>
          <p:cNvPr id="29" name="Рисунок 28" descr="9brZugAKgP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428868"/>
            <a:ext cx="4320480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1480"/>
            <a:ext cx="8857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Тесто на подходе.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А вот и готовая продукция!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idx="1"/>
          </p:nvPr>
        </p:nvSpPr>
        <p:spPr>
          <a:xfrm>
            <a:off x="1428728" y="500042"/>
            <a:ext cx="6400800" cy="595295"/>
          </a:xfrm>
        </p:spPr>
        <p:txBody>
          <a:bodyPr>
            <a:normAutofit/>
          </a:bodyPr>
          <a:lstStyle/>
          <a:p>
            <a:pPr algn="ctr">
              <a:buFont typeface="Georgia" pitchFamily="18" charset="0"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Выставка книг о хлебе</a:t>
            </a:r>
          </a:p>
        </p:txBody>
      </p:sp>
      <p:pic>
        <p:nvPicPr>
          <p:cNvPr id="22530" name="Picture 4" descr="DSC06790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00100" y="1142984"/>
            <a:ext cx="7240615" cy="543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idx="1"/>
          </p:nvPr>
        </p:nvSpPr>
        <p:spPr>
          <a:xfrm>
            <a:off x="357158" y="571480"/>
            <a:ext cx="8569325" cy="2663825"/>
          </a:xfrm>
        </p:spPr>
        <p:txBody>
          <a:bodyPr>
            <a:normAutofit/>
          </a:bodyPr>
          <a:lstStyle/>
          <a:p>
            <a:pPr algn="ctr">
              <a:buFont typeface="Georgia" pitchFamily="18" charset="0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Разнообразные игры: сюжетно-ролевые («Магазин», «Булочная»); хороводные («Каравай»); пальчиковые («Пирог») ; дидактические («Четвёртый лишний», «Кому  что нужно»); подвижные («Что мы видели не скажем, а что делали покажем»).</a:t>
            </a:r>
          </a:p>
        </p:txBody>
      </p:sp>
      <p:pic>
        <p:nvPicPr>
          <p:cNvPr id="24578" name="Picture 3" descr="DSC06779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357554" y="2878701"/>
            <a:ext cx="2643206" cy="342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4579" name="Picture 4" descr="DSC07026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000760" y="4429132"/>
            <a:ext cx="289877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4580" name="Picture 5" descr="DSC07033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14282" y="2500306"/>
            <a:ext cx="31321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571480"/>
            <a:ext cx="8353425" cy="719138"/>
          </a:xfrm>
        </p:spPr>
        <p:txBody>
          <a:bodyPr>
            <a:normAutofit fontScale="70000" lnSpcReduction="20000"/>
          </a:bodyPr>
          <a:lstStyle/>
          <a:p>
            <a:pPr marL="44450" indent="0" algn="ctr" eaLnBrk="1" hangingPunct="1">
              <a:buFont typeface="Georgia" pitchFamily="18" charset="0"/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коллажей  и  рисунков на тему  «Магазин», «Булочная»</a:t>
            </a:r>
          </a:p>
        </p:txBody>
      </p:sp>
      <p:pic>
        <p:nvPicPr>
          <p:cNvPr id="25603" name="Picture 5" descr="DSC06770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115616" y="1340768"/>
            <a:ext cx="324036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5604" name="Picture 7" descr="DSC06769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827584" y="4149080"/>
            <a:ext cx="3672408" cy="24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5605" name="Picture 9" descr="DSC06798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932040" y="4005064"/>
            <a:ext cx="39604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5606" name="Picture 6" descr="DSC06767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 rot="10800000" flipV="1">
            <a:off x="5148064" y="1340768"/>
            <a:ext cx="3403242" cy="25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714357"/>
            <a:ext cx="4286280" cy="185054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Лепка хлебобулочных изделий (муляжей) из солёного теста </a:t>
            </a:r>
          </a:p>
        </p:txBody>
      </p:sp>
      <p:pic>
        <p:nvPicPr>
          <p:cNvPr id="8" name="Picture 9" descr="DSC06857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23528" y="2780928"/>
            <a:ext cx="3672408" cy="372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Picture 5" descr="DSC06826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788024" y="3789040"/>
            <a:ext cx="3600400" cy="275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8" descr="DSC06864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/>
          <a:stretch>
            <a:fillRect/>
          </a:stretch>
        </p:blipFill>
        <p:spPr bwMode="auto">
          <a:xfrm>
            <a:off x="4788024" y="980728"/>
            <a:ext cx="3816424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2126</TotalTime>
  <Words>234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«Хлеб – всему  голова» (подготовительная к школе группа)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  «Хлеб – всему голова»   Подготовительная группа</dc:title>
  <dc:creator>asdasdasd</dc:creator>
  <cp:lastModifiedBy>Виолетта Потеха</cp:lastModifiedBy>
  <cp:revision>137</cp:revision>
  <dcterms:created xsi:type="dcterms:W3CDTF">2012-09-22T08:11:14Z</dcterms:created>
  <dcterms:modified xsi:type="dcterms:W3CDTF">2015-09-22T17:14:59Z</dcterms:modified>
</cp:coreProperties>
</file>