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299" r:id="rId4"/>
    <p:sldId id="259" r:id="rId5"/>
    <p:sldId id="261" r:id="rId6"/>
    <p:sldId id="290" r:id="rId7"/>
    <p:sldId id="300" r:id="rId8"/>
    <p:sldId id="264" r:id="rId9"/>
    <p:sldId id="301" r:id="rId10"/>
    <p:sldId id="263" r:id="rId11"/>
    <p:sldId id="265" r:id="rId12"/>
    <p:sldId id="266" r:id="rId13"/>
    <p:sldId id="302" r:id="rId14"/>
    <p:sldId id="294" r:id="rId15"/>
    <p:sldId id="262" r:id="rId16"/>
    <p:sldId id="269" r:id="rId17"/>
    <p:sldId id="288" r:id="rId18"/>
    <p:sldId id="270" r:id="rId19"/>
    <p:sldId id="282" r:id="rId20"/>
    <p:sldId id="275" r:id="rId21"/>
    <p:sldId id="285" r:id="rId22"/>
    <p:sldId id="287" r:id="rId23"/>
    <p:sldId id="278" r:id="rId24"/>
    <p:sldId id="279" r:id="rId25"/>
    <p:sldId id="295" r:id="rId26"/>
    <p:sldId id="272" r:id="rId27"/>
    <p:sldId id="276" r:id="rId28"/>
    <p:sldId id="274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993"/>
    <a:srgbClr val="320DD1"/>
    <a:srgbClr val="02057C"/>
    <a:srgbClr val="0307AD"/>
    <a:srgbClr val="0409EA"/>
    <a:srgbClr val="0307B1"/>
    <a:srgbClr val="1100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3" autoAdjust="0"/>
    <p:restoredTop sz="94660"/>
  </p:normalViewPr>
  <p:slideViewPr>
    <p:cSldViewPr>
      <p:cViewPr varScale="1">
        <p:scale>
          <a:sx n="86" d="100"/>
          <a:sy n="86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8145455708937767E-2"/>
          <c:y val="5.1310577003835796E-2"/>
          <c:w val="0.6775589258581507"/>
          <c:h val="0.80433102830426351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 Озимая пшеница</c:v>
                </c:pt>
              </c:strCache>
            </c:strRef>
          </c:tx>
          <c:cat>
            <c:numRef>
              <c:f>Лист1!$B$1:$G$1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26.4</c:v>
                </c:pt>
                <c:pt idx="1">
                  <c:v>5.7</c:v>
                </c:pt>
                <c:pt idx="2">
                  <c:v>24</c:v>
                </c:pt>
                <c:pt idx="3">
                  <c:v>4.7</c:v>
                </c:pt>
                <c:pt idx="4">
                  <c:v>17.2</c:v>
                </c:pt>
                <c:pt idx="5">
                  <c:v>23.2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Яровые</c:v>
                </c:pt>
              </c:strCache>
            </c:strRef>
          </c:tx>
          <c:cat>
            <c:numRef>
              <c:f>Лист1!$B$1:$G$1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20.8</c:v>
                </c:pt>
                <c:pt idx="1">
                  <c:v>23.9</c:v>
                </c:pt>
                <c:pt idx="2">
                  <c:v>23.7</c:v>
                </c:pt>
                <c:pt idx="3">
                  <c:v>23.4</c:v>
                </c:pt>
                <c:pt idx="4">
                  <c:v>15.7</c:v>
                </c:pt>
                <c:pt idx="5">
                  <c:v>21.1</c:v>
                </c:pt>
              </c:numCache>
            </c:numRef>
          </c:val>
        </c:ser>
        <c:marker val="1"/>
        <c:axId val="67171456"/>
        <c:axId val="67172992"/>
      </c:lineChart>
      <c:catAx>
        <c:axId val="67171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7172992"/>
        <c:crosses val="autoZero"/>
        <c:auto val="1"/>
        <c:lblAlgn val="ctr"/>
        <c:lblOffset val="100"/>
      </c:catAx>
      <c:valAx>
        <c:axId val="67172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717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36451188443058"/>
          <c:y val="0.20185580503373537"/>
          <c:w val="0.20463548811556925"/>
          <c:h val="0.47184481648422438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9E38-3E63-4792-8EBC-6A1937E9A60E}" type="datetimeFigureOut">
              <a:rPr lang="ru-RU" smtClean="0"/>
              <a:pPr/>
              <a:t>19.08.2015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8930-C37D-4F04-BCD3-9A87551797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9E38-3E63-4792-8EBC-6A1937E9A60E}" type="datetimeFigureOut">
              <a:rPr lang="ru-RU" smtClean="0"/>
              <a:pPr/>
              <a:t>19.08.2015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8930-C37D-4F04-BCD3-9A87551797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9E38-3E63-4792-8EBC-6A1937E9A60E}" type="datetimeFigureOut">
              <a:rPr lang="ru-RU" smtClean="0"/>
              <a:pPr/>
              <a:t>19.08.2015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8930-C37D-4F04-BCD3-9A87551797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2C176-A598-4E99-864A-6799FBAB8D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9E38-3E63-4792-8EBC-6A1937E9A60E}" type="datetimeFigureOut">
              <a:rPr lang="ru-RU" smtClean="0"/>
              <a:pPr/>
              <a:t>19.08.2015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8930-C37D-4F04-BCD3-9A87551797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9E38-3E63-4792-8EBC-6A1937E9A60E}" type="datetimeFigureOut">
              <a:rPr lang="ru-RU" smtClean="0"/>
              <a:pPr/>
              <a:t>19.08.2015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8930-C37D-4F04-BCD3-9A87551797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9E38-3E63-4792-8EBC-6A1937E9A60E}" type="datetimeFigureOut">
              <a:rPr lang="ru-RU" smtClean="0"/>
              <a:pPr/>
              <a:t>19.08.2015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8930-C37D-4F04-BCD3-9A87551797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9E38-3E63-4792-8EBC-6A1937E9A60E}" type="datetimeFigureOut">
              <a:rPr lang="ru-RU" smtClean="0"/>
              <a:pPr/>
              <a:t>19.08.2015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8930-C37D-4F04-BCD3-9A87551797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9E38-3E63-4792-8EBC-6A1937E9A60E}" type="datetimeFigureOut">
              <a:rPr lang="ru-RU" smtClean="0"/>
              <a:pPr/>
              <a:t>19.08.2015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8930-C37D-4F04-BCD3-9A87551797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9E38-3E63-4792-8EBC-6A1937E9A60E}" type="datetimeFigureOut">
              <a:rPr lang="ru-RU" smtClean="0"/>
              <a:pPr/>
              <a:t>19.08.2015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8930-C37D-4F04-BCD3-9A87551797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9E38-3E63-4792-8EBC-6A1937E9A60E}" type="datetimeFigureOut">
              <a:rPr lang="ru-RU" smtClean="0"/>
              <a:pPr/>
              <a:t>19.08.2015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8930-C37D-4F04-BCD3-9A87551797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9E38-3E63-4792-8EBC-6A1937E9A60E}" type="datetimeFigureOut">
              <a:rPr lang="ru-RU" smtClean="0"/>
              <a:pPr/>
              <a:t>19.08.2015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8930-C37D-4F04-BCD3-9A87551797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alphaModFix amt="8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9E38-3E63-4792-8EBC-6A1937E9A60E}" type="datetimeFigureOut">
              <a:rPr lang="ru-RU" smtClean="0"/>
              <a:pPr/>
              <a:t>19.08.2015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68930-C37D-4F04-BCD3-9A87551797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0"/>
            <a:ext cx="54360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30993"/>
                </a:solidFill>
              </a:rPr>
              <a:t>Влияние агроклиматических     </a:t>
            </a:r>
          </a:p>
          <a:p>
            <a:r>
              <a:rPr lang="ru-RU" sz="2800" b="1" dirty="0" smtClean="0">
                <a:solidFill>
                  <a:srgbClr val="230993"/>
                </a:solidFill>
              </a:rPr>
              <a:t>ресурсов на сельскохозяйственную </a:t>
            </a:r>
          </a:p>
          <a:p>
            <a:r>
              <a:rPr lang="ru-RU" sz="2800" b="1" dirty="0" smtClean="0">
                <a:solidFill>
                  <a:srgbClr val="230993"/>
                </a:solidFill>
              </a:rPr>
              <a:t>деятельность </a:t>
            </a:r>
            <a:r>
              <a:rPr lang="ru-RU" sz="2800" b="1" dirty="0" err="1" smtClean="0">
                <a:solidFill>
                  <a:srgbClr val="230993"/>
                </a:solidFill>
              </a:rPr>
              <a:t>племзавода</a:t>
            </a:r>
            <a:r>
              <a:rPr lang="ru-RU" sz="2800" b="1" dirty="0" smtClean="0">
                <a:solidFill>
                  <a:srgbClr val="230993"/>
                </a:solidFill>
              </a:rPr>
              <a:t> „</a:t>
            </a:r>
            <a:r>
              <a:rPr lang="ru-RU" sz="2800" b="1" dirty="0" err="1" smtClean="0">
                <a:solidFill>
                  <a:srgbClr val="230993"/>
                </a:solidFill>
              </a:rPr>
              <a:t>Большемурашкинский</a:t>
            </a:r>
            <a:r>
              <a:rPr lang="en-US" sz="2800" b="1" dirty="0" smtClean="0">
                <a:solidFill>
                  <a:srgbClr val="230993"/>
                </a:solidFill>
              </a:rPr>
              <a:t>’’</a:t>
            </a:r>
            <a:r>
              <a:rPr lang="ru-RU" sz="2800" b="1" dirty="0" smtClean="0">
                <a:solidFill>
                  <a:srgbClr val="230993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230993"/>
                </a:solidFill>
              </a:rPr>
              <a:t>Решение продовольственной проблемы в России.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2050" name="Picture 2" descr="d:\Desktop\tr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3117911" cy="3214686"/>
          </a:xfrm>
          <a:prstGeom prst="rect">
            <a:avLst/>
          </a:prstGeom>
          <a:noFill/>
        </p:spPr>
      </p:pic>
      <p:pic>
        <p:nvPicPr>
          <p:cNvPr id="2051" name="Picture 3" descr="d:\Desktop\07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286216" y="3212016"/>
            <a:ext cx="4857784" cy="3645984"/>
          </a:xfrm>
          <a:prstGeom prst="rect">
            <a:avLst/>
          </a:prstGeom>
          <a:blipFill dpi="0" rotWithShape="1">
            <a:blip r:embed="rId4" cstate="email">
              <a:alphaModFix amt="84000"/>
            </a:blip>
            <a:srcRect/>
            <a:stretch>
              <a:fillRect/>
            </a:stretch>
          </a:blipFill>
          <a:ln>
            <a:noFill/>
          </a:ln>
        </p:spPr>
      </p:pic>
      <p:pic>
        <p:nvPicPr>
          <p:cNvPr id="7169" name="Picture 1" descr="d:\Desktop\ico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14686"/>
            <a:ext cx="4500562" cy="36433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00562" y="5214950"/>
            <a:ext cx="46434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30993"/>
                </a:solidFill>
              </a:rPr>
              <a:t>Работу выполнили ученики 10</a:t>
            </a:r>
            <a:r>
              <a:rPr lang="ru-RU" sz="1600" b="1" dirty="0" smtClean="0">
                <a:solidFill>
                  <a:srgbClr val="230993"/>
                </a:solidFill>
              </a:rPr>
              <a:t>го</a:t>
            </a:r>
            <a:r>
              <a:rPr lang="ru-RU" sz="2000" b="1" dirty="0" smtClean="0">
                <a:solidFill>
                  <a:srgbClr val="230993"/>
                </a:solidFill>
              </a:rPr>
              <a:t> класса Советской СОШ :   Галочкин  Сергей, Курлов Александр </a:t>
            </a:r>
          </a:p>
          <a:p>
            <a:r>
              <a:rPr lang="ru-RU" sz="2000" b="1" dirty="0" smtClean="0">
                <a:solidFill>
                  <a:srgbClr val="230993"/>
                </a:solidFill>
              </a:rPr>
              <a:t> учитель географии:  Ломаченко  Ирина Алексеевна</a:t>
            </a:r>
            <a:endParaRPr lang="ru-RU" sz="2000" b="1" dirty="0">
              <a:solidFill>
                <a:srgbClr val="230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22530" name="Picture 2" descr="d:\Desktop\iowa-mai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285749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30993"/>
                </a:solidFill>
              </a:rPr>
              <a:t>Кукуруза</a:t>
            </a:r>
            <a:endParaRPr lang="ru-RU" sz="3600" b="1" dirty="0">
              <a:solidFill>
                <a:srgbClr val="230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24578" name="Picture 2" descr="d:\Desktop\g0N2EtOD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2643182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30993"/>
                </a:solidFill>
              </a:rPr>
              <a:t>Горох</a:t>
            </a:r>
            <a:endParaRPr lang="ru-RU" sz="4000" b="1" dirty="0">
              <a:solidFill>
                <a:srgbClr val="230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25602" name="Picture 2" descr="d:\Desktop\hafer-3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38"/>
            <a:ext cx="9144000" cy="68553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1928802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30993"/>
                </a:solidFill>
              </a:rPr>
              <a:t>Овёс</a:t>
            </a:r>
            <a:endParaRPr lang="ru-RU" sz="4000" b="1" dirty="0">
              <a:solidFill>
                <a:srgbClr val="230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53251" name="Picture 3" descr="d:\Desktop\falcata-1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24928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30993"/>
                </a:solidFill>
              </a:rPr>
              <a:t>Люцерна</a:t>
            </a:r>
            <a:endParaRPr lang="ru-RU" sz="3600" b="1" dirty="0">
              <a:solidFill>
                <a:srgbClr val="230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post-98648-12261319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0"/>
            <a:ext cx="7215238" cy="6858001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1331640" y="3573016"/>
          <a:ext cx="60486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85853" y="0"/>
          <a:ext cx="5857917" cy="3000372"/>
        </p:xfrm>
        <a:graphic>
          <a:graphicData uri="http://schemas.openxmlformats.org/drawingml/2006/table">
            <a:tbl>
              <a:tblPr/>
              <a:tblGrid>
                <a:gridCol w="1621683"/>
                <a:gridCol w="706039"/>
                <a:gridCol w="706039"/>
                <a:gridCol w="706039"/>
                <a:gridCol w="706039"/>
                <a:gridCol w="706039"/>
                <a:gridCol w="706039"/>
              </a:tblGrid>
              <a:tr h="75009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0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Озимая пшеница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009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Яровые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009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Зерновые в среднем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1720" y="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Урожайность зерновых культур </a:t>
            </a:r>
            <a:r>
              <a:rPr lang="ru-RU" sz="2400" b="1" dirty="0" err="1" smtClean="0"/>
              <a:t>ц</a:t>
            </a:r>
            <a:r>
              <a:rPr lang="ru-RU" sz="2400" b="1" dirty="0" smtClean="0"/>
              <a:t>/га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645333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Засуха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651944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Дождливый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Ноу\засух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8573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230993"/>
                </a:solidFill>
              </a:rPr>
              <a:t>Засуха</a:t>
            </a:r>
            <a:endParaRPr lang="ru-RU" b="1" dirty="0">
              <a:solidFill>
                <a:srgbClr val="230993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d:\Desktop\1x6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714356"/>
            <a:ext cx="4429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230993"/>
                </a:solidFill>
              </a:rPr>
              <a:t>Обильные дожди во время сбора урожая мешают работе техники </a:t>
            </a:r>
            <a:endParaRPr lang="ru-RU" sz="4000" b="1" dirty="0">
              <a:solidFill>
                <a:srgbClr val="230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F:\Ноу\миссисипи-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1500174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30993"/>
                </a:solidFill>
              </a:rPr>
              <a:t>Обильное выпадение осадков</a:t>
            </a:r>
            <a:endParaRPr lang="ru-RU" sz="4000" b="1" dirty="0">
              <a:solidFill>
                <a:srgbClr val="230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d:\Desktop\po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164305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30993"/>
                </a:solidFill>
              </a:rPr>
              <a:t>Затопы полей</a:t>
            </a:r>
            <a:endParaRPr lang="ru-RU" sz="4000" b="1" dirty="0">
              <a:solidFill>
                <a:srgbClr val="230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d:\Desktop\20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928670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20DD1"/>
                </a:solidFill>
              </a:rPr>
              <a:t>Отсутствие снежного покрытия на озимой пшенице</a:t>
            </a:r>
            <a:endParaRPr lang="ru-RU" sz="2800" b="1" dirty="0">
              <a:solidFill>
                <a:srgbClr val="320DD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74819309_large_img_110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14628"/>
            <a:ext cx="4143372" cy="4143372"/>
          </a:xfrm>
          <a:prstGeom prst="rect">
            <a:avLst/>
          </a:prstGeom>
          <a:noFill/>
        </p:spPr>
      </p:pic>
      <p:pic>
        <p:nvPicPr>
          <p:cNvPr id="6" name="Picture 3" descr="d:\Desktop\f82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noFill/>
        </p:spPr>
      </p:pic>
      <p:pic>
        <p:nvPicPr>
          <p:cNvPr id="1028" name="Picture 4" descr="d:\Desktop\экономика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3" y="3071810"/>
            <a:ext cx="5000627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full_13638772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30993"/>
                </a:solidFill>
              </a:rPr>
              <a:t>Снегозадержание</a:t>
            </a:r>
            <a:endParaRPr lang="ru-RU" dirty="0">
              <a:solidFill>
                <a:srgbClr val="23099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230993"/>
                </a:solidFill>
              </a:rPr>
              <a:t>    популярный агротехнический приём, направленный на задержание и накопление снега на пашне. Данный приём предназначен для охраны почвы и зимующих растений от промерзания, а также для увеличения запасов почвенной влаги.</a:t>
            </a:r>
            <a:endParaRPr lang="ru-RU" b="1" dirty="0">
              <a:solidFill>
                <a:srgbClr val="230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0016-048-Puti-povyshenija-produktivnosti-agrotsenoz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82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230993"/>
                </a:solidFill>
              </a:rPr>
              <a:t>Лесополосы</a:t>
            </a:r>
            <a:endParaRPr lang="ru-RU" b="1" dirty="0">
              <a:solidFill>
                <a:srgbClr val="23099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Лесополосы зимой работают как снегозахватчики , запасая территорию полей снегом  и влагой .Летом дают частичную тень полям и защищают от засушливых ветров.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d:\Desktop\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grassroots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2595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280920" cy="6597352"/>
          </a:xfrm>
        </p:spPr>
        <p:txBody>
          <a:bodyPr>
            <a:normAutofit fontScale="85000" lnSpcReduction="20000"/>
          </a:bodyPr>
          <a:lstStyle/>
          <a:p>
            <a:r>
              <a:rPr lang="ru-RU" sz="4600" b="1" dirty="0" smtClean="0">
                <a:solidFill>
                  <a:srgbClr val="230993"/>
                </a:solidFill>
              </a:rPr>
              <a:t>Климат</a:t>
            </a:r>
            <a:r>
              <a:rPr lang="ru-RU" b="1" dirty="0" smtClean="0">
                <a:solidFill>
                  <a:srgbClr val="230993"/>
                </a:solidFill>
              </a:rPr>
              <a:t> участвует в формировании </a:t>
            </a:r>
            <a:r>
              <a:rPr lang="ru-RU" sz="4600" b="1" dirty="0" smtClean="0">
                <a:solidFill>
                  <a:srgbClr val="230993"/>
                </a:solidFill>
              </a:rPr>
              <a:t>почв</a:t>
            </a:r>
            <a:r>
              <a:rPr lang="ru-RU" b="1" dirty="0" smtClean="0">
                <a:solidFill>
                  <a:srgbClr val="230993"/>
                </a:solidFill>
              </a:rPr>
              <a:t>.</a:t>
            </a:r>
          </a:p>
          <a:p>
            <a:endParaRPr lang="ru-RU" b="1" dirty="0" smtClean="0">
              <a:solidFill>
                <a:srgbClr val="230993"/>
              </a:solidFill>
            </a:endParaRPr>
          </a:p>
          <a:p>
            <a:r>
              <a:rPr lang="ru-RU" b="1" dirty="0" smtClean="0">
                <a:solidFill>
                  <a:srgbClr val="230993"/>
                </a:solidFill>
              </a:rPr>
              <a:t>Почвы нижегородской области по механическому составу в районе преобладают </a:t>
            </a:r>
            <a:r>
              <a:rPr lang="ru-RU" sz="4100" b="1" dirty="0" smtClean="0">
                <a:solidFill>
                  <a:srgbClr val="230993"/>
                </a:solidFill>
              </a:rPr>
              <a:t>серые лесные </a:t>
            </a:r>
            <a:r>
              <a:rPr lang="ru-RU" b="1" dirty="0" smtClean="0">
                <a:solidFill>
                  <a:srgbClr val="230993"/>
                </a:solidFill>
              </a:rPr>
              <a:t>тяжелосуглинистые почвы. </a:t>
            </a:r>
          </a:p>
          <a:p>
            <a:endParaRPr lang="ru-RU" b="1" dirty="0" smtClean="0">
              <a:solidFill>
                <a:srgbClr val="230993"/>
              </a:solidFill>
            </a:endParaRPr>
          </a:p>
          <a:p>
            <a:r>
              <a:rPr lang="ru-RU" b="1" dirty="0" smtClean="0">
                <a:solidFill>
                  <a:srgbClr val="230993"/>
                </a:solidFill>
              </a:rPr>
              <a:t>Они содержат 3-4,5 % перегноя и </a:t>
            </a:r>
            <a:r>
              <a:rPr lang="ru-RU" sz="4000" b="1" dirty="0" smtClean="0">
                <a:solidFill>
                  <a:srgbClr val="230993"/>
                </a:solidFill>
              </a:rPr>
              <a:t>занимают промежуточное положение между черноземами и подзолистыми почвами</a:t>
            </a:r>
            <a:r>
              <a:rPr lang="ru-RU" b="1" dirty="0" smtClean="0">
                <a:solidFill>
                  <a:srgbClr val="230993"/>
                </a:solidFill>
              </a:rPr>
              <a:t>. Мощность гумусового слоя таких почв достигает 40-45 см. </a:t>
            </a:r>
          </a:p>
          <a:p>
            <a:endParaRPr lang="ru-RU" b="1" dirty="0" smtClean="0">
              <a:solidFill>
                <a:srgbClr val="230993"/>
              </a:solidFill>
            </a:endParaRPr>
          </a:p>
          <a:p>
            <a:r>
              <a:rPr lang="ru-RU" sz="4000" b="1" dirty="0" smtClean="0">
                <a:solidFill>
                  <a:srgbClr val="230993"/>
                </a:solidFill>
              </a:rPr>
              <a:t>С применением минеральных удобрений возможно  возделывать здесь сельскохозяйственные культуры</a:t>
            </a:r>
            <a:r>
              <a:rPr lang="ru-RU" b="1" dirty="0" smtClean="0">
                <a:solidFill>
                  <a:srgbClr val="230993"/>
                </a:solidFill>
              </a:rPr>
              <a:t>. </a:t>
            </a:r>
            <a:endParaRPr lang="ru-RU" b="1" dirty="0">
              <a:solidFill>
                <a:srgbClr val="230993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99992" y="98072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499992" y="2636912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99992" y="494116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d:\Desktop\image_291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715016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30993"/>
                </a:solidFill>
              </a:rPr>
              <a:t>      серые лесные тяжелосуглинистые почвы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4500562" y="4929198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85918" y="4929198"/>
            <a:ext cx="242889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2500306"/>
            <a:ext cx="221457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43174" y="2571744"/>
            <a:ext cx="185738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72330" y="2428868"/>
            <a:ext cx="171451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43174" y="571480"/>
            <a:ext cx="350046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71480"/>
            <a:ext cx="3286148" cy="81916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Урожайность</a:t>
            </a:r>
            <a:endParaRPr lang="ru-RU" sz="4000" b="1" dirty="0"/>
          </a:p>
        </p:txBody>
      </p:sp>
      <p:sp>
        <p:nvSpPr>
          <p:cNvPr id="5" name="Стрелка вниз 4"/>
          <p:cNvSpPr/>
          <p:nvPr/>
        </p:nvSpPr>
        <p:spPr>
          <a:xfrm rot="2398758">
            <a:off x="2138203" y="1258284"/>
            <a:ext cx="35719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643306" y="1500174"/>
            <a:ext cx="357190" cy="92869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429256" y="1500174"/>
            <a:ext cx="357190" cy="883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4282" y="2428868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20DD1"/>
                </a:solidFill>
              </a:rPr>
              <a:t>Поздняя весна – запоздалая посевная</a:t>
            </a:r>
            <a:endParaRPr lang="ru-RU" sz="2400" b="1" dirty="0">
              <a:solidFill>
                <a:srgbClr val="320DD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2571744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20DD1"/>
                </a:solidFill>
              </a:rPr>
              <a:t>Малое количество влаги  в почве </a:t>
            </a:r>
            <a:endParaRPr lang="ru-RU" sz="2000" b="1" dirty="0">
              <a:solidFill>
                <a:srgbClr val="320DD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235248">
            <a:off x="2820171" y="3814773"/>
            <a:ext cx="35719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422857">
            <a:off x="4241463" y="3743613"/>
            <a:ext cx="35719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143768" y="2357430"/>
            <a:ext cx="242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20DD1"/>
                </a:solidFill>
              </a:rPr>
              <a:t>Количество внесённых удобрений и гербициды</a:t>
            </a:r>
            <a:endParaRPr lang="ru-RU" sz="2000" b="1" dirty="0">
              <a:solidFill>
                <a:srgbClr val="320DD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5000636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20DD1"/>
                </a:solidFill>
              </a:rPr>
              <a:t>Малоснежная зима</a:t>
            </a:r>
            <a:endParaRPr lang="ru-RU" sz="2000" b="1" dirty="0">
              <a:solidFill>
                <a:srgbClr val="320DD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500063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20DD1"/>
                </a:solidFill>
              </a:rPr>
              <a:t>Засушливое лето</a:t>
            </a:r>
            <a:endParaRPr lang="ru-RU" sz="2000" b="1" dirty="0">
              <a:solidFill>
                <a:srgbClr val="320DD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8867491">
            <a:off x="6472549" y="1252807"/>
            <a:ext cx="35719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9190" y="2500306"/>
            <a:ext cx="171451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929190" y="285749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307B1"/>
                </a:solidFill>
              </a:rPr>
              <a:t> Заморозки</a:t>
            </a:r>
            <a:endParaRPr lang="ru-RU" sz="2400" b="1" dirty="0">
              <a:solidFill>
                <a:srgbClr val="0307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7"/>
            <a:ext cx="8458200" cy="10715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30993"/>
                </a:solidFill>
              </a:rPr>
              <a:t>Повышение плодородия почв за счет внесения удобрений</a:t>
            </a:r>
            <a:endParaRPr lang="ru-RU" dirty="0">
              <a:solidFill>
                <a:srgbClr val="230993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00166" y="1500174"/>
            <a:ext cx="7358114" cy="478634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30993"/>
                </a:solidFill>
              </a:rPr>
              <a:t>Применение минеральных удобрений — важнейшее средство повышения урожайности сельскохозяйственных культур.</a:t>
            </a:r>
          </a:p>
          <a:p>
            <a:pPr algn="l"/>
            <a:r>
              <a:rPr lang="ru-RU" b="1" dirty="0" smtClean="0">
                <a:solidFill>
                  <a:srgbClr val="230993"/>
                </a:solidFill>
              </a:rPr>
              <a:t>Основной способ внесения минеральных удобрений, как и органических,— разбрасывание по поверхности поля и заделка в почву до посева.</a:t>
            </a:r>
          </a:p>
          <a:p>
            <a:endParaRPr lang="ru-RU" b="1" dirty="0" smtClean="0">
              <a:solidFill>
                <a:srgbClr val="230993"/>
              </a:solidFill>
            </a:endParaRPr>
          </a:p>
          <a:p>
            <a:endParaRPr lang="ru-RU" b="1" dirty="0" smtClean="0">
              <a:solidFill>
                <a:srgbClr val="230993"/>
              </a:solidFill>
            </a:endParaRPr>
          </a:p>
          <a:p>
            <a:endParaRPr lang="ru-RU" b="1" dirty="0">
              <a:solidFill>
                <a:srgbClr val="230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 descr="d:\Desktop\1317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06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d:\Desktop\904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447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357166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30993"/>
                </a:solidFill>
              </a:rPr>
              <a:t>    Процесс внесения удобрений </a:t>
            </a:r>
            <a:endParaRPr lang="ru-RU" sz="3600" b="1" dirty="0">
              <a:solidFill>
                <a:srgbClr val="2309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472514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2014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465313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2015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49411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Расходы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486916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Расходы</a:t>
            </a:r>
            <a:endParaRPr lang="ru-RU" sz="2400" b="1" dirty="0"/>
          </a:p>
        </p:txBody>
      </p:sp>
      <p:sp>
        <p:nvSpPr>
          <p:cNvPr id="10" name="Стрелка вниз 9"/>
          <p:cNvSpPr/>
          <p:nvPr/>
        </p:nvSpPr>
        <p:spPr>
          <a:xfrm rot="2905230">
            <a:off x="1786041" y="5324427"/>
            <a:ext cx="219995" cy="351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27584" y="5589240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Минеральные удобрения - </a:t>
            </a:r>
            <a:r>
              <a:rPr lang="ru-RU" sz="2800" b="1" dirty="0" smtClean="0"/>
              <a:t>10 </a:t>
            </a:r>
            <a:r>
              <a:rPr lang="ru-RU" sz="1600" b="1" dirty="0" smtClean="0"/>
              <a:t>млн. руб.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566124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Минеральные удобрения –   </a:t>
            </a:r>
            <a:r>
              <a:rPr lang="ru-RU" sz="2400" b="1" dirty="0" smtClean="0"/>
              <a:t>9,5</a:t>
            </a:r>
            <a:r>
              <a:rPr lang="ru-RU" b="1" dirty="0" smtClean="0"/>
              <a:t> млн. руб.</a:t>
            </a:r>
            <a:endParaRPr lang="ru-RU" b="1" dirty="0"/>
          </a:p>
        </p:txBody>
      </p:sp>
      <p:sp>
        <p:nvSpPr>
          <p:cNvPr id="13" name="Стрелка вниз 12"/>
          <p:cNvSpPr/>
          <p:nvPr/>
        </p:nvSpPr>
        <p:spPr>
          <a:xfrm rot="2905230">
            <a:off x="5674475" y="5252419"/>
            <a:ext cx="219995" cy="351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98571">
            <a:off x="6804687" y="5278160"/>
            <a:ext cx="270151" cy="323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588224" y="5661248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Ядохимикаты</a:t>
            </a:r>
            <a:r>
              <a:rPr lang="ru-RU" sz="1600" b="1" dirty="0" smtClean="0"/>
              <a:t> – </a:t>
            </a:r>
          </a:p>
          <a:p>
            <a:r>
              <a:rPr lang="ru-RU" sz="2400" b="1" dirty="0" smtClean="0"/>
              <a:t>3</a:t>
            </a:r>
            <a:r>
              <a:rPr lang="ru-RU" sz="1600" b="1" dirty="0" smtClean="0"/>
              <a:t> млн.руб.</a:t>
            </a:r>
            <a:endParaRPr lang="ru-RU" sz="1600" b="1" dirty="0"/>
          </a:p>
        </p:txBody>
      </p:sp>
      <p:sp>
        <p:nvSpPr>
          <p:cNvPr id="16" name="Стрелка вниз 15"/>
          <p:cNvSpPr/>
          <p:nvPr/>
        </p:nvSpPr>
        <p:spPr>
          <a:xfrm rot="19198571">
            <a:off x="2844248" y="5350167"/>
            <a:ext cx="270151" cy="323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83768" y="5661248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Ядохимикаты</a:t>
            </a:r>
            <a:r>
              <a:rPr lang="ru-RU" sz="1600" b="1" dirty="0" smtClean="0"/>
              <a:t> – </a:t>
            </a:r>
          </a:p>
          <a:p>
            <a:r>
              <a:rPr lang="ru-RU" sz="2400" b="1" dirty="0" smtClean="0"/>
              <a:t>2</a:t>
            </a:r>
            <a:r>
              <a:rPr lang="ru-RU" sz="1600" b="1" dirty="0" smtClean="0"/>
              <a:t> млн.руб.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79296" cy="68871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230993"/>
                </a:solidFill>
              </a:rPr>
              <a:t/>
            </a:r>
            <a:br>
              <a:rPr lang="ru-RU" sz="3600" b="1" dirty="0" smtClean="0">
                <a:solidFill>
                  <a:srgbClr val="230993"/>
                </a:solidFill>
              </a:rPr>
            </a:br>
            <a:r>
              <a:rPr lang="ru-RU" sz="3100" b="1" dirty="0" smtClean="0">
                <a:solidFill>
                  <a:srgbClr val="230993"/>
                </a:solidFill>
              </a:rPr>
              <a:t>Вывод:</a:t>
            </a:r>
            <a:br>
              <a:rPr lang="ru-RU" sz="3100" b="1" dirty="0" smtClean="0">
                <a:solidFill>
                  <a:srgbClr val="230993"/>
                </a:solidFill>
              </a:rPr>
            </a:br>
            <a:r>
              <a:rPr lang="ru-RU" sz="3100" b="1" dirty="0" smtClean="0">
                <a:solidFill>
                  <a:srgbClr val="230993"/>
                </a:solidFill>
              </a:rPr>
              <a:t>1)Агроклиматические  ресурсы имеют большое влияние на типы и формы ведения сельского хозяйства.</a:t>
            </a:r>
            <a:br>
              <a:rPr lang="ru-RU" sz="3100" b="1" dirty="0" smtClean="0">
                <a:solidFill>
                  <a:srgbClr val="230993"/>
                </a:solidFill>
              </a:rPr>
            </a:br>
            <a:r>
              <a:rPr lang="ru-RU" sz="3100" b="1" dirty="0" smtClean="0">
                <a:solidFill>
                  <a:srgbClr val="230993"/>
                </a:solidFill>
              </a:rPr>
              <a:t/>
            </a:r>
            <a:br>
              <a:rPr lang="ru-RU" sz="3100" b="1" dirty="0" smtClean="0">
                <a:solidFill>
                  <a:srgbClr val="230993"/>
                </a:solidFill>
              </a:rPr>
            </a:br>
            <a:r>
              <a:rPr lang="ru-RU" sz="3100" b="1" dirty="0" smtClean="0">
                <a:solidFill>
                  <a:srgbClr val="230993"/>
                </a:solidFill>
              </a:rPr>
              <a:t>2)Агроклиматические ресурсы на большей территории России благоприятные для ведения сельского хозяйства.</a:t>
            </a:r>
            <a:br>
              <a:rPr lang="ru-RU" sz="3100" b="1" dirty="0" smtClean="0">
                <a:solidFill>
                  <a:srgbClr val="230993"/>
                </a:solidFill>
              </a:rPr>
            </a:br>
            <a:r>
              <a:rPr lang="ru-RU" sz="3100" b="1" dirty="0" smtClean="0">
                <a:solidFill>
                  <a:srgbClr val="230993"/>
                </a:solidFill>
              </a:rPr>
              <a:t/>
            </a:r>
            <a:br>
              <a:rPr lang="ru-RU" sz="3100" b="1" dirty="0" smtClean="0">
                <a:solidFill>
                  <a:srgbClr val="230993"/>
                </a:solidFill>
              </a:rPr>
            </a:br>
            <a:r>
              <a:rPr lang="ru-RU" sz="3100" b="1" dirty="0" smtClean="0">
                <a:solidFill>
                  <a:srgbClr val="230993"/>
                </a:solidFill>
              </a:rPr>
              <a:t>3) </a:t>
            </a:r>
            <a:r>
              <a:rPr lang="ru-RU" sz="3100" b="1" dirty="0" smtClean="0">
                <a:solidFill>
                  <a:srgbClr val="02057C"/>
                </a:solidFill>
              </a:rPr>
              <a:t>Поэтому они позволяют вести </a:t>
            </a:r>
            <a:r>
              <a:rPr lang="ru-RU" sz="3100" b="1" dirty="0" err="1" smtClean="0">
                <a:solidFill>
                  <a:srgbClr val="02057C"/>
                </a:solidFill>
              </a:rPr>
              <a:t>с\х</a:t>
            </a:r>
            <a:r>
              <a:rPr lang="ru-RU" sz="3100" b="1" dirty="0" smtClean="0">
                <a:solidFill>
                  <a:srgbClr val="02057C"/>
                </a:solidFill>
              </a:rPr>
              <a:t> деятельность на большей части территории страны , обеспечивая  продуктами питания население России, позволяют решить продовольственную проблему в стране, а так же вести экспорт </a:t>
            </a:r>
            <a:r>
              <a:rPr lang="ru-RU" sz="3100" b="1" dirty="0" err="1" smtClean="0">
                <a:solidFill>
                  <a:srgbClr val="02057C"/>
                </a:solidFill>
              </a:rPr>
              <a:t>с\х</a:t>
            </a:r>
            <a:r>
              <a:rPr lang="ru-RU" sz="3100" b="1" dirty="0" smtClean="0">
                <a:solidFill>
                  <a:srgbClr val="02057C"/>
                </a:solidFill>
              </a:rPr>
              <a:t> продукции, при условии капиталовложений.</a:t>
            </a:r>
            <a:r>
              <a:rPr lang="ru-RU" sz="3600" b="1" dirty="0" smtClean="0">
                <a:solidFill>
                  <a:srgbClr val="230993"/>
                </a:solidFill>
              </a:rPr>
              <a:t/>
            </a:r>
            <a:br>
              <a:rPr lang="ru-RU" sz="3600" b="1" dirty="0" smtClean="0">
                <a:solidFill>
                  <a:srgbClr val="230993"/>
                </a:solidFill>
              </a:rPr>
            </a:br>
            <a:endParaRPr lang="ru-RU" b="1" dirty="0">
              <a:solidFill>
                <a:srgbClr val="230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2057C"/>
                </a:solidFill>
              </a:rPr>
              <a:t>Цель нашей исследовательской работы</a:t>
            </a:r>
          </a:p>
          <a:p>
            <a:pPr marL="514350" indent="-514350">
              <a:buAutoNum type="arabicParenR"/>
            </a:pPr>
            <a:endParaRPr lang="ru-RU" b="1" dirty="0" smtClean="0">
              <a:solidFill>
                <a:srgbClr val="02057C"/>
              </a:solidFill>
            </a:endParaRPr>
          </a:p>
          <a:p>
            <a:pPr marL="514350" indent="-514350">
              <a:buAutoNum type="arabicParenR"/>
            </a:pPr>
            <a:endParaRPr lang="ru-RU" b="1" dirty="0" smtClean="0">
              <a:solidFill>
                <a:srgbClr val="02057C"/>
              </a:solidFill>
            </a:endParaRPr>
          </a:p>
          <a:p>
            <a:pPr marL="514350" indent="-514350">
              <a:buAutoNum type="arabicParenR"/>
            </a:pPr>
            <a:r>
              <a:rPr lang="ru-RU" sz="4000" b="1" dirty="0" smtClean="0">
                <a:solidFill>
                  <a:srgbClr val="02057C"/>
                </a:solidFill>
              </a:rPr>
              <a:t>Рассмотреть</a:t>
            </a:r>
            <a:r>
              <a:rPr lang="ru-RU" b="1" dirty="0" smtClean="0">
                <a:solidFill>
                  <a:srgbClr val="02057C"/>
                </a:solidFill>
              </a:rPr>
              <a:t> влияние агроклиматических ресурсов нашей страны на ведение сельского хозяйства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2057C"/>
                </a:solidFill>
              </a:rPr>
              <a:t>Пути решения продовольственной проблемы в </a:t>
            </a:r>
            <a:r>
              <a:rPr lang="ru-RU" b="1" dirty="0" smtClean="0">
                <a:solidFill>
                  <a:srgbClr val="02057C"/>
                </a:solidFill>
              </a:rPr>
              <a:t>России</a:t>
            </a:r>
            <a:r>
              <a:rPr lang="ru-RU" b="1" dirty="0" smtClean="0">
                <a:solidFill>
                  <a:srgbClr val="02057C"/>
                </a:solidFill>
              </a:rPr>
              <a:t>.</a:t>
            </a:r>
          </a:p>
          <a:p>
            <a:pPr marL="514350" indent="-514350">
              <a:buNone/>
            </a:pPr>
            <a:endParaRPr lang="ru-RU" b="1" dirty="0" smtClean="0">
              <a:solidFill>
                <a:srgbClr val="02057C"/>
              </a:solidFill>
            </a:endParaRPr>
          </a:p>
          <a:p>
            <a:pPr marL="514350" indent="-514350">
              <a:buNone/>
            </a:pPr>
            <a:endParaRPr lang="ru-RU" b="1" dirty="0" smtClean="0">
              <a:solidFill>
                <a:srgbClr val="02057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230993"/>
                </a:solidFill>
              </a:rPr>
              <a:t>Агроклиматические ресурсы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132856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b="1" dirty="0" smtClean="0">
                <a:solidFill>
                  <a:srgbClr val="230993"/>
                </a:solidFill>
              </a:rPr>
              <a:t>Агроклиматические ресурсы— это свойства климата, обеспечивающие возможности сельскохозяйственного производства. Они характеризуются: продолжительностью периода со среднесуточной температурой выше +10 °С; суммой температур за этот период; соотношением тепла и влаги (коэффициент увлажнения); запасами влаги, создаваемыми в зимний период снежным покровом.</a:t>
            </a:r>
            <a:endParaRPr lang="ru-RU" b="1" dirty="0">
              <a:solidFill>
                <a:srgbClr val="230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78581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30993"/>
                </a:solidFill>
              </a:rPr>
              <a:t>Климат области и района</a:t>
            </a:r>
            <a:endParaRPr lang="ru-RU" b="1" dirty="0">
              <a:solidFill>
                <a:srgbClr val="230993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8662" y="2285992"/>
            <a:ext cx="7643866" cy="45720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30993"/>
                </a:solidFill>
              </a:rPr>
              <a:t> </a:t>
            </a:r>
            <a:r>
              <a:rPr lang="ru-RU" sz="2800" b="1" dirty="0" smtClean="0">
                <a:solidFill>
                  <a:srgbClr val="02057C"/>
                </a:solidFill>
              </a:rPr>
              <a:t>В целом климат нашей области является здоровым для жизни человека и благоприятным для произрастания сельскохозяйственных культур. Засуха и неурожай бывают редким явлением и распространяются обычно не на всю область.</a:t>
            </a:r>
            <a:r>
              <a:rPr lang="ru-RU" sz="2800" b="1" dirty="0" smtClean="0">
                <a:solidFill>
                  <a:srgbClr val="11003A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186766" cy="25003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307AD"/>
                </a:solidFill>
              </a:rPr>
              <a:t>Одна из основных задач хозяйств России это решение продовольственной проблемы</a:t>
            </a:r>
            <a:endParaRPr lang="ru-RU" sz="2800" b="1" dirty="0">
              <a:solidFill>
                <a:srgbClr val="0307A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2057C"/>
                </a:solidFill>
              </a:rPr>
              <a:t>Пути решения</a:t>
            </a:r>
          </a:p>
          <a:p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2802853">
            <a:off x="2351193" y="1790449"/>
            <a:ext cx="357190" cy="1707330"/>
          </a:xfrm>
          <a:prstGeom prst="downArrow">
            <a:avLst/>
          </a:prstGeom>
          <a:solidFill>
            <a:srgbClr val="320D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409E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429000"/>
            <a:ext cx="2714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307AD"/>
                </a:solidFill>
              </a:rPr>
              <a:t>Развитие отраслей, производящих С/Х  технику и удобрения.</a:t>
            </a:r>
            <a:endParaRPr lang="ru-RU" sz="2800" b="1" dirty="0">
              <a:solidFill>
                <a:srgbClr val="0307A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1700808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409EA"/>
                </a:solidFill>
              </a:rPr>
              <a:t>Развитие </a:t>
            </a:r>
            <a:r>
              <a:rPr lang="ru-RU" sz="3200" b="1" dirty="0" err="1" smtClean="0">
                <a:solidFill>
                  <a:srgbClr val="0409EA"/>
                </a:solidFill>
              </a:rPr>
              <a:t>Агро-промышленного</a:t>
            </a:r>
            <a:r>
              <a:rPr lang="ru-RU" sz="3200" b="1" dirty="0" smtClean="0">
                <a:solidFill>
                  <a:srgbClr val="0409EA"/>
                </a:solidFill>
              </a:rPr>
              <a:t> комплекса</a:t>
            </a:r>
          </a:p>
          <a:p>
            <a:pPr algn="ctr"/>
            <a:endParaRPr lang="ru-RU" sz="2400" b="1" dirty="0">
              <a:solidFill>
                <a:srgbClr val="0307AD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3429000"/>
            <a:ext cx="285752" cy="285752"/>
          </a:xfrm>
          <a:prstGeom prst="downArrow">
            <a:avLst/>
          </a:prstGeom>
          <a:solidFill>
            <a:srgbClr val="040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2057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3861048"/>
            <a:ext cx="2928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409EA"/>
                </a:solidFill>
              </a:rPr>
              <a:t>Развитие сельского хозяйства страны</a:t>
            </a:r>
            <a:endParaRPr lang="ru-RU" sz="3600" b="1" dirty="0">
              <a:solidFill>
                <a:srgbClr val="0409E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2232" y="3357562"/>
            <a:ext cx="2571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307AD"/>
                </a:solidFill>
              </a:rPr>
              <a:t>Развитие отраслей по переработке </a:t>
            </a:r>
            <a:r>
              <a:rPr lang="ru-RU" sz="2800" b="1" dirty="0" err="1" smtClean="0">
                <a:solidFill>
                  <a:srgbClr val="0307AD"/>
                </a:solidFill>
              </a:rPr>
              <a:t>сельско-хозяйственной</a:t>
            </a:r>
            <a:r>
              <a:rPr lang="ru-RU" sz="2800" b="1" dirty="0" smtClean="0">
                <a:solidFill>
                  <a:srgbClr val="0307AD"/>
                </a:solidFill>
              </a:rPr>
              <a:t> продукции</a:t>
            </a:r>
            <a:endParaRPr lang="ru-RU" sz="2800" b="1" dirty="0">
              <a:solidFill>
                <a:srgbClr val="0307AD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8858502">
            <a:off x="6247892" y="1809413"/>
            <a:ext cx="357190" cy="1639840"/>
          </a:xfrm>
          <a:prstGeom prst="downArrow">
            <a:avLst/>
          </a:prstGeom>
          <a:solidFill>
            <a:srgbClr val="320D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307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1643050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307B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Озимая пшеница – 2000 га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307B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307B1"/>
                </a:solidFill>
              </a:rPr>
              <a:t>Структура посевных площадей племзавода «Большемурашкинский» на 2015 год</a:t>
            </a:r>
            <a:endParaRPr lang="ru-RU" sz="2400" b="1" dirty="0">
              <a:solidFill>
                <a:srgbClr val="0307B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428736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307B1"/>
                </a:solidFill>
              </a:rPr>
              <a:t>Яровые - 1700 га </a:t>
            </a:r>
            <a:endParaRPr lang="ru-RU" sz="2000" b="1" dirty="0">
              <a:solidFill>
                <a:srgbClr val="0307B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2143116"/>
            <a:ext cx="2491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307B1"/>
                </a:solidFill>
              </a:rPr>
              <a:t> </a:t>
            </a:r>
            <a:r>
              <a:rPr lang="ru-RU" sz="2400" b="1" dirty="0" smtClean="0">
                <a:solidFill>
                  <a:srgbClr val="0307B1"/>
                </a:solidFill>
              </a:rPr>
              <a:t>700 га - пшеница</a:t>
            </a:r>
            <a:endParaRPr lang="ru-RU" sz="2000" b="1" dirty="0">
              <a:solidFill>
                <a:srgbClr val="0307B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571744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307B1"/>
                </a:solidFill>
              </a:rPr>
              <a:t> 450 га - ячмень</a:t>
            </a:r>
            <a:endParaRPr lang="ru-RU" sz="2400" b="1" dirty="0">
              <a:solidFill>
                <a:srgbClr val="0307B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3357562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307B1"/>
                </a:solidFill>
              </a:rPr>
              <a:t>100 га - овёс</a:t>
            </a:r>
            <a:endParaRPr lang="ru-RU" sz="2400" b="1" dirty="0">
              <a:solidFill>
                <a:srgbClr val="0307B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3000372"/>
            <a:ext cx="240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307B1"/>
                </a:solidFill>
              </a:rPr>
              <a:t>100 га - кукуруза</a:t>
            </a:r>
            <a:endParaRPr lang="ru-RU" sz="2400" b="1" dirty="0">
              <a:solidFill>
                <a:srgbClr val="0307B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3786190"/>
            <a:ext cx="3182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307B1"/>
                </a:solidFill>
              </a:rPr>
              <a:t>150 га - зернобобовые</a:t>
            </a:r>
            <a:endParaRPr lang="ru-RU" sz="2400" b="1" dirty="0">
              <a:solidFill>
                <a:srgbClr val="0307B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000760" y="178592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4214818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307B1"/>
                </a:solidFill>
              </a:rPr>
              <a:t>200 га - посевы на силос и зелёный корм</a:t>
            </a:r>
            <a:endParaRPr lang="ru-RU" sz="2400" b="1" dirty="0">
              <a:solidFill>
                <a:srgbClr val="0307B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57224" y="2143116"/>
            <a:ext cx="35718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307B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Однолетние травы  на корма -1550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307B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307B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307B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3071810"/>
            <a:ext cx="3532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307B1"/>
                </a:solidFill>
              </a:rPr>
              <a:t>Многолетние травы - 2775 га </a:t>
            </a:r>
            <a:endParaRPr lang="ru-RU" sz="2400" b="1" dirty="0">
              <a:solidFill>
                <a:srgbClr val="0307B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436510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30993"/>
                </a:solidFill>
              </a:rPr>
              <a:t>8025 га – всего посевов</a:t>
            </a:r>
            <a:endParaRPr lang="ru-RU" sz="2400" b="1" dirty="0">
              <a:solidFill>
                <a:srgbClr val="23099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494116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30993"/>
                </a:solidFill>
              </a:rPr>
              <a:t>1900 га - пары</a:t>
            </a:r>
            <a:endParaRPr lang="ru-RU" sz="2400" b="1" dirty="0">
              <a:solidFill>
                <a:srgbClr val="23099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544522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30993"/>
                </a:solidFill>
              </a:rPr>
              <a:t>9925 га - пашня</a:t>
            </a:r>
            <a:endParaRPr lang="ru-RU" sz="2400" b="1" dirty="0">
              <a:solidFill>
                <a:srgbClr val="23099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587727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30993"/>
                </a:solidFill>
              </a:rPr>
              <a:t>11387 га – с</a:t>
            </a:r>
            <a:r>
              <a:rPr lang="en-US" sz="2400" b="1" dirty="0" smtClean="0">
                <a:solidFill>
                  <a:srgbClr val="230993"/>
                </a:solidFill>
              </a:rPr>
              <a:t>/</a:t>
            </a:r>
            <a:r>
              <a:rPr lang="ru-RU" sz="2400" b="1" dirty="0" err="1" smtClean="0">
                <a:solidFill>
                  <a:srgbClr val="230993"/>
                </a:solidFill>
              </a:rPr>
              <a:t>х</a:t>
            </a:r>
            <a:r>
              <a:rPr lang="ru-RU" sz="2400" b="1" dirty="0" smtClean="0">
                <a:solidFill>
                  <a:srgbClr val="230993"/>
                </a:solidFill>
              </a:rPr>
              <a:t> угодья(пастбища, сенокосы)</a:t>
            </a:r>
            <a:endParaRPr lang="ru-RU" sz="2400" b="1" dirty="0">
              <a:solidFill>
                <a:srgbClr val="230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23554" name="Picture 2" descr="d:\Desktop\medium_201005220103475584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3000372"/>
            <a:ext cx="5443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230993"/>
                </a:solidFill>
              </a:rPr>
              <a:t>                  Пшеница</a:t>
            </a:r>
            <a:endParaRPr lang="ru-RU" sz="4000" b="1" dirty="0">
              <a:solidFill>
                <a:srgbClr val="230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52227" name="Picture 3" descr="d:\Desktop\1.-Die-Zutaten_Gers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784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19675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30993"/>
                </a:solidFill>
              </a:rPr>
              <a:t>Ячмень</a:t>
            </a:r>
            <a:endParaRPr lang="ru-RU" sz="3600" b="1" dirty="0">
              <a:solidFill>
                <a:srgbClr val="230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402</Words>
  <Application>Microsoft Office PowerPoint</Application>
  <PresentationFormat>Экран (4:3)</PresentationFormat>
  <Paragraphs>114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  Агроклиматические ресурсы</vt:lpstr>
      <vt:lpstr>Климат области и района</vt:lpstr>
      <vt:lpstr>Одна из основных задач хозяйств России это решение продовольственной проблемы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Засуха</vt:lpstr>
      <vt:lpstr>Слайд 16</vt:lpstr>
      <vt:lpstr>Слайд 17</vt:lpstr>
      <vt:lpstr>Слайд 18</vt:lpstr>
      <vt:lpstr>Слайд 19</vt:lpstr>
      <vt:lpstr>Снегозадержание</vt:lpstr>
      <vt:lpstr>Лесополосы</vt:lpstr>
      <vt:lpstr>Слайд 22</vt:lpstr>
      <vt:lpstr>Слайд 23</vt:lpstr>
      <vt:lpstr>Слайд 24</vt:lpstr>
      <vt:lpstr>Урожайность</vt:lpstr>
      <vt:lpstr>Повышение плодородия почв за счет внесения удобрений</vt:lpstr>
      <vt:lpstr>Слайд 27</vt:lpstr>
      <vt:lpstr>Слайд 28</vt:lpstr>
      <vt:lpstr> Вывод: 1)Агроклиматические  ресурсы имеют большое влияние на типы и формы ведения сельского хозяйства.  2)Агроклиматические ресурсы на большей территории России благоприятные для ведения сельского хозяйства.  3) Поэтому они позволяют вести с\х деятельность на большей части территории страны , обеспечивая  продуктами питания население России, позволяют решить продовольственную проблему в стране, а так же вести экспорт с\х продукции, при условии капиталовложений.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user01</dc:creator>
  <cp:lastModifiedBy>Ирина</cp:lastModifiedBy>
  <cp:revision>94</cp:revision>
  <dcterms:created xsi:type="dcterms:W3CDTF">2015-03-15T16:07:58Z</dcterms:created>
  <dcterms:modified xsi:type="dcterms:W3CDTF">2015-08-19T07:36:02Z</dcterms:modified>
</cp:coreProperties>
</file>