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8" r:id="rId4"/>
    <p:sldId id="261" r:id="rId5"/>
    <p:sldId id="266" r:id="rId6"/>
    <p:sldId id="265" r:id="rId7"/>
    <p:sldId id="258" r:id="rId8"/>
    <p:sldId id="286" r:id="rId9"/>
    <p:sldId id="278" r:id="rId10"/>
    <p:sldId id="285" r:id="rId11"/>
    <p:sldId id="284" r:id="rId12"/>
    <p:sldId id="279" r:id="rId13"/>
    <p:sldId id="259" r:id="rId14"/>
    <p:sldId id="273" r:id="rId15"/>
    <p:sldId id="270" r:id="rId16"/>
    <p:sldId id="277" r:id="rId17"/>
    <p:sldId id="276" r:id="rId18"/>
    <p:sldId id="281" r:id="rId19"/>
    <p:sldId id="260" r:id="rId20"/>
    <p:sldId id="283" r:id="rId21"/>
    <p:sldId id="271" r:id="rId22"/>
    <p:sldId id="269" r:id="rId23"/>
    <p:sldId id="275" r:id="rId24"/>
    <p:sldId id="293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2858-E8DA-438F-940F-44904382D2F6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348880"/>
            <a:ext cx="2483768" cy="450912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Подготовили воспитатели группы «</a:t>
            </a:r>
            <a:r>
              <a:rPr lang="ru-RU" sz="2400" i="1" smtClean="0">
                <a:solidFill>
                  <a:srgbClr val="7030A0"/>
                </a:solidFill>
              </a:rPr>
              <a:t>Радуга»:</a:t>
            </a:r>
            <a:r>
              <a:rPr lang="ru-RU" sz="2400" i="1" dirty="0" smtClean="0">
                <a:solidFill>
                  <a:srgbClr val="7030A0"/>
                </a:solidFill>
              </a:rPr>
              <a:t/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Забродина Е.Н.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Проект &quot;Осень - чудная пора&quot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235" y="151801"/>
            <a:ext cx="65527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Дидактические игры на тему: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«Овощи», «Фрукты».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детский сад14\детсад 14\258CANON\IMG_4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9" y="1268760"/>
            <a:ext cx="3458811" cy="2592288"/>
          </a:xfrm>
          <a:prstGeom prst="rect">
            <a:avLst/>
          </a:prstGeom>
          <a:noFill/>
        </p:spPr>
      </p:pic>
      <p:pic>
        <p:nvPicPr>
          <p:cNvPr id="5123" name="Picture 3" descr="C:\детский сад14\детсад 14\258CANON\IMG_48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068960"/>
            <a:ext cx="3697001" cy="2770319"/>
          </a:xfrm>
          <a:prstGeom prst="rect">
            <a:avLst/>
          </a:prstGeom>
          <a:noFill/>
        </p:spPr>
      </p:pic>
      <p:pic>
        <p:nvPicPr>
          <p:cNvPr id="5124" name="Picture 4" descr="C:\детский сад14\детсад 14\258CANON\IMG_48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077072"/>
            <a:ext cx="3528392" cy="2684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1340768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В огороде много гряд:                  </a:t>
            </a:r>
          </a:p>
          <a:p>
            <a:pPr algn="ctr"/>
            <a:r>
              <a:rPr lang="ru-RU" sz="2000" i="1" dirty="0" smtClean="0"/>
              <a:t>Тут и репа, и салат,               </a:t>
            </a:r>
          </a:p>
          <a:p>
            <a:pPr algn="ctr"/>
            <a:r>
              <a:rPr lang="ru-RU" sz="2000" i="1" dirty="0" smtClean="0"/>
              <a:t>Тут и свёкла, и горох,</a:t>
            </a:r>
          </a:p>
          <a:p>
            <a:pPr algn="ctr"/>
            <a:r>
              <a:rPr lang="ru-RU" sz="2000" i="1" dirty="0" smtClean="0"/>
              <a:t>А картофель разве плох?</a:t>
            </a:r>
          </a:p>
          <a:p>
            <a:pPr algn="ctr"/>
            <a:r>
              <a:rPr lang="ru-RU" sz="2000" i="1" dirty="0" smtClean="0"/>
              <a:t>Наш зелёный огород.            </a:t>
            </a:r>
          </a:p>
          <a:p>
            <a:pPr algn="ctr"/>
            <a:r>
              <a:rPr lang="ru-RU" sz="2000" i="1" dirty="0" smtClean="0"/>
              <a:t>Овощей здесь много, вот!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Поделки детей «Овощи».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детский сад14\детсад 14\247CANON\IMG_4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1124744"/>
            <a:ext cx="4281557" cy="2880320"/>
          </a:xfrm>
          <a:prstGeom prst="rect">
            <a:avLst/>
          </a:prstGeom>
          <a:noFill/>
        </p:spPr>
      </p:pic>
      <p:pic>
        <p:nvPicPr>
          <p:cNvPr id="4099" name="Picture 3" descr="C:\детский сад14\детсад 14\247CANON\IMG_4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4077072"/>
            <a:ext cx="4032448" cy="2636912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247CANON\IMG_45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124744"/>
            <a:ext cx="4290382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59216" cy="7647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Поделка семьи Маши Сазоновой</a:t>
            </a:r>
            <a:r>
              <a:rPr lang="ru-RU" sz="3600" b="1" dirty="0" smtClean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детский сад14\детсад 14\247CANON\IMG_4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826483" cy="54947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1772816"/>
            <a:ext cx="2952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Осень — времечко сырое, </a:t>
            </a:r>
            <a:br>
              <a:rPr lang="ru-RU" sz="2800" b="1" dirty="0" smtClean="0"/>
            </a:br>
            <a:r>
              <a:rPr lang="ru-RU" sz="2800" b="1" dirty="0" smtClean="0"/>
              <a:t>Дождик льется с высоты. </a:t>
            </a:r>
            <a:br>
              <a:rPr lang="ru-RU" sz="2800" b="1" dirty="0" smtClean="0"/>
            </a:br>
            <a:r>
              <a:rPr lang="ru-RU" sz="2800" b="1" dirty="0" smtClean="0"/>
              <a:t>Люди чаще раскрывают </a:t>
            </a:r>
            <a:br>
              <a:rPr lang="ru-RU" sz="2800" b="1" dirty="0" smtClean="0"/>
            </a:br>
            <a:r>
              <a:rPr lang="ru-RU" sz="2800" b="1" dirty="0" smtClean="0"/>
              <a:t>Разноцветные зонты!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Выставка семейных работ.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детский сад14\детсад 14\247CANON\IMG_4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196752"/>
            <a:ext cx="6192688" cy="46445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954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    </a:t>
            </a:r>
            <a:r>
              <a:rPr lang="ru-RU" sz="3600" b="1" i="1" dirty="0" smtClean="0">
                <a:solidFill>
                  <a:srgbClr val="7030A0"/>
                </a:solidFill>
              </a:rPr>
              <a:t>Поделка семьи Насти Сутягиной.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619672" y="5877272"/>
            <a:ext cx="665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детский сад14\детсад 14\259CANON\IMG_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7604" y="1331162"/>
            <a:ext cx="7128792" cy="53377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              </a:t>
            </a:r>
            <a:r>
              <a:rPr lang="ru-RU" sz="3600" b="1" i="1" dirty="0" smtClean="0">
                <a:solidFill>
                  <a:srgbClr val="7030A0"/>
                </a:solidFill>
              </a:rPr>
              <a:t>Поделка семьи Насти Сутягиной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                      «Фрукты - витамины».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Книжка малышка семьи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 Максима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Венчако</a:t>
            </a:r>
            <a:r>
              <a:rPr lang="ru-RU" sz="4000" b="1" dirty="0" err="1" smtClean="0">
                <a:solidFill>
                  <a:srgbClr val="7030A0"/>
                </a:solidFill>
              </a:rPr>
              <a:t>ва</a:t>
            </a:r>
            <a:r>
              <a:rPr lang="ru-RU" sz="4000" i="1" dirty="0" smtClean="0">
                <a:solidFill>
                  <a:srgbClr val="7030A0"/>
                </a:solidFill>
              </a:rPr>
              <a:t>.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детский сад14\детсад 14\247CANON\IMG_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484784"/>
            <a:ext cx="4248472" cy="3096344"/>
          </a:xfrm>
          <a:prstGeom prst="rect">
            <a:avLst/>
          </a:prstGeom>
          <a:noFill/>
        </p:spPr>
      </p:pic>
      <p:pic>
        <p:nvPicPr>
          <p:cNvPr id="1027" name="Picture 3" descr="C:\детский сад14\детсад 14\247CANON\IMG_45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140968"/>
            <a:ext cx="3960440" cy="30738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033"/>
            <a:ext cx="9249508" cy="9947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Наглядный материал по теме:  «Деревья».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детский сад14\детсад 14\255CANON\IMG_47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3602" y="1484784"/>
            <a:ext cx="2792894" cy="3744416"/>
          </a:xfrm>
          <a:prstGeom prst="rect">
            <a:avLst/>
          </a:prstGeom>
          <a:noFill/>
        </p:spPr>
      </p:pic>
      <p:pic>
        <p:nvPicPr>
          <p:cNvPr id="2053" name="Picture 5" descr="C:\детский сад14\детсад 14\255CANON\IMG_47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3473624"/>
            <a:ext cx="2642178" cy="3267744"/>
          </a:xfrm>
          <a:prstGeom prst="rect">
            <a:avLst/>
          </a:prstGeom>
          <a:noFill/>
        </p:spPr>
      </p:pic>
      <p:pic>
        <p:nvPicPr>
          <p:cNvPr id="2055" name="Picture 7" descr="C:\детский сад14\детсад 14\255CANON\IMG_476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895" y="1484784"/>
            <a:ext cx="2641905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1484784"/>
            <a:ext cx="5184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Листопад.</a:t>
            </a:r>
          </a:p>
          <a:p>
            <a:pPr algn="ctr"/>
            <a:r>
              <a:rPr lang="ru-RU" sz="2000" i="1" dirty="0" smtClean="0"/>
              <a:t>Желтый, красный листопад –</a:t>
            </a:r>
            <a:br>
              <a:rPr lang="ru-RU" sz="2000" i="1" dirty="0" smtClean="0"/>
            </a:br>
            <a:r>
              <a:rPr lang="ru-RU" sz="2000" i="1" dirty="0" smtClean="0"/>
              <a:t>Листья по ветру летят.</a:t>
            </a:r>
            <a:br>
              <a:rPr lang="ru-RU" sz="2000" i="1" dirty="0" smtClean="0"/>
            </a:br>
            <a:r>
              <a:rPr lang="ru-RU" sz="2000" i="1" dirty="0" smtClean="0"/>
              <a:t>Что случится с нашим садом,</a:t>
            </a:r>
            <a:br>
              <a:rPr lang="ru-RU" sz="2000" i="1" dirty="0" smtClean="0"/>
            </a:br>
            <a:r>
              <a:rPr lang="ru-RU" sz="2000" i="1" dirty="0" smtClean="0"/>
              <a:t>Если листья облетят?</a:t>
            </a:r>
            <a:br>
              <a:rPr lang="ru-RU" sz="2000" i="1" dirty="0" smtClean="0"/>
            </a:br>
            <a:r>
              <a:rPr lang="ru-RU" sz="2000" i="1" dirty="0" smtClean="0"/>
              <a:t>Ф. </a:t>
            </a:r>
            <a:r>
              <a:rPr lang="ru-RU" sz="2000" i="1" dirty="0" err="1" smtClean="0"/>
              <a:t>Грубин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6613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Творчество детей на тему: «Деревья».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детский сад14\детсад 14\255CANON\IMG_4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3646354" cy="2730230"/>
          </a:xfrm>
          <a:prstGeom prst="rect">
            <a:avLst/>
          </a:prstGeom>
          <a:noFill/>
        </p:spPr>
      </p:pic>
      <p:pic>
        <p:nvPicPr>
          <p:cNvPr id="1027" name="Picture 3" descr="C:\детский сад14\детсад 14\255CANON\IMG_47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8360" y="4269741"/>
            <a:ext cx="3560104" cy="2471627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255CANON\IMG_47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484784"/>
            <a:ext cx="3528392" cy="2642180"/>
          </a:xfrm>
          <a:prstGeom prst="rect">
            <a:avLst/>
          </a:prstGeom>
          <a:noFill/>
        </p:spPr>
      </p:pic>
      <p:pic>
        <p:nvPicPr>
          <p:cNvPr id="2050" name="Picture 2" descr="C:\детский сад14\детсад 14\259CANON\IMG_48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293096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Поделки на тему «Деревья</a:t>
            </a:r>
            <a:r>
              <a:rPr lang="ru-RU" i="1" dirty="0" smtClean="0">
                <a:solidFill>
                  <a:srgbClr val="7030A0"/>
                </a:solidFill>
              </a:rPr>
              <a:t>».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детский сад14\детсад 14\255CANON\IMG_4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2784309" cy="2088232"/>
          </a:xfrm>
          <a:prstGeom prst="rect">
            <a:avLst/>
          </a:prstGeom>
          <a:noFill/>
        </p:spPr>
      </p:pic>
      <p:pic>
        <p:nvPicPr>
          <p:cNvPr id="4099" name="Picture 3" descr="C:\детский сад14\детсад 14\255CANON\IMG_47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73016"/>
            <a:ext cx="2264725" cy="3024336"/>
          </a:xfrm>
          <a:prstGeom prst="rect">
            <a:avLst/>
          </a:prstGeom>
          <a:noFill/>
        </p:spPr>
      </p:pic>
      <p:pic>
        <p:nvPicPr>
          <p:cNvPr id="4100" name="Picture 4" descr="C:\детский сад14\детсад 14\255CANON\IMG_47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268760"/>
            <a:ext cx="1941193" cy="2592288"/>
          </a:xfrm>
          <a:prstGeom prst="rect">
            <a:avLst/>
          </a:prstGeom>
          <a:noFill/>
        </p:spPr>
      </p:pic>
      <p:pic>
        <p:nvPicPr>
          <p:cNvPr id="4101" name="Picture 5" descr="C:\детский сад14\детсад 14\255CANON\IMG_47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340768"/>
            <a:ext cx="2833613" cy="2121905"/>
          </a:xfrm>
          <a:prstGeom prst="rect">
            <a:avLst/>
          </a:prstGeom>
          <a:noFill/>
        </p:spPr>
      </p:pic>
      <p:pic>
        <p:nvPicPr>
          <p:cNvPr id="4102" name="Picture 6" descr="C:\детский сад14\детсад 14\255CANON\IMG_47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3717032"/>
            <a:ext cx="2232248" cy="2980966"/>
          </a:xfrm>
          <a:prstGeom prst="rect">
            <a:avLst/>
          </a:prstGeom>
          <a:noFill/>
        </p:spPr>
      </p:pic>
      <p:pic>
        <p:nvPicPr>
          <p:cNvPr id="4103" name="Picture 7" descr="C:\детский сад14\детсад 14\255CANON\IMG_476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824" y="4221088"/>
            <a:ext cx="2980966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Оформление выставки </a:t>
            </a:r>
            <a:r>
              <a:rPr lang="ru-RU" sz="3200" b="1" i="1" u="sng" dirty="0">
                <a:solidFill>
                  <a:srgbClr val="C00000"/>
                </a:solidFill>
              </a:rPr>
              <a:t>детских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работ. </a:t>
            </a:r>
            <a:r>
              <a:rPr lang="ru-RU" sz="3200" b="1" i="1" dirty="0" smtClean="0">
                <a:solidFill>
                  <a:srgbClr val="C00000"/>
                </a:solidFill>
              </a:rPr>
              <a:t>Творчество детей на тему: «Грибы»,«Овощи».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детский сад14\детсад 14\247CANON\IMG_4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3634350" cy="2725763"/>
          </a:xfrm>
          <a:prstGeom prst="rect">
            <a:avLst/>
          </a:prstGeom>
          <a:noFill/>
        </p:spPr>
      </p:pic>
      <p:pic>
        <p:nvPicPr>
          <p:cNvPr id="3" name="Picture 2" descr="C:\детский сад14\фото грибы\252CANON\IMG_47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77072"/>
            <a:ext cx="3461767" cy="2592288"/>
          </a:xfrm>
          <a:prstGeom prst="rect">
            <a:avLst/>
          </a:prstGeom>
          <a:noFill/>
        </p:spPr>
      </p:pic>
      <p:pic>
        <p:nvPicPr>
          <p:cNvPr id="4" name="Picture 3" descr="C:\детский сад14\фото грибы\IMG_47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196752"/>
            <a:ext cx="3240360" cy="2683207"/>
          </a:xfrm>
          <a:prstGeom prst="rect">
            <a:avLst/>
          </a:prstGeom>
          <a:noFill/>
        </p:spPr>
      </p:pic>
      <p:pic>
        <p:nvPicPr>
          <p:cNvPr id="3076" name="Picture 4" descr="H:\Лена\6-7 Радуга\Фото\DSC027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077072"/>
            <a:ext cx="3888431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Актуальность проблемы</a:t>
            </a:r>
            <a:r>
              <a:rPr lang="ru-RU" b="1" i="1" dirty="0" smtClean="0">
                <a:solidFill>
                  <a:srgbClr val="7030A0"/>
                </a:solidFill>
              </a:rPr>
              <a:t>: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50547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>
                <a:latin typeface="+mj-lt"/>
              </a:rPr>
              <a:t>Дети старшей группы имеют недостаточное представление об овощах, о том где они растут, как за ними ухаживать, и их роли в сохранении и укреплении здоровья.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Участвуя </a:t>
            </a:r>
            <a:r>
              <a:rPr lang="ru-RU" dirty="0">
                <a:latin typeface="+mj-lt"/>
              </a:rPr>
              <a:t>в проекте "Дары осени", дети получат знания и представление об </a:t>
            </a:r>
            <a:r>
              <a:rPr lang="ru-RU" dirty="0" smtClean="0">
                <a:latin typeface="+mj-lt"/>
              </a:rPr>
              <a:t>овощах, фруктах, грибах  </a:t>
            </a:r>
            <a:r>
              <a:rPr lang="ru-RU" dirty="0">
                <a:latin typeface="+mj-lt"/>
              </a:rPr>
              <a:t>их свойствах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А так же это проект направлен на развитие связной речи и творческих способностей.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8072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Игры детей в дидактические игры: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 лото «Фрукты», »Птицы».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детский сад14\детсад 14\258CANON\IMG_4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4419591" cy="3312368"/>
          </a:xfrm>
          <a:prstGeom prst="rect">
            <a:avLst/>
          </a:prstGeom>
          <a:noFill/>
        </p:spPr>
      </p:pic>
      <p:pic>
        <p:nvPicPr>
          <p:cNvPr id="1026" name="Picture 2" descr="C:\детский сад14\детсад 14\258CANON\IMG_48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7588" y="3068960"/>
            <a:ext cx="4324273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Корзина грибов(</a:t>
            </a:r>
            <a:r>
              <a:rPr lang="ru-RU" sz="3600" b="1" i="1" dirty="0" smtClean="0">
                <a:solidFill>
                  <a:srgbClr val="7030A0"/>
                </a:solidFill>
              </a:rPr>
              <a:t>Максим В)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детский сад14\детсад 14\259CANON\IMG_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80728"/>
            <a:ext cx="7477108" cy="55985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86409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Поделка семьи Саши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Лагодина</a:t>
            </a:r>
            <a:r>
              <a:rPr lang="ru-RU" sz="3600" b="1" i="1" dirty="0" smtClean="0">
                <a:solidFill>
                  <a:srgbClr val="7030A0"/>
                </a:solidFill>
              </a:rPr>
              <a:t>  «Грибы».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детский сад14\детсад 14\259CANON\IMG_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9061" y="1340768"/>
            <a:ext cx="6865879" cy="5140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Выставка работ детей и родителей в детском саду  на тему : «Дары осени».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детский сад14\детсад 14\259CANON\IMG_4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2772816" cy="5544616"/>
          </a:xfrm>
          <a:prstGeom prst="rect">
            <a:avLst/>
          </a:prstGeom>
          <a:noFill/>
        </p:spPr>
      </p:pic>
      <p:pic>
        <p:nvPicPr>
          <p:cNvPr id="5123" name="Picture 3" descr="C:\детский сад14\детсад 14\259CANON\IMG_48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1268760"/>
            <a:ext cx="2952328" cy="2552757"/>
          </a:xfrm>
          <a:prstGeom prst="rect">
            <a:avLst/>
          </a:prstGeom>
          <a:noFill/>
        </p:spPr>
      </p:pic>
      <p:pic>
        <p:nvPicPr>
          <p:cNvPr id="5124" name="Picture 4" descr="C:\детский сад14\детсад 14\259CANON\IMG_48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4005064"/>
            <a:ext cx="3173285" cy="2592288"/>
          </a:xfrm>
          <a:prstGeom prst="rect">
            <a:avLst/>
          </a:prstGeom>
          <a:noFill/>
        </p:spPr>
      </p:pic>
      <p:pic>
        <p:nvPicPr>
          <p:cNvPr id="5125" name="Picture 5" descr="C:\детский сад14\детсад 14\259CANON\IMG_48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268760"/>
            <a:ext cx="2880320" cy="2491406"/>
          </a:xfrm>
          <a:prstGeom prst="rect">
            <a:avLst/>
          </a:prstGeom>
          <a:noFill/>
        </p:spPr>
      </p:pic>
      <p:pic>
        <p:nvPicPr>
          <p:cNvPr id="5126" name="Picture 6" descr="C:\детский сад14\детсад 14\259CANON\IMG_48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3861048"/>
            <a:ext cx="2304256" cy="2810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76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Осенний утренник по мотивам басни </a:t>
            </a:r>
            <a:r>
              <a:rPr lang="ru-RU" sz="2800" b="1" i="1" dirty="0" smtClean="0">
                <a:solidFill>
                  <a:srgbClr val="7030A0"/>
                </a:solidFill>
              </a:rPr>
              <a:t>С.Крылова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«Стрекоза </a:t>
            </a:r>
            <a:r>
              <a:rPr lang="ru-RU" sz="2800" b="1" i="1" dirty="0" smtClean="0">
                <a:solidFill>
                  <a:srgbClr val="7030A0"/>
                </a:solidFill>
              </a:rPr>
              <a:t>и муравей».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детский сад14\детсад 14\Радуга 2014\IMG_2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556792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Радуга 2014\IMG_29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517" y="4293096"/>
            <a:ext cx="3072341" cy="2304256"/>
          </a:xfrm>
          <a:prstGeom prst="rect">
            <a:avLst/>
          </a:prstGeom>
          <a:noFill/>
        </p:spPr>
      </p:pic>
      <p:pic>
        <p:nvPicPr>
          <p:cNvPr id="1029" name="Picture 5" descr="C:\детский сад14\детсад 14\Радуга 2014\IMG_29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564904"/>
            <a:ext cx="2106234" cy="2808312"/>
          </a:xfrm>
          <a:prstGeom prst="rect">
            <a:avLst/>
          </a:prstGeom>
          <a:noFill/>
        </p:spPr>
      </p:pic>
      <p:pic>
        <p:nvPicPr>
          <p:cNvPr id="1030" name="Picture 6" descr="C:\детский сад14\детсад 14\Радуга 2014\IMG_29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1556792"/>
            <a:ext cx="3240021" cy="2430016"/>
          </a:xfrm>
          <a:prstGeom prst="rect">
            <a:avLst/>
          </a:prstGeom>
          <a:noFill/>
        </p:spPr>
      </p:pic>
      <p:pic>
        <p:nvPicPr>
          <p:cNvPr id="1031" name="Picture 7" descr="C:\детский сад14\детсад 14\Радуга 2014\IMG_29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25683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1297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Используемая литература.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В.В. </a:t>
            </a:r>
            <a:r>
              <a:rPr lang="ru-RU" sz="2400" dirty="0" err="1" smtClean="0"/>
              <a:t>Гербова</a:t>
            </a:r>
            <a:r>
              <a:rPr lang="ru-RU" sz="2400" dirty="0" smtClean="0"/>
              <a:t> «Занятия  по развитию речи в старшей группе детского сада»</a:t>
            </a:r>
          </a:p>
          <a:p>
            <a:pPr>
              <a:lnSpc>
                <a:spcPct val="120000"/>
              </a:lnSpc>
            </a:pPr>
            <a:endParaRPr lang="ru-RU" sz="2400" dirty="0" smtClean="0"/>
          </a:p>
          <a:p>
            <a:pPr>
              <a:lnSpc>
                <a:spcPct val="120000"/>
              </a:lnSpc>
            </a:pPr>
            <a:r>
              <a:rPr lang="ru-RU" sz="2400" dirty="0" err="1" smtClean="0"/>
              <a:t>В.В.Гербова</a:t>
            </a:r>
            <a:r>
              <a:rPr lang="ru-RU" sz="2400" dirty="0" smtClean="0"/>
              <a:t> Книга для чтения в детском  саду и дома(4-5 лет)-Оникс,2011г.</a:t>
            </a:r>
          </a:p>
          <a:p>
            <a:pPr>
              <a:lnSpc>
                <a:spcPct val="120000"/>
              </a:lnSpc>
              <a:buNone/>
            </a:pPr>
            <a:endParaRPr lang="ru-RU" sz="2400" dirty="0" smtClean="0"/>
          </a:p>
          <a:p>
            <a:pPr>
              <a:lnSpc>
                <a:spcPct val="120000"/>
              </a:lnSpc>
            </a:pPr>
            <a:r>
              <a:rPr lang="ru-RU" sz="2400" dirty="0" smtClean="0"/>
              <a:t>Прослушивание записи П.И. Чайковского «Времена года. Осень».</a:t>
            </a:r>
          </a:p>
          <a:p>
            <a:pPr>
              <a:lnSpc>
                <a:spcPct val="120000"/>
              </a:lnSpc>
            </a:pPr>
            <a:endParaRPr lang="ru-RU" sz="2400" dirty="0" smtClean="0"/>
          </a:p>
          <a:p>
            <a:pPr>
              <a:lnSpc>
                <a:spcPct val="120000"/>
              </a:lnSpc>
            </a:pPr>
            <a:r>
              <a:rPr lang="ru-RU" sz="2400" dirty="0" smtClean="0"/>
              <a:t>Лексические темы по развитию речи (старшая группа)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Т.А.Шорыгина  Овощи. Какие они?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Источник: http://doshvozrast.ru/konspekt/poznovrazv45.htm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715200" cy="15841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sz="5200" b="1" dirty="0" smtClean="0">
                <a:solidFill>
                  <a:srgbClr val="7030A0"/>
                </a:solidFill>
              </a:rPr>
              <a:t>Спасибо за внимание!</a:t>
            </a:r>
            <a:br>
              <a:rPr lang="ru-RU" sz="5200" b="1" dirty="0" smtClean="0">
                <a:solidFill>
                  <a:srgbClr val="7030A0"/>
                </a:solidFill>
              </a:rPr>
            </a:br>
            <a:endParaRPr lang="ru-RU" sz="5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Цель проекта: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Формировать познавательный интерес </a:t>
            </a:r>
            <a:r>
              <a:rPr lang="en-US" dirty="0" smtClean="0">
                <a:latin typeface="+mj-lt"/>
              </a:rPr>
              <a:t>      </a:t>
            </a:r>
            <a:r>
              <a:rPr lang="ru-RU" dirty="0" smtClean="0">
                <a:latin typeface="+mj-lt"/>
              </a:rPr>
              <a:t>к окружающей среде</a:t>
            </a:r>
          </a:p>
          <a:p>
            <a:r>
              <a:rPr lang="ru-RU" dirty="0" smtClean="0">
                <a:latin typeface="+mj-lt"/>
              </a:rPr>
              <a:t>познакомить детей со временем года «Осень»</a:t>
            </a:r>
          </a:p>
          <a:p>
            <a:r>
              <a:rPr lang="ru-RU" dirty="0" smtClean="0">
                <a:latin typeface="+mj-lt"/>
              </a:rPr>
              <a:t>осенними явлениями природы </a:t>
            </a:r>
          </a:p>
          <a:p>
            <a:r>
              <a:rPr lang="ru-RU" dirty="0" smtClean="0">
                <a:latin typeface="+mj-lt"/>
              </a:rPr>
              <a:t>названиями овощей, фруктов, грибами.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Задачи:</a:t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5968" cy="55446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5000" dirty="0"/>
          </a:p>
          <a:p>
            <a:pPr>
              <a:buNone/>
            </a:pPr>
            <a:r>
              <a:rPr lang="ru-RU" sz="7400" b="1" i="1" dirty="0">
                <a:latin typeface="+mj-lt"/>
              </a:rPr>
              <a:t>1. Развивающие: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обеспечить развитие умения наблюдать, описывать овощи, фрукты, </a:t>
            </a:r>
            <a:r>
              <a:rPr lang="ru-RU" sz="5500" dirty="0" smtClean="0">
                <a:latin typeface="+mj-lt"/>
              </a:rPr>
              <a:t>грибы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обеспечить развитие любознательности, воображения, памяти, логического </a:t>
            </a:r>
            <a:r>
              <a:rPr lang="ru-RU" sz="5500" dirty="0" smtClean="0">
                <a:latin typeface="+mj-lt"/>
              </a:rPr>
              <a:t>     мышления</a:t>
            </a:r>
            <a:r>
              <a:rPr lang="ru-RU" sz="5500" dirty="0">
                <a:latin typeface="+mj-lt"/>
              </a:rPr>
              <a:t>, самостоятельности. </a:t>
            </a:r>
            <a:endParaRPr lang="ru-RU" sz="5500" dirty="0" smtClean="0">
              <a:latin typeface="+mj-lt"/>
            </a:endParaRPr>
          </a:p>
          <a:p>
            <a:endParaRPr lang="ru-RU" sz="5000" dirty="0">
              <a:latin typeface="+mj-lt"/>
            </a:endParaRPr>
          </a:p>
          <a:p>
            <a:pPr>
              <a:buNone/>
            </a:pPr>
            <a:r>
              <a:rPr lang="ru-RU" sz="7400" b="1" i="1" dirty="0">
                <a:latin typeface="+mj-lt"/>
              </a:rPr>
              <a:t>2. Обучающие: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способствовать развитию в сознании детей обобщающих понятий «овощи», «фрукты», «грибы</a:t>
            </a:r>
            <a:r>
              <a:rPr lang="ru-RU" sz="5500" dirty="0" smtClean="0">
                <a:latin typeface="+mj-lt"/>
              </a:rPr>
              <a:t>»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подвести к выводу о пользе овощей и фруктов для человека: это источник витаминов и жизненной силы, очень вкусный продукт </a:t>
            </a:r>
            <a:r>
              <a:rPr lang="ru-RU" sz="5500" dirty="0" smtClean="0">
                <a:latin typeface="+mj-lt"/>
              </a:rPr>
              <a:t>питания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обогатить </a:t>
            </a:r>
            <a:r>
              <a:rPr lang="ru-RU" sz="5500" dirty="0" smtClean="0">
                <a:latin typeface="+mj-lt"/>
              </a:rPr>
              <a:t>словарный запас  детей.</a:t>
            </a:r>
          </a:p>
          <a:p>
            <a:endParaRPr lang="ru-RU" sz="5000" dirty="0">
              <a:latin typeface="+mj-lt"/>
            </a:endParaRPr>
          </a:p>
          <a:p>
            <a:pPr>
              <a:buNone/>
            </a:pPr>
            <a:r>
              <a:rPr lang="ru-RU" sz="7400" b="1" i="1" dirty="0">
                <a:latin typeface="+mj-lt"/>
              </a:rPr>
              <a:t>3. Воспитательные: 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расширять коммуникативные способности </a:t>
            </a:r>
            <a:r>
              <a:rPr lang="ru-RU" sz="5500" dirty="0" smtClean="0">
                <a:latin typeface="+mj-lt"/>
              </a:rPr>
              <a:t>детей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воспитывать у детей способность выслушивать друг друга, не </a:t>
            </a:r>
            <a:r>
              <a:rPr lang="ru-RU" sz="5500" dirty="0" smtClean="0">
                <a:latin typeface="+mj-lt"/>
              </a:rPr>
              <a:t>перебивая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способствовать развитию семейного творчества и сотрудничества семьи и детского сада. </a:t>
            </a:r>
          </a:p>
          <a:p>
            <a:endParaRPr lang="ru-RU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300" b="1" i="1" u="sng" dirty="0" smtClean="0">
                <a:solidFill>
                  <a:srgbClr val="7030A0"/>
                </a:solidFill>
              </a:rPr>
              <a:t>Формы реализации проекта:</a:t>
            </a:r>
            <a:endParaRPr lang="ru-RU" sz="4300" b="1" i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1196752"/>
            <a:ext cx="9793088" cy="4958011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• </a:t>
            </a:r>
            <a:r>
              <a:rPr lang="ru-RU" sz="3200" dirty="0" smtClean="0">
                <a:latin typeface="+mj-lt"/>
              </a:rPr>
              <a:t>Занятия.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• </a:t>
            </a:r>
            <a:r>
              <a:rPr lang="ru-RU" sz="3200" dirty="0" smtClean="0">
                <a:latin typeface="+mj-lt"/>
              </a:rPr>
              <a:t>Дидактические</a:t>
            </a:r>
            <a:r>
              <a:rPr lang="ru-RU" sz="3200" dirty="0">
                <a:latin typeface="+mj-lt"/>
              </a:rPr>
              <a:t>, </a:t>
            </a:r>
            <a:r>
              <a:rPr lang="ru-RU" sz="3200" dirty="0" smtClean="0">
                <a:latin typeface="+mj-lt"/>
              </a:rPr>
              <a:t>сюжетно-ролевые игры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 smtClean="0">
                <a:latin typeface="+mj-lt"/>
              </a:rPr>
              <a:t>• беседы , пальчиковые игры , загадки.</a:t>
            </a:r>
          </a:p>
          <a:p>
            <a:pPr lvl="1">
              <a:buNone/>
            </a:pPr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 • </a:t>
            </a:r>
            <a:r>
              <a:rPr lang="ru-RU" sz="3200" dirty="0">
                <a:latin typeface="+mj-lt"/>
              </a:rPr>
              <a:t>Р</a:t>
            </a:r>
            <a:r>
              <a:rPr lang="ru-RU" sz="3200" dirty="0" smtClean="0">
                <a:latin typeface="+mj-lt"/>
              </a:rPr>
              <a:t>ассматривание </a:t>
            </a:r>
            <a:r>
              <a:rPr lang="ru-RU" sz="3200" dirty="0">
                <a:latin typeface="+mj-lt"/>
              </a:rPr>
              <a:t>иллюстраций, </a:t>
            </a:r>
            <a:r>
              <a:rPr lang="ru-RU" sz="3200" dirty="0" smtClean="0">
                <a:latin typeface="+mj-lt"/>
              </a:rPr>
              <a:t>открыток.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 smtClean="0">
                <a:latin typeface="+mj-lt"/>
              </a:rPr>
              <a:t>• Использование </a:t>
            </a:r>
            <a:r>
              <a:rPr lang="ru-RU" sz="3200" dirty="0" err="1" smtClean="0">
                <a:latin typeface="+mj-lt"/>
              </a:rPr>
              <a:t>мультимедийных</a:t>
            </a:r>
            <a:r>
              <a:rPr lang="ru-RU" sz="3200" dirty="0" smtClean="0">
                <a:latin typeface="+mj-lt"/>
              </a:rPr>
              <a:t> </a:t>
            </a:r>
          </a:p>
          <a:p>
            <a:pPr lvl="1">
              <a:buNone/>
            </a:pPr>
            <a:r>
              <a:rPr lang="ru-RU" sz="3200" dirty="0" smtClean="0">
                <a:latin typeface="+mj-lt"/>
              </a:rPr>
              <a:t>     презентаций.      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• </a:t>
            </a:r>
            <a:r>
              <a:rPr lang="ru-RU" sz="3200" dirty="0" smtClean="0">
                <a:latin typeface="+mj-lt"/>
              </a:rPr>
              <a:t>Работа </a:t>
            </a:r>
            <a:r>
              <a:rPr lang="ru-RU" sz="3200" dirty="0">
                <a:latin typeface="+mj-lt"/>
              </a:rPr>
              <a:t>с </a:t>
            </a:r>
            <a:r>
              <a:rPr lang="ru-RU" sz="3200" dirty="0" smtClean="0">
                <a:latin typeface="+mj-lt"/>
              </a:rPr>
              <a:t>родителями.</a:t>
            </a:r>
          </a:p>
          <a:p>
            <a:pPr lvl="1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Предполагаемый результат: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>
                <a:latin typeface="+mj-lt"/>
              </a:rPr>
              <a:t>Расширятся знания детей об осени, ее признаках и </a:t>
            </a:r>
            <a:r>
              <a:rPr lang="ru-RU" dirty="0" smtClean="0">
                <a:latin typeface="+mj-lt"/>
              </a:rPr>
              <a:t>дарах.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• </a:t>
            </a:r>
            <a:r>
              <a:rPr lang="ru-RU" dirty="0">
                <a:latin typeface="+mj-lt"/>
              </a:rPr>
              <a:t>Пополнится словарный </a:t>
            </a:r>
            <a:r>
              <a:rPr lang="ru-RU" dirty="0" smtClean="0">
                <a:latin typeface="+mj-lt"/>
              </a:rPr>
              <a:t>запас.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• Сформируется  </a:t>
            </a:r>
            <a:r>
              <a:rPr lang="ru-RU" dirty="0" err="1" smtClean="0">
                <a:latin typeface="+mj-lt"/>
              </a:rPr>
              <a:t>активнось</a:t>
            </a:r>
            <a:r>
              <a:rPr lang="ru-RU" dirty="0" smtClean="0">
                <a:latin typeface="+mj-lt"/>
              </a:rPr>
              <a:t>  и</a:t>
            </a:r>
          </a:p>
          <a:p>
            <a:pPr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заитнересованность</a:t>
            </a:r>
            <a:r>
              <a:rPr lang="ru-RU" dirty="0" smtClean="0">
                <a:latin typeface="+mj-lt"/>
              </a:rPr>
              <a:t> в образовательном </a:t>
            </a:r>
          </a:p>
          <a:p>
            <a:pPr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процессе детей у родителей.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793088" cy="11693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Оформление информации для родителей.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:\Лена\6-7 Радуга\Фото\DSC02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4548" y="1600200"/>
            <a:ext cx="8054903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9807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Оформление уголка природы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на тему:«Осень»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детский сад14\детсад 14\258CANON\IMG_4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5616624" cy="4680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40152" y="1268760"/>
            <a:ext cx="2987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Уж небо осенью дышало,</a:t>
            </a:r>
          </a:p>
          <a:p>
            <a:pPr algn="ctr"/>
            <a:r>
              <a:rPr lang="ru-RU" sz="2000" dirty="0" smtClean="0"/>
              <a:t>Уж реже солнышко блистало,</a:t>
            </a:r>
          </a:p>
          <a:p>
            <a:pPr algn="ctr"/>
            <a:r>
              <a:rPr lang="ru-RU" sz="2000" dirty="0" smtClean="0"/>
              <a:t>Короче становился день,</a:t>
            </a:r>
          </a:p>
          <a:p>
            <a:pPr algn="ctr"/>
            <a:r>
              <a:rPr lang="ru-RU" sz="2000" dirty="0" smtClean="0"/>
              <a:t>Лесов таинственная сень.</a:t>
            </a:r>
          </a:p>
          <a:p>
            <a:pPr algn="ctr"/>
            <a:r>
              <a:rPr lang="ru-RU" sz="2000" dirty="0" smtClean="0"/>
              <a:t>С печальным шумом обнажалась.</a:t>
            </a:r>
          </a:p>
          <a:p>
            <a:pPr algn="ctr"/>
            <a:r>
              <a:rPr lang="ru-RU" sz="2000" dirty="0" smtClean="0"/>
              <a:t>Ложился на поля туман,</a:t>
            </a:r>
          </a:p>
          <a:p>
            <a:pPr algn="ctr"/>
            <a:r>
              <a:rPr lang="ru-RU" sz="2000" dirty="0" smtClean="0"/>
              <a:t>Гусей крикливых караван</a:t>
            </a:r>
          </a:p>
          <a:p>
            <a:pPr algn="ctr"/>
            <a:r>
              <a:rPr lang="ru-RU" sz="2000" dirty="0" smtClean="0"/>
              <a:t>Тянулся к югу: приближалась</a:t>
            </a:r>
          </a:p>
          <a:p>
            <a:pPr algn="ctr"/>
            <a:r>
              <a:rPr lang="ru-RU" sz="2000" dirty="0" smtClean="0"/>
              <a:t>Довольно скучная пора;</a:t>
            </a:r>
          </a:p>
          <a:p>
            <a:pPr algn="ctr"/>
            <a:r>
              <a:rPr lang="ru-RU" sz="2000" dirty="0" smtClean="0"/>
              <a:t>Стоял ноябрь уж у двора.</a:t>
            </a:r>
          </a:p>
          <a:p>
            <a:pPr algn="ctr"/>
            <a:r>
              <a:rPr lang="ru-RU" sz="2000" dirty="0" smtClean="0"/>
              <a:t>(А. С. Пушкин).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6409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Наглядный материал для детей на тему: «Овощи».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:\Лена\6-7 Радуга\Фото\DSC02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739" y="1421817"/>
            <a:ext cx="5744413" cy="4743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2060848"/>
            <a:ext cx="230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Подружитесь с овощами,</a:t>
            </a:r>
            <a:br>
              <a:rPr lang="ru-RU" sz="2400" i="1" dirty="0" smtClean="0"/>
            </a:br>
            <a:r>
              <a:rPr lang="ru-RU" sz="2400" i="1" dirty="0" smtClean="0"/>
              <a:t>И с салатами и щами.</a:t>
            </a:r>
            <a:br>
              <a:rPr lang="ru-RU" sz="2400" i="1" dirty="0" smtClean="0"/>
            </a:br>
            <a:r>
              <a:rPr lang="ru-RU" sz="2400" i="1" dirty="0" smtClean="0"/>
              <a:t>Витаминов в них не счесть.</a:t>
            </a:r>
            <a:br>
              <a:rPr lang="ru-RU" sz="2400" i="1" dirty="0" smtClean="0"/>
            </a:br>
            <a:r>
              <a:rPr lang="ru-RU" sz="2400" i="1" dirty="0" smtClean="0"/>
              <a:t>Значит, нужно это есть!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FFC0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474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Подготовили воспитатели группы «Радуга»: Забродина Е.Н.</vt:lpstr>
      <vt:lpstr>Актуальность проблемы: </vt:lpstr>
      <vt:lpstr>Цель проекта:</vt:lpstr>
      <vt:lpstr>Задачи: </vt:lpstr>
      <vt:lpstr>Формы реализации проекта:</vt:lpstr>
      <vt:lpstr>Предполагаемый результат:</vt:lpstr>
      <vt:lpstr>Оформление информации для родителей.</vt:lpstr>
      <vt:lpstr>Оформление уголка природы  на тему:«Осень»</vt:lpstr>
      <vt:lpstr>Наглядный материал для детей на тему: «Овощи».</vt:lpstr>
      <vt:lpstr>Дидактические игры на тему: «Овощи», «Фрукты».</vt:lpstr>
      <vt:lpstr>Поделки детей «Овощи».</vt:lpstr>
      <vt:lpstr>Поделка семьи Маши Сазоновой.</vt:lpstr>
      <vt:lpstr>Выставка семейных работ.</vt:lpstr>
      <vt:lpstr>Слайд 14</vt:lpstr>
      <vt:lpstr>Книжка малышка семьи  Максима Венчакова.</vt:lpstr>
      <vt:lpstr>Наглядный материал по теме:  «Деревья».</vt:lpstr>
      <vt:lpstr>Творчество детей на тему: «Деревья».</vt:lpstr>
      <vt:lpstr>Поделки на тему «Деревья».</vt:lpstr>
      <vt:lpstr>Оформление выставки детских работ. Творчество детей на тему: «Грибы»,«Овощи».</vt:lpstr>
      <vt:lpstr>Игры детей в дидактические игры:  лото «Фрукты», »Птицы».</vt:lpstr>
      <vt:lpstr>Корзина грибов(Максим В).</vt:lpstr>
      <vt:lpstr>Поделка семьи Саши Лагодина  «Грибы».</vt:lpstr>
      <vt:lpstr>Выставка работ детей и родителей в детском саду  на тему : «Дары осени».</vt:lpstr>
      <vt:lpstr>Осенний утренник по мотивам басни С.Крылова «Стрекоза и муравей».</vt:lpstr>
      <vt:lpstr>Используемая литература.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Svetka</dc:creator>
  <cp:lastModifiedBy>Tema</cp:lastModifiedBy>
  <cp:revision>165</cp:revision>
  <dcterms:created xsi:type="dcterms:W3CDTF">2014-10-05T16:11:47Z</dcterms:created>
  <dcterms:modified xsi:type="dcterms:W3CDTF">2015-09-17T23:11:43Z</dcterms:modified>
</cp:coreProperties>
</file>