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3" r:id="rId13"/>
    <p:sldId id="269" r:id="rId14"/>
    <p:sldId id="270" r:id="rId15"/>
    <p:sldId id="271" r:id="rId16"/>
    <p:sldId id="272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58A87E-2308-481A-BAE1-01B91E301D3D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9FD61FF-F03A-4736-8515-D3688ACC6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Архитектура Древнего Рима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4929198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itchFamily="18" charset="0"/>
              </a:rPr>
              <a:t>Выполнил ученик</a:t>
            </a:r>
          </a:p>
          <a:p>
            <a:r>
              <a:rPr lang="ru-RU" dirty="0" smtClean="0">
                <a:latin typeface="Constantia" pitchFamily="18" charset="0"/>
              </a:rPr>
              <a:t>5</a:t>
            </a:r>
            <a:r>
              <a:rPr lang="en-US" dirty="0" smtClean="0">
                <a:latin typeface="Constantia" pitchFamily="18" charset="0"/>
              </a:rPr>
              <a:t>”</a:t>
            </a:r>
            <a:r>
              <a:rPr lang="ru-RU" dirty="0" smtClean="0">
                <a:latin typeface="Constantia" pitchFamily="18" charset="0"/>
              </a:rPr>
              <a:t>В</a:t>
            </a:r>
            <a:r>
              <a:rPr lang="en-US" dirty="0" smtClean="0">
                <a:latin typeface="Constantia" pitchFamily="18" charset="0"/>
              </a:rPr>
              <a:t>”</a:t>
            </a:r>
            <a:r>
              <a:rPr lang="ru-RU" dirty="0" smtClean="0">
                <a:latin typeface="Constantia" pitchFamily="18" charset="0"/>
              </a:rPr>
              <a:t>класса</a:t>
            </a:r>
          </a:p>
          <a:p>
            <a:r>
              <a:rPr lang="ru-RU" dirty="0" err="1" smtClean="0">
                <a:latin typeface="Mistral" pitchFamily="66" charset="0"/>
              </a:rPr>
              <a:t>Новопавловский</a:t>
            </a:r>
            <a:r>
              <a:rPr lang="ru-RU" dirty="0" smtClean="0">
                <a:latin typeface="Mistral" pitchFamily="66" charset="0"/>
              </a:rPr>
              <a:t> Владислав.</a:t>
            </a:r>
          </a:p>
          <a:p>
            <a:r>
              <a:rPr lang="ru-RU" dirty="0" smtClean="0">
                <a:latin typeface="Mistral" pitchFamily="66" charset="0"/>
              </a:rPr>
              <a:t> 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Эта арка посвящена победе Константина над </a:t>
            </a:r>
            <a:r>
              <a:rPr lang="ru-RU" sz="2400" dirty="0" err="1" smtClean="0">
                <a:latin typeface="Comic Sans MS" pitchFamily="66" charset="0"/>
              </a:rPr>
              <a:t>Максенцием</a:t>
            </a:r>
            <a:r>
              <a:rPr lang="ru-RU" sz="2400" dirty="0" smtClean="0">
                <a:latin typeface="Comic Sans MS" pitchFamily="66" charset="0"/>
              </a:rPr>
              <a:t> в битве у </a:t>
            </a:r>
            <a:r>
              <a:rPr lang="ru-RU" sz="2400" dirty="0" err="1" smtClean="0">
                <a:latin typeface="Comic Sans MS" pitchFamily="66" charset="0"/>
              </a:rPr>
              <a:t>Мильвийского</a:t>
            </a:r>
            <a:r>
              <a:rPr lang="ru-RU" sz="2400" dirty="0" smtClean="0">
                <a:latin typeface="Comic Sans MS" pitchFamily="66" charset="0"/>
              </a:rPr>
              <a:t> моста 28 октября 312 г. </a:t>
            </a:r>
            <a:r>
              <a:rPr lang="ru-RU" sz="2400" dirty="0" err="1" smtClean="0">
                <a:latin typeface="Comic Sans MS" pitchFamily="66" charset="0"/>
              </a:rPr>
              <a:t>н.э.Единственная</a:t>
            </a:r>
            <a:r>
              <a:rPr lang="ru-RU" sz="2400" dirty="0" smtClean="0">
                <a:latin typeface="Comic Sans MS" pitchFamily="66" charset="0"/>
              </a:rPr>
              <a:t> в Риме </a:t>
            </a:r>
            <a:r>
              <a:rPr lang="ru-RU" sz="2400" dirty="0" err="1" smtClean="0">
                <a:latin typeface="Comic Sans MS" pitchFamily="66" charset="0"/>
              </a:rPr>
              <a:t>арка,построенная</a:t>
            </a:r>
            <a:r>
              <a:rPr lang="ru-RU" sz="2400" dirty="0" smtClean="0">
                <a:latin typeface="Comic Sans MS" pitchFamily="66" charset="0"/>
              </a:rPr>
              <a:t> в честь победы не над внешним </a:t>
            </a:r>
            <a:r>
              <a:rPr lang="ru-RU" sz="2400" dirty="0" err="1" smtClean="0">
                <a:latin typeface="Comic Sans MS" pitchFamily="66" charset="0"/>
              </a:rPr>
              <a:t>врагом,а</a:t>
            </a:r>
            <a:r>
              <a:rPr lang="ru-RU" sz="2400" dirty="0" smtClean="0">
                <a:latin typeface="Comic Sans MS" pitchFamily="66" charset="0"/>
              </a:rPr>
              <a:t> в гражданской войне.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Содержимое 6" descr="800px-FriezeNort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4004168" cy="2357454"/>
          </a:xfrm>
          <a:prstGeom prst="rect">
            <a:avLst/>
          </a:prstGeom>
        </p:spPr>
      </p:pic>
      <p:pic>
        <p:nvPicPr>
          <p:cNvPr id="7" name="Содержимое 12" descr="f93c6a58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857364"/>
            <a:ext cx="4286248" cy="2339018"/>
          </a:xfrm>
          <a:prstGeom prst="rect">
            <a:avLst/>
          </a:prstGeom>
        </p:spPr>
      </p:pic>
      <p:pic>
        <p:nvPicPr>
          <p:cNvPr id="11" name="Содержимое 10" descr="south-lef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57422" y="4286256"/>
            <a:ext cx="4524364" cy="2428868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50 000 зрителей.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50 000 зрителей.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2.Сколько лет строился Колизей?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50 000 зрителей.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2.Сколько лет строился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Ответ:8 лет.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50 000 зрителей.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2.Сколько лет строился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Ответ:8 лет.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3.Назовите излюбленное зрелище римлян.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БЛИЦ-ВИКТОРИНА!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1.Сколько зрителей вмещал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50 000 зрителей.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2.Сколько лет строился Колизей?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Ответ:8 лет.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3.Назовите излюбленное зрелище римлян.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Гладиаторские бои.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6169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римском искусстве </a:t>
            </a:r>
            <a:r>
              <a:rPr lang="ru-RU" sz="4000" dirty="0" err="1" smtClean="0"/>
              <a:t>перио-да</a:t>
            </a:r>
            <a:r>
              <a:rPr lang="ru-RU" sz="4000" dirty="0" smtClean="0"/>
              <a:t> расцвета ведущую роль играла архитектура, </a:t>
            </a:r>
            <a:r>
              <a:rPr lang="ru-RU" sz="4000" dirty="0" err="1" smtClean="0"/>
              <a:t>памятни-ки</a:t>
            </a:r>
            <a:r>
              <a:rPr lang="ru-RU" sz="4000" dirty="0" smtClean="0"/>
              <a:t> которой и теперь, даже в развалинах покоряют своей </a:t>
            </a:r>
            <a:r>
              <a:rPr lang="ru-RU" sz="4000" dirty="0" err="1" smtClean="0"/>
              <a:t>мощью.В</a:t>
            </a:r>
            <a:r>
              <a:rPr lang="ru-RU" sz="4000" dirty="0" smtClean="0"/>
              <a:t> своих сооружениях римляне стремились </a:t>
            </a:r>
            <a:r>
              <a:rPr lang="ru-RU" sz="4000" dirty="0" err="1" smtClean="0"/>
              <a:t>подчер-кнуть</a:t>
            </a:r>
            <a:r>
              <a:rPr lang="ru-RU" sz="4000" dirty="0" smtClean="0"/>
              <a:t> силу и величие.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</a:t>
            </a:r>
            <a:r>
              <a:rPr lang="ru-RU" dirty="0" err="1" smtClean="0">
                <a:latin typeface="Comic Sans MS" pitchFamily="66" charset="0"/>
              </a:rPr>
              <a:t>Нисколько.Вход</a:t>
            </a:r>
            <a:r>
              <a:rPr lang="ru-RU" dirty="0" smtClean="0">
                <a:latin typeface="Comic Sans MS" pitchFamily="66" charset="0"/>
              </a:rPr>
              <a:t> свободный.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</a:t>
            </a:r>
            <a:r>
              <a:rPr lang="ru-RU" dirty="0" err="1" smtClean="0">
                <a:latin typeface="Comic Sans MS" pitchFamily="66" charset="0"/>
              </a:rPr>
              <a:t>Нисколько.Вход</a:t>
            </a:r>
            <a:r>
              <a:rPr lang="ru-RU" dirty="0" smtClean="0">
                <a:latin typeface="Comic Sans MS" pitchFamily="66" charset="0"/>
              </a:rPr>
              <a:t> свободный.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6.Сколько лет строилась Триумфальная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арка?   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</a:t>
            </a:r>
            <a:r>
              <a:rPr lang="ru-RU" dirty="0" err="1" smtClean="0">
                <a:latin typeface="Comic Sans MS" pitchFamily="66" charset="0"/>
              </a:rPr>
              <a:t>Нисколько.Вход</a:t>
            </a:r>
            <a:r>
              <a:rPr lang="ru-RU" dirty="0" smtClean="0">
                <a:latin typeface="Comic Sans MS" pitchFamily="66" charset="0"/>
              </a:rPr>
              <a:t> свободный.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6.Сколько лет строилась Триумфальная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арка?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Ответ:3 года.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Нисколько</a:t>
            </a:r>
            <a:r>
              <a:rPr lang="ru-RU" dirty="0" smtClean="0">
                <a:latin typeface="Comic Sans MS" pitchFamily="66" charset="0"/>
              </a:rPr>
              <a:t>. Вход </a:t>
            </a:r>
            <a:r>
              <a:rPr lang="ru-RU" dirty="0" smtClean="0">
                <a:latin typeface="Comic Sans MS" pitchFamily="66" charset="0"/>
              </a:rPr>
              <a:t>свободный.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6.Сколько лет строилась Триумфальная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арка?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Ответ:3 года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7.С кем бился Константин у </a:t>
            </a:r>
            <a:r>
              <a:rPr lang="ru-RU" dirty="0" err="1" smtClean="0">
                <a:latin typeface="Comic Sans MS" pitchFamily="66" charset="0"/>
              </a:rPr>
              <a:t>Мильвийского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моста?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4.При каком императоре был построен </a:t>
            </a:r>
            <a:r>
              <a:rPr lang="en-US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Храм всех богов.</a:t>
            </a:r>
            <a:r>
              <a:rPr lang="en-US" dirty="0" smtClean="0">
                <a:latin typeface="Comic Sans MS" pitchFamily="66" charset="0"/>
              </a:rPr>
              <a:t>”</a:t>
            </a:r>
            <a:r>
              <a:rPr lang="ru-RU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При </a:t>
            </a:r>
            <a:r>
              <a:rPr lang="ru-RU" dirty="0" err="1" smtClean="0">
                <a:latin typeface="Comic Sans MS" pitchFamily="66" charset="0"/>
              </a:rPr>
              <a:t>Адриане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5.Сколько стоит вход в Пантеон?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Нисколько</a:t>
            </a:r>
            <a:r>
              <a:rPr lang="ru-RU" dirty="0" smtClean="0">
                <a:latin typeface="Comic Sans MS" pitchFamily="66" charset="0"/>
              </a:rPr>
              <a:t>. Вход </a:t>
            </a:r>
            <a:r>
              <a:rPr lang="ru-RU" dirty="0" smtClean="0">
                <a:latin typeface="Comic Sans MS" pitchFamily="66" charset="0"/>
              </a:rPr>
              <a:t>свободный.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6.Сколько лет строилась Триумфальная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арка?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Ответ:3 года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7.С кем бился Константин у </a:t>
            </a:r>
            <a:r>
              <a:rPr lang="ru-RU" dirty="0" err="1" smtClean="0">
                <a:latin typeface="Comic Sans MS" pitchFamily="66" charset="0"/>
              </a:rPr>
              <a:t>Мильвийского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моста?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Ответ: С </a:t>
            </a:r>
            <a:r>
              <a:rPr lang="ru-RU" dirty="0" err="1" smtClean="0">
                <a:latin typeface="Comic Sans MS" pitchFamily="66" charset="0"/>
              </a:rPr>
              <a:t>Максенцием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72518" cy="559039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 </a:t>
            </a:r>
            <a:r>
              <a:rPr lang="ru-RU" sz="4800" dirty="0" smtClean="0">
                <a:sym typeface="Wingdings" pitchFamily="2" charset="2"/>
              </a:rPr>
              <a:t>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2286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      </a:t>
            </a:r>
            <a:r>
              <a:rPr lang="ru-RU" sz="2800" dirty="0" err="1" smtClean="0">
                <a:latin typeface="Comic Sans MS" pitchFamily="66" charset="0"/>
              </a:rPr>
              <a:t>Говорят,если</a:t>
            </a:r>
            <a:r>
              <a:rPr lang="ru-RU" sz="2800" dirty="0" smtClean="0">
                <a:latin typeface="Comic Sans MS" pitchFamily="66" charset="0"/>
              </a:rPr>
              <a:t> обрушится </a:t>
            </a:r>
            <a:r>
              <a:rPr lang="ru-RU" sz="2800" dirty="0" err="1" smtClean="0">
                <a:latin typeface="Comic Sans MS" pitchFamily="66" charset="0"/>
              </a:rPr>
              <a:t>колизей,то</a:t>
            </a:r>
            <a:r>
              <a:rPr lang="ru-RU" sz="2800" dirty="0" smtClean="0">
                <a:latin typeface="Comic Sans MS" pitchFamily="66" charset="0"/>
              </a:rPr>
              <a:t> вместе с ним рухнет и </a:t>
            </a:r>
            <a:r>
              <a:rPr lang="ru-RU" sz="2800" dirty="0" err="1" smtClean="0">
                <a:latin typeface="Comic Sans MS" pitchFamily="66" charset="0"/>
              </a:rPr>
              <a:t>Рим,и</a:t>
            </a:r>
            <a:r>
              <a:rPr lang="ru-RU" sz="2800" dirty="0" smtClean="0">
                <a:latin typeface="Comic Sans MS" pitchFamily="66" charset="0"/>
              </a:rPr>
              <a:t> весь </a:t>
            </a:r>
            <a:r>
              <a:rPr lang="ru-RU" sz="2800" dirty="0" err="1" smtClean="0">
                <a:latin typeface="Comic Sans MS" pitchFamily="66" charset="0"/>
              </a:rPr>
              <a:t>мир.Первоначально</a:t>
            </a:r>
            <a:r>
              <a:rPr lang="ru-RU" sz="2800" dirty="0" smtClean="0">
                <a:latin typeface="Comic Sans MS" pitchFamily="66" charset="0"/>
              </a:rPr>
              <a:t> это сооружение называлось Амфитеатр </a:t>
            </a:r>
            <a:r>
              <a:rPr lang="ru-RU" sz="2800" dirty="0" err="1" smtClean="0">
                <a:latin typeface="Comic Sans MS" pitchFamily="66" charset="0"/>
              </a:rPr>
              <a:t>Флавия.Он</a:t>
            </a:r>
            <a:r>
              <a:rPr lang="ru-RU" sz="2800" dirty="0" smtClean="0">
                <a:latin typeface="Comic Sans MS" pitchFamily="66" charset="0"/>
              </a:rPr>
              <a:t> мог одновременно вмещать 50 000 </a:t>
            </a:r>
            <a:r>
              <a:rPr lang="ru-RU" sz="2800" dirty="0" err="1" smtClean="0">
                <a:latin typeface="Comic Sans MS" pitchFamily="66" charset="0"/>
              </a:rPr>
              <a:t>зрителей.Под</a:t>
            </a:r>
            <a:r>
              <a:rPr lang="ru-RU" sz="2800" dirty="0" smtClean="0">
                <a:latin typeface="Comic Sans MS" pitchFamily="66" charset="0"/>
              </a:rPr>
              <a:t> его ареной находился лабиринт </a:t>
            </a:r>
            <a:r>
              <a:rPr lang="ru-RU" sz="2800" dirty="0" err="1" smtClean="0">
                <a:latin typeface="Comic Sans MS" pitchFamily="66" charset="0"/>
              </a:rPr>
              <a:t>туннелей,где</a:t>
            </a:r>
            <a:r>
              <a:rPr lang="ru-RU" sz="2800" dirty="0" smtClean="0">
                <a:latin typeface="Comic Sans MS" pitchFamily="66" charset="0"/>
              </a:rPr>
              <a:t> держали диких зверей.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Содержимое 3" descr="Колізей-титуль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00306"/>
            <a:ext cx="7429552" cy="421484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43956" cy="13990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     Строительство Колизея продолжалось 8 лет-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 72 по 80 г. н.э. Начал постройку император </a:t>
            </a:r>
            <a:r>
              <a:rPr lang="ru-RU" sz="2800" dirty="0" err="1" smtClean="0">
                <a:latin typeface="Comic Sans MS" pitchFamily="66" charset="0"/>
              </a:rPr>
              <a:t>Веспасиан,а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закончил-его</a:t>
            </a:r>
            <a:r>
              <a:rPr lang="ru-RU" sz="2800" dirty="0" smtClean="0">
                <a:latin typeface="Comic Sans MS" pitchFamily="66" charset="0"/>
              </a:rPr>
              <a:t> сын </a:t>
            </a:r>
            <a:r>
              <a:rPr lang="ru-RU" sz="2800" dirty="0" err="1" smtClean="0">
                <a:latin typeface="Comic Sans MS" pitchFamily="66" charset="0"/>
              </a:rPr>
              <a:t>Тит.который,чтобы</a:t>
            </a:r>
            <a:r>
              <a:rPr lang="ru-RU" sz="2800" dirty="0" smtClean="0">
                <a:latin typeface="Comic Sans MS" pitchFamily="66" charset="0"/>
              </a:rPr>
              <a:t> отпраздновать окончание </a:t>
            </a:r>
            <a:r>
              <a:rPr lang="ru-RU" sz="2800" dirty="0" err="1" smtClean="0">
                <a:latin typeface="Comic Sans MS" pitchFamily="66" charset="0"/>
              </a:rPr>
              <a:t>строительства,объявил</a:t>
            </a:r>
            <a:r>
              <a:rPr lang="ru-RU" sz="2800" dirty="0" smtClean="0">
                <a:latin typeface="Comic Sans MS" pitchFamily="66" charset="0"/>
              </a:rPr>
              <a:t> 100 дней непрерывных игр.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Содержимое 3" descr="ph03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7143800" cy="45253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9705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      Долгое время Колизей служил для </a:t>
            </a:r>
            <a:r>
              <a:rPr lang="ru-RU" sz="2800" dirty="0" err="1" smtClean="0">
                <a:latin typeface="Comic Sans MS" pitchFamily="66" charset="0"/>
              </a:rPr>
              <a:t>развлечений:римляне</a:t>
            </a:r>
            <a:r>
              <a:rPr lang="ru-RU" sz="2800" dirty="0" smtClean="0">
                <a:latin typeface="Comic Sans MS" pitchFamily="66" charset="0"/>
              </a:rPr>
              <a:t> устраивали битвы </a:t>
            </a:r>
            <a:r>
              <a:rPr lang="ru-RU" sz="2800" dirty="0" err="1" smtClean="0">
                <a:latin typeface="Comic Sans MS" pitchFamily="66" charset="0"/>
              </a:rPr>
              <a:t>гладиаторов,бои</a:t>
            </a:r>
            <a:r>
              <a:rPr lang="ru-RU" sz="2800" dirty="0" smtClean="0">
                <a:latin typeface="Comic Sans MS" pitchFamily="66" charset="0"/>
              </a:rPr>
              <a:t> с дикими животными, инсценировки морских сражений.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      В настоящее время это один из символов Рима и всей Италии.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Содержимое 3" descr="6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8572560" cy="392909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13990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    Еще одним из самых известных архитектурных сооружений Рима является Пантеон. Это </a:t>
            </a:r>
            <a:r>
              <a:rPr lang="en-US" sz="2800" dirty="0" smtClean="0">
                <a:latin typeface="Comic Sans MS" pitchFamily="66" charset="0"/>
              </a:rPr>
              <a:t>“</a:t>
            </a:r>
            <a:r>
              <a:rPr lang="ru-RU" sz="2800" dirty="0" smtClean="0">
                <a:latin typeface="Comic Sans MS" pitchFamily="66" charset="0"/>
              </a:rPr>
              <a:t>Храм всех богов</a:t>
            </a:r>
            <a:r>
              <a:rPr lang="en-US" sz="2800" dirty="0" smtClean="0">
                <a:latin typeface="Comic Sans MS" pitchFamily="66" charset="0"/>
              </a:rPr>
              <a:t>”</a:t>
            </a:r>
            <a:r>
              <a:rPr lang="ru-RU" sz="2800" dirty="0" smtClean="0">
                <a:latin typeface="Comic Sans MS" pitchFamily="66" charset="0"/>
              </a:rPr>
              <a:t>,построенный в 126 г. н.э. при императоре </a:t>
            </a:r>
            <a:r>
              <a:rPr lang="ru-RU" sz="2800" dirty="0" err="1" smtClean="0">
                <a:latin typeface="Comic Sans MS" pitchFamily="66" charset="0"/>
              </a:rPr>
              <a:t>Адриане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Содержимое 5" descr="ancient-r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7081878" cy="485609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19288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   По композиции и конструктивному решению Пантеон уникален в древнеримской архитектуре. Диаметр полусферического </a:t>
            </a:r>
            <a:r>
              <a:rPr lang="ru-RU" sz="2400" dirty="0" err="1" smtClean="0">
                <a:latin typeface="Comic Sans MS" pitchFamily="66" charset="0"/>
              </a:rPr>
              <a:t>купола-свыше</a:t>
            </a:r>
            <a:r>
              <a:rPr lang="ru-RU" sz="2400" dirty="0" smtClean="0">
                <a:latin typeface="Comic Sans MS" pitchFamily="66" charset="0"/>
              </a:rPr>
              <a:t> 43 </a:t>
            </a:r>
            <a:r>
              <a:rPr lang="ru-RU" sz="2400" dirty="0" err="1" smtClean="0">
                <a:latin typeface="Comic Sans MS" pitchFamily="66" charset="0"/>
              </a:rPr>
              <a:t>метров.Через</a:t>
            </a:r>
            <a:r>
              <a:rPr lang="ru-RU" sz="2400" dirty="0" smtClean="0">
                <a:latin typeface="Comic Sans MS" pitchFamily="66" charset="0"/>
              </a:rPr>
              <a:t> круглое отверстие в своде диаметром 9 метров в храм проникает дневной </a:t>
            </a:r>
            <a:r>
              <a:rPr lang="ru-RU" sz="2400" dirty="0" err="1" smtClean="0">
                <a:latin typeface="Comic Sans MS" pitchFamily="66" charset="0"/>
              </a:rPr>
              <a:t>свет.Он</a:t>
            </a:r>
            <a:r>
              <a:rPr lang="ru-RU" sz="2400" dirty="0" smtClean="0">
                <a:latin typeface="Comic Sans MS" pitchFamily="66" charset="0"/>
              </a:rPr>
              <a:t> остаётся в форме </a:t>
            </a:r>
            <a:r>
              <a:rPr lang="ru-RU" sz="2400" dirty="0" err="1" smtClean="0">
                <a:latin typeface="Comic Sans MS" pitchFamily="66" charset="0"/>
              </a:rPr>
              <a:t>гигантско-го</a:t>
            </a:r>
            <a:r>
              <a:rPr lang="ru-RU" sz="2400" dirty="0" smtClean="0">
                <a:latin typeface="Comic Sans MS" pitchFamily="66" charset="0"/>
              </a:rPr>
              <a:t> луча.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82305181_4373998_2804163_lar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357850" cy="45720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      В Пантеоне покоятся многие известные личности, </a:t>
            </a:r>
            <a:r>
              <a:rPr lang="ru-RU" sz="2400" dirty="0" err="1" smtClean="0">
                <a:latin typeface="Comic Sans MS" pitchFamily="66" charset="0"/>
              </a:rPr>
              <a:t>такие,например,как</a:t>
            </a:r>
            <a:r>
              <a:rPr lang="ru-RU" sz="2400" dirty="0" smtClean="0">
                <a:latin typeface="Comic Sans MS" pitchFamily="66" charset="0"/>
              </a:rPr>
              <a:t> художники Рафаэль </a:t>
            </a:r>
            <a:r>
              <a:rPr lang="ru-RU" sz="2400" dirty="0" err="1" smtClean="0">
                <a:latin typeface="Comic Sans MS" pitchFamily="66" charset="0"/>
              </a:rPr>
              <a:t>Санти</a:t>
            </a:r>
            <a:r>
              <a:rPr lang="ru-RU" sz="2400" dirty="0" smtClean="0">
                <a:latin typeface="Comic Sans MS" pitchFamily="66" charset="0"/>
              </a:rPr>
              <a:t> и </a:t>
            </a:r>
            <a:r>
              <a:rPr lang="ru-RU" sz="2400" dirty="0" err="1" smtClean="0">
                <a:latin typeface="Comic Sans MS" pitchFamily="66" charset="0"/>
              </a:rPr>
              <a:t>Аннибале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Каррачи,короли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Витторио</a:t>
            </a:r>
            <a:r>
              <a:rPr lang="ru-RU" sz="2400" dirty="0" smtClean="0">
                <a:latin typeface="Comic Sans MS" pitchFamily="66" charset="0"/>
              </a:rPr>
              <a:t> Эммануэле </a:t>
            </a:r>
            <a:r>
              <a:rPr lang="en-US" sz="2400" dirty="0" smtClean="0">
                <a:latin typeface="Comic Sans MS" pitchFamily="66" charset="0"/>
              </a:rPr>
              <a:t>II</a:t>
            </a:r>
            <a:r>
              <a:rPr lang="ru-RU" sz="2400" dirty="0" smtClean="0">
                <a:latin typeface="Comic Sans MS" pitchFamily="66" charset="0"/>
              </a:rPr>
              <a:t> и Умберто </a:t>
            </a:r>
            <a:r>
              <a:rPr lang="en-US" sz="2400" dirty="0" smtClean="0">
                <a:latin typeface="Comic Sans MS" pitchFamily="66" charset="0"/>
              </a:rPr>
              <a:t>I</a:t>
            </a:r>
            <a:r>
              <a:rPr lang="ru-RU" sz="2400" dirty="0" smtClean="0">
                <a:latin typeface="Comic Sans MS" pitchFamily="66" charset="0"/>
              </a:rPr>
              <a:t>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    Вход в Пантеон свободный.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Содержимое 5" descr="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694098" cy="4572000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20716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Триумфальная арка Константина (312-315 г.г. н.э.)-</a:t>
            </a:r>
            <a:r>
              <a:rPr lang="ru-RU" sz="2800" dirty="0" err="1" smtClean="0">
                <a:latin typeface="Comic Sans MS" pitchFamily="66" charset="0"/>
              </a:rPr>
              <a:t>трёхпролётная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арка,расположенная</a:t>
            </a:r>
            <a:r>
              <a:rPr lang="ru-RU" sz="2800" dirty="0" smtClean="0">
                <a:latin typeface="Comic Sans MS" pitchFamily="66" charset="0"/>
              </a:rPr>
              <a:t> в Риме рядом с </a:t>
            </a:r>
            <a:r>
              <a:rPr lang="ru-RU" sz="2800" dirty="0" err="1" smtClean="0">
                <a:latin typeface="Comic Sans MS" pitchFamily="66" charset="0"/>
              </a:rPr>
              <a:t>Колизеем.Её</a:t>
            </a:r>
            <a:r>
              <a:rPr lang="ru-RU" sz="2800" dirty="0" smtClean="0">
                <a:latin typeface="Comic Sans MS" pitchFamily="66" charset="0"/>
              </a:rPr>
              <a:t> высота 21 метр,ширина-25.7 метров,глубина-7.4 </a:t>
            </a:r>
            <a:r>
              <a:rPr lang="ru-RU" sz="2800" dirty="0" err="1" smtClean="0">
                <a:latin typeface="Comic Sans MS" pitchFamily="66" charset="0"/>
              </a:rPr>
              <a:t>метра.Основная</a:t>
            </a:r>
            <a:r>
              <a:rPr lang="ru-RU" sz="2800" dirty="0" smtClean="0">
                <a:latin typeface="Comic Sans MS" pitchFamily="66" charset="0"/>
              </a:rPr>
              <a:t> часть выполнена из мраморных блоков.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Содержимое 3" descr="800px-RomeConstantine'sArch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85992"/>
            <a:ext cx="6263101" cy="433230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679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Архитектура Древнего Рима</vt:lpstr>
      <vt:lpstr>Презентация PowerPoint</vt:lpstr>
      <vt:lpstr>      Говорят,если обрушится колизей,то вместе с ним рухнет и Рим,и весь мир.Первоначально это сооружение называлось Амфитеатр Флавия.Он мог одновременно вмещать 50 000 зрителей.Под его ареной находился лабиринт туннелей,где держали диких зверей.</vt:lpstr>
      <vt:lpstr>     Строительство Колизея продолжалось 8 лет-  с 72 по 80 г. н.э. Начал постройку император Веспасиан,а закончил-его сын Тит.который,чтобы отпраздновать окончание строительства,объявил 100 дней непрерывных игр.</vt:lpstr>
      <vt:lpstr>      Долгое время Колизей служил для развлечений:римляне устраивали битвы гладиаторов,бои с дикими животными, инсценировки морских сражений.       В настоящее время это один из символов Рима и всей Италии.</vt:lpstr>
      <vt:lpstr>    Еще одним из самых известных архитектурных сооружений Рима является Пантеон. Это “Храм всех богов”,построенный в 126 г. н.э. при императоре Адриане.</vt:lpstr>
      <vt:lpstr>   По композиции и конструктивному решению Пантеон уникален в древнеримской архитектуре. Диаметр полусферического купола-свыше 43 метров.Через круглое отверстие в своде диаметром 9 метров в храм проникает дневной свет.Он остаётся в форме гигантско-го луча.</vt:lpstr>
      <vt:lpstr>      В Пантеоне покоятся многие известные личности, такие,например,как художники Рафаэль Санти и Аннибале Каррачи,короли Витторио Эммануэле II и Умберто I.       Вход в Пантеон свободный.</vt:lpstr>
      <vt:lpstr>Триумфальная арка Константина (312-315 г.г. н.э.)-трёхпролётная арка,расположенная в Риме рядом с Колизеем.Её высота 21 метр,ширина-25.7 метров,глубина-7.4 метра.Основная часть выполнена из мраморных блоков.</vt:lpstr>
      <vt:lpstr>Эта арка посвящена победе Константина над Максенцием в битве у Мильвийского моста 28 октября 312 г. н.э.Единственная в Риме арка,построенная в честь победы не над внешним врагом,а в гражданской войне.</vt:lpstr>
      <vt:lpstr>А теперь БЛИЦ-ВИКТОРИНА!</vt:lpstr>
      <vt:lpstr>А теперь БЛИЦ-ВИКТОРИНА!</vt:lpstr>
      <vt:lpstr>А теперь БЛИЦ-ВИКТОРИНА!</vt:lpstr>
      <vt:lpstr>А теперь БЛИЦ-ВИКТОРИНА!</vt:lpstr>
      <vt:lpstr>А теперь БЛИЦ-ВИКТОРИНА!</vt:lpstr>
      <vt:lpstr>А теперь БЛИЦ-ВИКТОРИНА!</vt:lpstr>
      <vt:lpstr>А теперь БЛИЦ-ВИКТОРИНА!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Class-Internet</cp:lastModifiedBy>
  <cp:revision>16</cp:revision>
  <dcterms:created xsi:type="dcterms:W3CDTF">2013-04-26T10:59:45Z</dcterms:created>
  <dcterms:modified xsi:type="dcterms:W3CDTF">2015-07-27T06:35:53Z</dcterms:modified>
</cp:coreProperties>
</file>