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7" r:id="rId12"/>
    <p:sldId id="278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82" r:id="rId24"/>
    <p:sldId id="283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61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&#1040;&#1076;&#1084;&#1080;&#1085;\&#1056;&#1072;&#1073;&#1086;&#1095;&#1080;&#1081;%20&#1089;&#1090;&#1086;&#1083;\&#1048;&#1083;&#1100;&#1103;_&#1056;&#1077;&#1079;&#1085;&#1080;&#1082;_-_&#1085;&#1080;&#1082;&#1090;&#1086;_&#1082;&#1088;&#1086;&#1084;&#1077;_&#1085;&#1072;&#1089;_(musicostrov.ru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imgres?imgurl=http://www.bel.ru/pics/news/2007/06/01/24651_60091.jpg&amp;imgrefurl=http://www.bel.ru/news/education/2007/06/01/24651.html&amp;usg=__QIItY3NGPG03TrTs5x5RQjtgaro=&amp;h=331&amp;w=441&amp;sz=42&amp;hl=ru&amp;start=1&amp;zoom=1&amp;tbnid=CBDVj5cZhGHP5M:&amp;tbnh=95&amp;tbnw=127&amp;ei=qSlNT4fWBonj4QS5q6WEAw&amp;prev=/search?q=%D0%BA%D0%B0%D1%80%D1%82%D0%B8%D0%BD%D0%BA%D0%B8+%D1%81%D1%82%D0%BE%D0%BB%D1%8F%D1%80&amp;hl=ru&amp;newwindow=1&amp;sa=N&amp;rlz=1G1ACEW_RURU472&amp;biw=1017&amp;bih=340&amp;tbm=isch&amp;prmd=imvns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643050"/>
            <a:ext cx="642942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ПРОФЕССИИ –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СЕРЬЁЗНО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Илья_Резник_-_никто_кроме_нас_(musicostrov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Илья_Резник_-_никто_кроме_нас_(musicostrov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95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524000"/>
            <a:ext cx="6096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99"/>
                </a:solidFill>
              </a:rPr>
              <a:t>   </a:t>
            </a:r>
            <a:endParaRPr lang="ru-RU" sz="3600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0298" y="4714884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знание математики,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ответственность,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внимательность,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эмоциональная устойчивость,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выносливость.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609600" y="4302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ПРОФЕССИОНАЛЬНОЙ ПОДГОТОВКЕ СТРОИТЕЛЕЙ: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9" descr="otdelk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14554"/>
            <a:ext cx="2428892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11" descr="5-33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2952750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sro-vsem.ru/uploads/posts/2013-05/1368950479_stroite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500306"/>
            <a:ext cx="2966979" cy="215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КАМЕНЩИК</a:t>
            </a:r>
            <a:r>
              <a:rPr lang="ru-RU" sz="28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специалист, который занимается постройкой строений из кирпича или камня.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D:\Алексей\Все по работе\все фото практики\Зачетная работа,26-03-10г\IMG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2986079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Отец\Производственный урок 28-02-2012г\P1100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201985" cy="240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" descr="D:\Алексей\Конкурс каменщиков 2011\IMG_24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3000396" cy="246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КАЧЕСТВА КАМЕНЩИКА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928802"/>
            <a:ext cx="6215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острота слуха;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острота зрения;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хороший объемный и плоскостной глазомер;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подготовленность;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хороший вестибулярный аппарат, чувство равновесия;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развитая общая моторика (гибкость, подвижность рук, ног и всего тела);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развитая мелкая моторика (ловкость и координация движений рук).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ПРОФЕССИОНАЛЬНОЙ ПОДГОТОВКЕ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61184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Каменщик должен уметь: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производить и разбирать различные виды кладки;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производить в каменных зданиях монтаж сборных элементов;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осуществлять работы по заделке швов в сборных конструкциях;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ремонтировать кирпичные стены и фундаменты;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в работе специальный инвентарь, инструменты и приспособления;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читать строительные чертежи, составлять эскизы.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23383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—  специалист, занимающийся окраской зданий, сооружений, оборудования, инструмента и прочих предметов.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5" descr="professij_maljr_stroiteln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4429156" cy="442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КАЧЕСТВА: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1981200"/>
            <a:ext cx="4686304" cy="351950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хороший эстетический вкус,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глазомер,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координация движения рук,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творческое воображение,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внимательность и аккуратность в работе,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способность работать на высоте.</a:t>
            </a:r>
          </a:p>
        </p:txBody>
      </p:sp>
      <p:pic>
        <p:nvPicPr>
          <p:cNvPr id="30724" name="Picture 5" descr="%D0%9C%D0%B0%D0%BB%D1%8F%D1%80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95275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7" descr="3486f94316c115a6a1384bcd84982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3025775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ПРОФЕССИОНАЛЬНОЙ ПОДГОТОВКЕ: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4" y="2100282"/>
            <a:ext cx="4614866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уметь готовить под окраску бетонные, деревянные и металлические конструкции,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владеет приемами работы высококачественной и декоративной штукатурки,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владеет приемами многоцветной окраски фасадов, зданий специальными синтетическими составами.</a:t>
            </a:r>
          </a:p>
        </p:txBody>
      </p:sp>
      <p:pic>
        <p:nvPicPr>
          <p:cNvPr id="31748" name="Picture 5" descr="shtukatur-malyar_32909658_2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763965"/>
            <a:ext cx="3571900" cy="476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ЛОЗОПЛЕТЕЛЬЩИК-</a:t>
            </a:r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специалист по плетению всевозможных предметов ( корзин, мебели, посуды, ваз) из гибких прутьев ивы или орешника</a:t>
            </a:r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3261650" cy="28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71744"/>
            <a:ext cx="509701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КАЧЕСТВА: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857364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склонности к ручному труду,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склонность к сосредоточенной уединённой работе,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хорошая ручная моторика,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крепость рук,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глазомер,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трудолюбие.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98033"/>
            <a:ext cx="4000528" cy="268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ПРОФЕССИОНАЛЬНОЙ ПОДГОТОВКЕ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85736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 должен 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правила отбора и заготовки лозы,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знать технологию подготовки лозы к работе,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владеть различными способами плетения.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уметь пользоваться инструментами: садовыми ножницами, шилом, щипчиками, приспособлением для расщепления лозы и пр.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Nzc5Mj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309617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1142976" y="1643050"/>
            <a:ext cx="72866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ПРОФЕССИЯ-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трудовой деятельности, требующий определённой подготовки и являющийся обычно источником существования.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АГРАРНО-СТРОИТЕЛЬНЫЙ ТЕХНИКУМ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G:\СТЕНД\1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1414"/>
            <a:ext cx="4394200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786190"/>
          <a:ext cx="9144001" cy="3071810"/>
        </p:xfrm>
        <a:graphic>
          <a:graphicData uri="http://schemas.openxmlformats.org/drawingml/2006/table">
            <a:tbl>
              <a:tblPr/>
              <a:tblGrid>
                <a:gridCol w="3627372"/>
                <a:gridCol w="2935259"/>
                <a:gridCol w="2581370"/>
              </a:tblGrid>
              <a:tr h="383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специальности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Срок обучения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База образования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Мастер общестроительных работ: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              - каменщик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              - штукатур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 год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Хозяйка усадьбы: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               - швея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 год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АРДИНСКОЕ  ПРОФЕССИОНАЛЬНОЕ  УЧИЛИЩЕ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documents\ДК\НОВЫЙ стенд соц. сл\P4120353_JPG.jpg"/>
          <p:cNvPicPr>
            <a:picLocks noGrp="1"/>
          </p:cNvPicPr>
          <p:nvPr>
            <p:ph idx="1"/>
          </p:nvPr>
        </p:nvPicPr>
        <p:blipFill>
          <a:blip r:embed="rId2"/>
          <a:srcRect l="19845" t="18345" r="3888" b="29811"/>
          <a:stretch>
            <a:fillRect/>
          </a:stretch>
        </p:blipFill>
        <p:spPr bwMode="auto">
          <a:xfrm>
            <a:off x="2714612" y="2214554"/>
            <a:ext cx="371477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683466"/>
          <a:ext cx="9144000" cy="2103120"/>
        </p:xfrm>
        <a:graphic>
          <a:graphicData uri="http://schemas.openxmlformats.org/drawingml/2006/table">
            <a:tbl>
              <a:tblPr/>
              <a:tblGrid>
                <a:gridCol w="3627372"/>
                <a:gridCol w="2935259"/>
                <a:gridCol w="2581369"/>
              </a:tblGrid>
              <a:tr h="271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специальности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Срок обучения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База образования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Столяр   строитель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 год 8 месяцев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Оператор швейного оборудования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 год 8 месяцев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1414"/>
            <a:ext cx="6786578" cy="2582858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МАРИЙСКИЙ ПОЛИТЕХНИЧЕСКИЙ ТЕХНИКУМ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СТЕНД\mptmini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4"/>
            <a:ext cx="2676939" cy="235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468904"/>
          <a:ext cx="9144000" cy="4389120"/>
        </p:xfrm>
        <a:graphic>
          <a:graphicData uri="http://schemas.openxmlformats.org/drawingml/2006/table">
            <a:tbl>
              <a:tblPr/>
              <a:tblGrid>
                <a:gridCol w="3627372"/>
                <a:gridCol w="2935259"/>
                <a:gridCol w="2581369"/>
              </a:tblGrid>
              <a:tr h="542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специальности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Срок обучения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(мес.)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База образования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Маляр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Штукатур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Швея (для предприятий бытового обслуживания)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Кружевница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                 4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Изготовитель художественных изделий из лозы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Художник росписи по дереву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УЧИЛИЩЕ № 8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СТЕНД\news_htm_txt_fon1_cmp.gif"/>
          <p:cNvPicPr>
            <a:picLocks noGrp="1"/>
          </p:cNvPicPr>
          <p:nvPr>
            <p:ph idx="1"/>
          </p:nvPr>
        </p:nvPicPr>
        <p:blipFill>
          <a:blip r:embed="rId2"/>
          <a:srcRect l="75654" b="55294"/>
          <a:stretch>
            <a:fillRect/>
          </a:stretch>
        </p:blipFill>
        <p:spPr bwMode="auto">
          <a:xfrm>
            <a:off x="2643174" y="1142984"/>
            <a:ext cx="42862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590184"/>
          <a:ext cx="9144000" cy="3364992"/>
        </p:xfrm>
        <a:graphic>
          <a:graphicData uri="http://schemas.openxmlformats.org/drawingml/2006/table">
            <a:tbl>
              <a:tblPr/>
              <a:tblGrid>
                <a:gridCol w="3627372"/>
                <a:gridCol w="2935259"/>
                <a:gridCol w="2581369"/>
              </a:tblGrid>
              <a:tr h="271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специальности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обучения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База образования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Маляр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1год 8 месяцев</a:t>
                      </a: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классов</a:t>
                      </a: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Штукатур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1год 8 месяцев</a:t>
                      </a: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классов</a:t>
                      </a: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Обувщик по ремонту обуви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1год 8 месяцев</a:t>
                      </a: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классов</a:t>
                      </a: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8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Оператор вязально-швейного оборудования 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5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(вязальщица; швея)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1год 8 месяцев</a:t>
                      </a: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классов</a:t>
                      </a: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УЧИЛИЩЕ № 15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СТЕНД\banner-bg.jpg"/>
          <p:cNvPicPr>
            <a:picLocks noGrp="1"/>
          </p:cNvPicPr>
          <p:nvPr>
            <p:ph idx="1"/>
          </p:nvPr>
        </p:nvPicPr>
        <p:blipFill>
          <a:blip r:embed="rId2"/>
          <a:srcRect l="38349" t="9545"/>
          <a:stretch>
            <a:fillRect/>
          </a:stretch>
        </p:blipFill>
        <p:spPr bwMode="auto">
          <a:xfrm>
            <a:off x="2500298" y="1714488"/>
            <a:ext cx="4572032" cy="272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754904"/>
          <a:ext cx="9144001" cy="2103120"/>
        </p:xfrm>
        <a:graphic>
          <a:graphicData uri="http://schemas.openxmlformats.org/drawingml/2006/table">
            <a:tbl>
              <a:tblPr/>
              <a:tblGrid>
                <a:gridCol w="3627372"/>
                <a:gridCol w="2935259"/>
                <a:gridCol w="2581370"/>
              </a:tblGrid>
              <a:tr h="271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Название специальности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Срок обучения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База образования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Мастер общестроительных работ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 года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Оператор швейного оборудования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 года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 классов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 ВЫ УЖЕ СДЕЛАЛИ СВОЙ ВЫБОР?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447800"/>
            <a:ext cx="6934200" cy="520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3587"/>
            <a:ext cx="8358246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166"/>
            <a:ext cx="9143999" cy="13573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специалист по пошиву изделий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из различных материалов.</a:t>
            </a:r>
            <a:r>
              <a:rPr lang="ru-RU" dirty="0" smtClean="0">
                <a:solidFill>
                  <a:srgbClr val="000099"/>
                </a:solidFill>
              </a:rPr>
              <a:t/>
            </a:r>
            <a:br>
              <a:rPr lang="ru-RU" dirty="0" smtClean="0">
                <a:solidFill>
                  <a:srgbClr val="000099"/>
                </a:solidFill>
              </a:rPr>
            </a:b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0694" y="1714488"/>
            <a:ext cx="3429024" cy="4429156"/>
          </a:xfrm>
        </p:spPr>
        <p:txBody>
          <a:bodyPr wrap="square" anchor="b">
            <a:noAutofit/>
          </a:bodyPr>
          <a:lstStyle/>
          <a:p>
            <a:pPr eaLnBrk="1" hangingPunct="1">
              <a:defRPr/>
            </a:pPr>
            <a:endParaRPr lang="ru-RU" sz="2400" dirty="0" smtClean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ШЬЕТ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обувь,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 аксессуары (кошельки, пояса),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автомобильные чехлы,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платья,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пальто,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брюки,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сумки,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шубы и дублёнки.</a:t>
            </a:r>
          </a:p>
        </p:txBody>
      </p:sp>
      <p:pic>
        <p:nvPicPr>
          <p:cNvPr id="16388" name="Picture 4" descr="shve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905000"/>
            <a:ext cx="4979125" cy="373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КАЧЕСТВА: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40" y="2143116"/>
            <a:ext cx="3143272" cy="41148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аккуратность,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терпение,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усидчивость,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внимательность,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 подход,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ответственность,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исполнительность,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хорошая память,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хорошее зрение.</a:t>
            </a:r>
          </a:p>
        </p:txBody>
      </p:sp>
      <p:pic>
        <p:nvPicPr>
          <p:cNvPr id="17412" name="Picture 4" descr="1275562923_97931296_1-----1275562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285992"/>
            <a:ext cx="211613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shve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2971800" cy="239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ПРОФЕССИОНАЛЬНОЙ ПОДГОТОВКЕ: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357430"/>
            <a:ext cx="7543800" cy="342902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Швея должна знать: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технологию швейного производства; 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тканей, их пошивочные свойства;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принципы работы обслуживаемого оборудования, правила ухода за ним.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55256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СТОЛЯ́Р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профессиональный рабочий, искусный мастер, обрабатывающий древесину и изготавливающий изделия из неё, а также изделия на деревянной основе, с использованием других материалов (пластика, металла, стекла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928934"/>
            <a:ext cx="3428992" cy="27146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ИЗГОТОВЛИВАЕТ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мебель,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элементы интерьера,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окна,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лестницы и другие столярные изделия, </a:t>
            </a:r>
          </a:p>
        </p:txBody>
      </p:sp>
      <p:sp>
        <p:nvSpPr>
          <p:cNvPr id="19460" name="AutoShape 5" descr="463842"/>
          <p:cNvSpPr>
            <a:spLocks noChangeAspect="1" noChangeArrowheads="1"/>
          </p:cNvSpPr>
          <p:nvPr/>
        </p:nvSpPr>
        <p:spPr bwMode="auto">
          <a:xfrm>
            <a:off x="3738563" y="2800350"/>
            <a:ext cx="1666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0" name="Picture 2" descr="http://t1.ftcdn.net/jpg/00/23/15/54/400_F_23155444_RXVx6X7KNEGbJvMEgwoq7qBtdRbUt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3143272" cy="470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КАЧЕСТВА: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4" y="1285860"/>
            <a:ext cx="4843466" cy="535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знание техники безопасности,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пользоваться инструментом,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аккуратность,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терпение,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высокая концентрация внимания,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творческий подход,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ответственность,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исполнительность,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хорошая память,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хорошее зрение.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Monotype Corsiva" pitchFamily="66" charset="0"/>
            </a:endParaRPr>
          </a:p>
        </p:txBody>
      </p:sp>
      <p:pic>
        <p:nvPicPr>
          <p:cNvPr id="20484" name="Picture 5" descr="ANd9GcTP3LS52S-P38EdCkXy_nMecuv7iuplAPP0wCvPbL6fnqJpEANttcV4cw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618" y="1428736"/>
            <a:ext cx="324668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7" descr="prod_2853-1-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734" y="4286588"/>
            <a:ext cx="3248572" cy="228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ПРОФЕССИОНАЛЬНОЙ ПОДГОТОВКЕ: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785926"/>
            <a:ext cx="6400800" cy="478634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Столяр должен: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своё столярное дело,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уметь пользоваться столярным инструментом,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работать в специальной одежде,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одевать при необходимости средства индивидуальной защиты (очки, перчатки, респиратор и т. п.)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правила техники безопасности. </a:t>
            </a:r>
          </a:p>
        </p:txBody>
      </p:sp>
      <p:pic>
        <p:nvPicPr>
          <p:cNvPr id="21508" name="Picture 8" descr="38_stoly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255676"/>
            <a:ext cx="2857488" cy="388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142984"/>
            <a:ext cx="7772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2700" dirty="0" smtClean="0"/>
              <a:t>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профессия, имеющая множество классификаций данной профессии: каменщик, плотник,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маляр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штукатур, специалист по внутренней отделке.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 smtClean="0"/>
          </a:p>
        </p:txBody>
      </p:sp>
      <p:pic>
        <p:nvPicPr>
          <p:cNvPr id="22532" name="Picture 8" descr="%D1%81%D1%82%D1%80%D0%BE%D0%B8%D1%82%D0%B5%D0%BB%D1%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35" y="2465412"/>
            <a:ext cx="2828925" cy="439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AutoShape 2" descr="data:image/jpeg;base64,/9j/4AAQSkZJRgABAQAAAQABAAD/2wCEAAkGBxQTEhUUEhQVFRUVGBwaGBcYFxgbGhwdGx8XIiAYIB8fICggGx0lHxwdITEhJykrLi4uHR8zODMsNygtLiwBCgoKDg0OGxAQGzglICIsLDAyNCwtLCwsLDQsLCwsLywsNDQsLCwvLCwsLCwsLDQsLCwsLCwsLCwsLCwsLCwsLP/AABEIANEA8QMBIgACEQEDEQH/xAAcAAACAwADAQAAAAAAAAAAAAAABQQGBwECAwj/xABMEAACAQMCAwUGAgYHBQUJAQABAgMABBESIQUGMQcTIkFRFDJhcYGRobEjM0JSssEVFiRicoKSCDRTosI1Q2Nz4SVFVWR0k9HS8Bf/xAAZAQEAAwEBAAAAAAAAAAAAAAAAAgMEAQX/xAAvEQACAgIBAgMGBwADAAAAAAAAAQIDBBEhEjEFE0EiUWFxkaEUMkKBscHRFSPh/9oADAMBAAIRAxEAPwDcaKKKAKKKKAKKKKAKKKKAKKKT8v8AMtved97O+vuJDG+2PEPMeqnyPng0A4ooooAooooDhjis9vO0OSdnXhlusqqSpuJWKQkjroA8Ug+IwKe9pV40XC7x1OGELAH01YXP41WOC2YihiiXYIir9gN/rQjJ6O8NlxK43uOItED+xaxIgH+ZgzGpkHZ7Ew/TXN/Nnrru5f5EU84atPoRtQLbKMeybhp96BnPq085/wCuo0/Zbw1d0tyh9VmmB/jrRqjXa0OszKbl64tm1Wd/dR4/Ylfvov8AS/T0yDmrJybzi08htbxFiu1XUNJ/RzKP2487/Neor24otUXnU90sF2u0ltPGysOuGZVZfkQdxQinzo2aiuBXNCYUUUUAUUUUAUUUUAUUUUAUUUUAUUUUAUUUUAUUVwTQFV7ReMvBbCKA/wBpum7mH1Bb3pPki5b54qocBhXht9a6Nre4QWknp3i5MTn4sdS/5qmWE/t15NfHeGLVb2noVU/pJh/iYYB9FqbxLg3tdvcQg4crqjboVkQ6kb6MB+NCLfJoNFIuSeOe2WcUxGHI0yr+7Inhdf8AUD9MU9oSCiiqhzZzZJDMtraRrLcsneMXOIoUzgO5G5yc4UbnB6VxvR1LfCO/asueEXn/AJWfsVNJoDsvyFUjm3m2Wa1uYX4paSakIaJICucb6EfUck4x51U352v2XHeqm3RY12+pzRNPsRnBm9xcRjiTXLIkaDqzsFH3NRm7SbIbRGa5I/4ELuP9WAv41kPLPLstzCL6S6QsdWfaIhKF0MdwWbA6Z6U1tL7jDp3lvCs1sOkwgK5A81TWGYfIVxTi20vQk6pwSb9TQX7QZz+q4ZcH4ySwx/caiRUaXnS/P/u1MfC7TP20Y/GqcOZrpI1kb2OUPkKqNMsjEdVCaWOoeYxtXrY88szGOWyuo3UZZQuWAPnpOlsfSuqSfJyUZp6aHR5+t21Jc/2WZThopCD5Ahgw2I3pNzPxm2uEghinicy3MCkK6nA1gkn0G1NLTmi0lOnvVV/3JQY2+zgVLu+CW0w/SQRPnzKL+eM1Iq7Pk1IGuayK35f7j/c7i4tT5BJC0f8A9t9S4+G1Mrbna7tMf0gizwedzApVk+MkW+3xU7elcJqSZpdFeFldpLGskTB0cBlZTkEHzFe9CQUUUUAUUUUAUUUUAUUUUAUUUUAUUUUAVUO0PiL93HZW7YuL0lAw6xxD9bLt0wuw+JFWyaQKpZiAFBJJ6ADqT8KonKCG6lm4nICO/wD0dsCN1t1Oxx5GQjUfpQDCOxSCJIYhpSNQqj4D+denBPff5GvS+OMk158E99/lQq9RFyrdey8VntjtFegzxeglXAkUf4lw30NaPWQc/h10zw/rraQTJ8dPvL8mXIxWpcH4ilxBHPGcpKiuvyYZx8x0rrWiUJbRNrKucrSKK+uTe61tL+OFRMCwVWiyDCzD3AwIO+x3FarXSaJWBDAMD1BGQfoajJbWiyMul7Pm3tEsLWNVaCSCUzTLo7sqe6hjjwsQwTgFtyfPbNKeW+Tri+DSQlERDpDPq0uT72MA507VpV1y7a3nF58W8Qt7NBGVVFUSTP4mJx10jbfzq72tkkaBI1VFUYCqAAB8AKz2XOHsruaa6lP2n2KZd8rNHwl7OElnERAPTU2dR+WTkfWnPD+I2cqWl97e1vHaxaXt+8VE1BcFZE6lgdsfAYp93YqqcHtba9Mk8lrBrjmeMZVWcaDjL5GzHrj0Iqqq1xT2i26tTa0yrcu3Ja9v7mPu7Sa7Rn4fJcAKgGrDsMggMwwcEfQjNOeYuJGe64bF3kUt3CjtdSQHMYVlA05295t8eXWrLxPhcUyaJo0kT91gCP8A0qu3PI9l1SHum8miZkYfY0llRcWmjsMRqalFlT7WbraCDA8ZLscDOF2A9dyfwqlWPG57UE287pj9jOpf9LZA+lW3mfle4a4t43uNSNrSKV1y4ONXdvjGdgcNXpxDs7VYFEWqS5Z1BkJ0oATuxXfwgD4nep1WV1wUdnL6bLrJSS7D6z5+t9luFmglxurxNjpuRjPh+dNIuabJxtcw4I6FwNvkarFktys1nDIxkulvgIXIAZoVA1ufPQRqG/l8q3Sbgtu5y8ELH1MaE/lWmEupbMNtKhLRRuyO8XvLyC3Ou0RlkiZc6FaTV3kSnoQCA2B01GtIrzhhVAFRQoHQAAD7CvSpHAooooAooooAooooBRzFzJbWSK9zIEDHSoALMx9FVQSftVCvO1vvWZLCFSEIBmuW7tATkYCDxMcjocGpHaOsrcQtBAEMiW87pr9334Q3105xWJC7EVzKCQCs8mSTjbUfM+6P8O58zioz2o7ROtJz1I1iXi1/LvLxEx/3beJEA/zNqaosser376/J9faWX8FwKqMHGGkOIkllPpHG7/wg02t+B8UlBKWUirjOqZljG2/QnV+FYN5Ej0nHFh3LBwPjklnc24W5mmgmlWKSOd+8Kl9ldWPiB1YyM4wa2OvmPgImnvOGhpFKTzI+hVxgI2Tk9TjTX03W2qM4x1PuedbKuUt19indoEzTmHhsRIe8J70jqlumDI3w1bRj11GrEYFRFRAFVAFUDoABgD7VR4+HcXW+urlILQmXEcTzSsdEKE4UKgz4idZyevypkeDcXl/WX1tD6iG11H6GRv5VYVsh9oMOu1ZPZ5LkOyho0fQcZzqz6AgbU05bhCZRRhVTSB1wAMYpFzNyXfiAvDxC5nlUgmP9FEHUe8q6V8LkdCTis3uuFTl8/wDtj4xyQTuPllWXP3rpDRoPNcqjOSB8yK6difGl/tFjqBELd5Fggju3PiTb91v4qpFmUhZi9lbylEMjQ3VnJFK6L7xV3ZskfEGt35dgt+4jktYo4o5UV1CIqeFgCNlA8jUpPaIwh0tvY1rhjgVzXBqBaZr2b+K0aY+9cTzSsfUmRgP+VQKnc1cPupkHstybcqGJwisXONhk+7v6etQuWlFlPNw6Tw4d5bYnYSRSEsQPVkYkEfI1aawWbjNs316lAqXZfGnsCOrM0kjM05Ykt33R856dBtUziXLziZrmzkEMzAd4rDMM2OmtRuGA6ON/nSbivB7qxuHu+HL3scp1XFpnGT5yR+jeo/PoJdj2kWLeGV2tpB70c6MpHwzjFGm31R5OJpLUjibmOeLa6sJx/wCJb4nj+e2HH1FRpedbU7Dvy37ns82r+HH40zuee+HAZN3EfkST+AqXw/icdzEs0LFo2zgkMucHHQgGqpxS5cS+uTb0pFXjilupo5pI2hhhJaNHx3juQRrYD3VAJwOu9ccvcAurye9Vb+SFIJVVQI432dQ3UjIxnFWWaunZADIl7c/sT3J7s+qxqFDfU5+1WYvtye1xoZbcILT5bHHKfIkFnI05eS4uWGDNKcsB+6oGyirXRRXoHlN7CiiigCiiigCiiigCiiigKH2l2UiNb38Sl/ZtazKu7GGQAMwHmVIBx86oPJfGbKHiMrXAgaC7AaOd1VhHIM7EkeEMPMnYit5Iql8a7LOG3Ll2g7tmOWMTFAT6lR4c/HFST40RcedltSSMJqDIE9QQF+/Ss/597UbOCCaKCVZ7hkZVEfiVSQRqZh4duuASaqfab2ZWtlZCe27z9HKneB3LAox0nbYA6ipzXjx/h8TcGjaKNE0k50qBnO+TjqetdhDqIzs6B92L8pPohv7grtFotkXfSpzqkY/vtuMeQz8hrlZv2BX/AHnCgh6wSyR/Q4cfx/hWkVAsCiiigODS2TmG0V9DXVuH6aTNGGz6YzmqrzS5u772J2ZbeKFZpFVipmLsyqjEb92ukkgdSR6VVOPLZ29yLdbSwAAg8DxKZZe+lMZCfFANRPi+lVuzUulFihtbGna9OBNEeoSzu3+f6oYq+8o2xisbSNuqW8Kn5qig/lWJ8W5dmfiMtjaNmFbfT42JW2SYgso8znTkLnzq+XnFOI2EffPJFewRgd5GIhFIqDqyEEg4G+kj613zI8LZzypcs0eiovD75JokmiYMkihlPqCMiqdxLjU/EHaDh7mK3RtM14BuSOscGep8jJ0HlvUyBC7TuL2sw9kWN7m8U6oxA2loGxtI0vSL5ee21VKPmjitk0Ud0kNyr4Cyaih1fuF8aQ3kMgZ9a0PhvLcNtHohQKOrHqzHzZmO7MfU1B43wdJo3ikXKOMEfzHoR1BqLgpdzislF8HHLvM4uZHheGSCeNQzI+kgqTgMrKfEM04urKOXaSNH/wAaq35iqBwKxuGPfQ4kvuH5gmjJANxbt4kOT0fHQnYsrU9/r5Au0sV3E/nG9tLqz6bAg/Q1kspcX7JtrtUl7Q5j4JbJulvCp9RGgP5V1u5VQZYhQPNiAPxrOebeNXF5Lbqq3FpZvMserPdzOzBsNjqEGPPrmqTdcOT2zTBKtysTqje1MNJZm0gABg0gBO+B8elPwzktyZ1ZKi9RWzSry+k4k5s+HHUp2nuh+riQ9QrftuRsAP8A8kaxwXhcdtBHBEMRxKFX6eZ+JO5+JrDbTmTjDKVszaw2sTiMyxQokSkkLkBssV1EDUBjf61OveYbrvDBJxO4uJhs0XD7dMj1zJjY+vpWiEY1rSKLJzte2blRWC3K8RTDR3lza751X17Fj6xhT+JpxH2tSWyr7UbO6UYDNaz/AKQ/3tBAU/Q1NSTK3Fo2KikXK/N1rfqWtpQxX30Phdfmp3+vSntSIhRRRQBRRRQBRRRQBRRRQCXnPhBu7G5tx70sbBc9NQ3X/mArEeE8bc8PltDa3DyBtBIUBFddmDMTsR6V9EVg3GeDsOJ8QCd0CkqTAyd6dpUByqq4Xrnc5NclY64to7GlWyUWWb/Z9tu7s7kNs4umDr6YSPHz69a1Osl7IbopfXsBP6xI5gOm65RiPn4a1quQl1RTJTj0ScfcFFcBq5qRAzntNt29ptPYz3d8+sLLkBO5TBdZFIOtcsMDGQTnIqrcYvuKJN3TTWmQiEzLBkx98/dp7xPvPtsDjrirz2q2iC19qDNHcW5AgdMe9IypobOxjYkZB9M1n3M1leK0NxNLbalZUMyQtlCdWl2V5BGVVyPE3u6iQPKqZ661vRdBNwet8E3spv1SJhMZDcXE0haR1fEjJkaQ5GGIAJ0g+tWSy4kZb+7jLaoI4YlK7YDvrLfdSufpWU8T5heyW27uTvlIedYpCD3UsgwZCVVdatliowNmO3Sn/C+NqlqY7Rzc3k4Mkjj9l3GWkkI8KKg8s+VU2Qe9r1L62mtP0FfBOY75+Gy2FjEWS2ZzNIG8fcM7HQoHi/eyRvjpWo8gc1xSCG1aFLdmj1W/dtqhlQde7YgEMpzqRhqG/Wq//s88D7uC4uDuJn7uM+TJHnLD4FiRv+7S/hPArhnK20TEWfGiyk4UJA3v41Yyuy5A9elbDEbRJCMUpvYKemld7QjJGRX/ADxb2XFg6l3zG0NwqqeqkNGRnZmBLLt5GrNP2ls4/Q2F62ehKKg/E1gfOqaeIXY6/p5P4jXhw7mG6g/VTyp8AxK/6TkVGXV+n7k4KP6jWuNz395oAshFolSQNJMvVDnGAPPpXnwzhHEbcMFS0kR3aQIzP+iLnJCsV6b0m5S5u4leExI1tqQajJIjZxnHRfCT9BVhfhvEm3biCp8Et0P4k5rzL8qUJdNkor6noU0Qa6oJv6C3h/DJLeEQ3PC0nZFIS4h7suOuM5AbKk9flXlwe+W3t0WWaW1uLeOQxxSx+EzOrASCXSSVOclCSA2/lTQ8Mux73EZz8kjX+RqLc8Klb3726P8AmUfktRhn1+svpv8Asm8ST7L+A5a4TaXIiaOeCR2kSWcXaKboY3ZQxxrVvd3BGDkHar3xHg9is0M8ncxm3DaBlEXLafERtkjTgfM1l11ypCzapHmkPq8mT8s4pdxLgdvCqusfuyR5ySdtS5G56Yq1ZVdkkk39CLxZwi20jUOabCF3S5tZ4oL1CO6lV1HeZ/7pxnxq3Tz+21XTkjmUX1uJCvdyoTHNF5pIvUfI9R8DVVg4FaRNritoUbyZY1BHyPlRyUSvGblYx4JbZJJfQSB9Kn5lc/arqLdy6SrIoah1s0uiiithiCiiigCiiigDNcFsddqzzhvCp+KIt1c3c0dvLloba3YxgIc6TI48TsRgkdAa7js2h1aXubyS3O5tpJ2MZI8z0JH93NAXqC8jc4R0YjqFYH8qy7nOPRxh/SeyVvrHIw/IivbmPlfgluB33dWj9UdJWSQfEYOT9jVIa8/t1uF4gL6LupUjY471BgHS/m242J671Tct1tfAuoerIv4jbkq67rjUH/jRyxfgHA/5asvMHNlzeI0dpA6W0kywm6EmJNOvTI6IBkLsVD5264rN+KQq11bB86TOithipw2x8QII6+ta3wyxW0tY4S+VhQDW2F2HmfIVDHl/1Isy46uYiPJ8EeGt3ngkXpKk0mrPqckhvkRTKw7RfZ0aG9VpbuNgqpbplplIyJQucLtnVk4BHxFKrznmyCFo5e9bVpWOMEuzHOAoOMg469KXG5vNRnHD4lYrg5mHfFRuF93Hrtmrk2Ziz8y87WlxAkK20t4lzEWeNCqsihtPi1EEOHBAA3yprMpOKau/i9tuo7fGmEyouxK/qpn05VgQRjzG+TVysLOEZmiiEbT4d/CVYk77g9DudvWlHMXCpJBIYGRWmiMUofVpdcqVO37SkbHB6kVyWpcMlCTiyj8wcStPZ5Y4owrO8ZQau9ZSoAdzL6MRsuTt6VfuCpcXdnb2iQ+yW/cxrPMSuuUBRkIo3GrrqbyNZj/VGWOZEuWWGFmCtPguiZ8yBvj54+lbNyrfsY+5lwJ7bEUqjplRs49VdcMCNt6koojKxpcF/wCDRJDGkUYCoihVUdAB0posoqmXPHYreMyTOERerH49B8TSsdpkLD9BBd3A8jHAwU/VsVJtLuQjt9jQL++SONndtKIpZifIAZJ+1Z9Dx3il8ve2NpDHA28ctzKcuP3tCbr9fSutzzncuCE4XOwIwRJJCgIPkQSdqq3IHErTh7PLc3VxDNrkB4eqyGNdRONKgEOMYw2RUVOL7Mm4SXdFX5z7PuKm4kmkthKXOpmt8sufPCnx+XpVEubV420yIyMOqspU/Y719X8vc42167Rx97HKg1GOaMxuV6awD1XO23T6ipfG4rZ1CXQhZWOAJdBBPoNXnXeo4YF2O/rbg/3F/M1prXKE4Drn01DP2rzl7KrI3DyjvFjcAdxGxRNvUjcg+mRXlxXlfgsWIpUt4mPQGUq/zzqzXlZXhqyLXY5a/Y9DHzfKgoaOZqXzml/DeCWE1xJbG9nue7zpiMjBQPMBlx3hX57fSueYeUOFW6aptUQJwD3shJPoASc/aqIeE67y+3/pe/E16R+5xczqOrKPmRVb5lv4jBIolTVjYBgTkEH+VNuWeUbIl3jkS6jONIYAsh884x19CBU7ikdpaFQlsjTOcJHHGutvj02A9a1V4Ea5J9XYpn4hKacVHuL5uJ8RhCa51eA41SiEPJGD+0UBGrHwNXblfmWztIybWK+vpJjrlnEBBcgbHMmhQoGwVfWqfPzEV2ktLpG9O71A/DIOKmcvcelht0jNlOSpbHijAALEqBls7AgdKvssVa3BLb+KKa4ysfTY3pfM03hPaHYzYVpfZ5D/AN1cDunz6eLY/QmrRFKGGVIIPmDkViF5zPM40nh2oekssZH2ANV5vaA2q1SOwbI3gll/FRiM/UUry0/z6X7pnZ4j/Rt/s0fSdFReFRusMayv3kgRQ76dOpsDLY8snfFSq2GMKKKKAyrinE5eXtmXv+HSyHulDASwM2pjGAdnj646Y/OBedu9ppPdW1wzeQcxoM/EhmP4VJ/2kP8AcLf/AOoH8ElfO9AfWHAuFWkoW+WCPvbpElZz4yCyrspboB8MVI4zy/bXIAnhR8dDjDLnzDDBBrB+S+1S4sIe4Mazxr7gZirJncjIzlc+WNqXcZ7Q7ya89rRzCygKqISVCjyIOzZO5yKjo6a3H2W2mpmmeacZGgO5GhQc6cjds9MnfH3rm/5FR3RfaJ/ZQ2t7ZnLoxHugMTqVR5ruDt0qo8H7a3Axd24c/vxHTn/Kdvxqo8587PdXYuLcywBUVFAcg7Fjk423J6fCuJMN77m5y8Nh1pJ3Sa4xpRtIyoPkPSlnGeNwW7Is8ixmQkLnONuuT0A3G59ax+07SeIIMGUP/jRSfuMGlHMPMk94VM7A6M6QFAAzjP5CnS/UbNyv71EiaUnKKuolfFt6jHWkltzPaS+5OnyY6D9mxWOW3FZo0aNJXVGyCoY4Oeu1RK70DZsPG+N2yoytIshZSojQh2bO2MD1+NPOaODPBb8JCEw8QZI4HcYI0JHlw69HCHAH51h/BGxcQk9BKn8Qr6B5r4zEOKSTS6jHYxLCiINTPPcHVoQebaQo+HnXUtHGUbtJS9W0xcG3aPvF8SCRXzvjwnK4+tZ9wjmG5tiDDM64/ZzlT81O1a7z1ZcSv7URpYCNTIpAMyGXYHcrsqj65FZDxrl65tCBcwvFnoWHhPyYZB+ho0pcMRbj2NG4F2qBwqTwO0pIC9zghifgxGk/U1YZOPXROpOGtkbBpJ4lI+wY1inL5xdQf+bH/EK+hZeleH4g440l0R779/8Ap6+G5XRfVLt8incdnvpjHIkMdvPEcxyrOSy56rjRhlI8jSWayu5Sz3ogupGGNcrynQPRFUKq/SrbxTiMMRxJLGhPQMwB+xqA06uupGVl9VII+4quvMuUElHS+TLni1Oe29v9iXyXz6lonsnEZMGMDu5sMwKHohwCQRggE9RXnwfg1tdRtcTQpI1xLJLqYHVpZ20DPUDTjaofLCq0190YC3QeRH/eGu3KnMsQtYUCTssUaiSRImaNCB0JG+fXANa87z50R8ve+N6+Rjx1VC+Sl2+JL4xwBSkfs+IJIDqhdR7p8wfUHz/nUR/apnR7xoSYwQixKcEtjLEt54HQVJHMPegtBbXMsf8AxBGAD8VDEFvoKW/0+Jc9xBczAbFkiOAfTJxuPSslUcyMOhp6f1NcniufXtbQs5lskWKSVQUkC5DISp+uOtNODcIjj4hbgF2kFqZJGdmYktpUdfL3tqgzcPur0PGkRgQAZM6srMeuAB5bdadXkNzDcLdpAsxNuI3jSTBUhicrkeIfTPWtyqt/DSg+7T0Y7bankRkuyLPPS+ek8dpfXHjmmNqD7sUQViPizHz+FRrjhl+MRrcoyMd5GQCRR8ANjXnQ8JtSW2jY/Ea99mMpqgTUsfh+SVt+Il5x+w7oQT5jA3+2cV6XHLwjXVPfSqDsSzKq5I6DPToa1R8Okn+b+St+Iw1+U+irWUMilSCMDcHIr2rBOSpRw+9tI7WZnS5kEckOoMGBB/SgD3SpwcjyrehXso8c5oooroMm/wBo4A8Pg9faRj/RJXzrWx9tPCLlL03NwjXFnIFSPSxBiJA8K4zpbUCckENnBrMX4dE/6iZT/cl/Rv8ALO6H7j5UAqopjNwK4XcwuR6qNQ+65FQHQg4IIPodq6DrRXOK4oArnFAFNbqTTBbFGww7xjg7g6sD5HAoCFBw+V/cikb/AAox/IUxtOU72T3baX6qV/ixVm5c7T54sLcjvo/UYWQfUbN9fvV9t+frNwNDSsfRYZGI+BwMZrFdfdB8QNdVNU1zIxW94PPbOBNG0bAgjV0OPQ9D96tVvzJNc95Cxgt3muWufaJGkDLITsEYbLhfCB0xV+vuZ7eVCjWtxKp6q1vsf9eKzvjnBgxzaW00K+ayuhTHwGSw+5pVk9S1NdL/AGFmN0vceUaRwXivErMEXKtxBHwVkiZQ6fDBxqB2Oc0cb49DePHa39m8EDnV3k8qxgFRsFKkjUc4xkbE1mvJfGrtXjgtpQolJwsg1ouASSPMdOlXi84TxCRSJL2LSeqi2jZf+aq7MnyJ9Nkl99/wyUMdWx3BP7aPPjfIXDy0YsLiGG5DqUVp9YbBzjBJbPmMU5v+UrBNAvJibmXOmZ5mRywxnRghVAyMDGN/OqhNyY22q56EEd3BHGQRuCCu/WvK+5WWQhp7i5mI2Bkk1fTcE4p+Ox3zv7HVhX9tfcvPLVpw5ZHghaO4uEGqWR8PI2TjJcjBxsMDpkVDveEcJ9qbvO5jkQDXCW7uNsjIcpsrEA9fjvSPs+4fHBxMrGCoa1bG5OSJI89fgPwpt7BDNxC+72JJNPc41qrY8HlkbVZbkRrp83uiqNEnb5fqSuWpeFlpHszCjMNDrnTkAn9gnGD6gb10/rjw+FjCrqiptlIz3QP7oKjGflXHFOAW0mNcEZwMDwgbDy2xtUU2qRqERFVR0UAAViXitcltRZrXhst8yOvEO0W2QExJLMF6lUKqPq2Kl3vMbR3BhFtJIBGsmYtJOGJBypx57bE1VOax/Zpfl/MVabds8Tf0FpH+LtWh5f8A0StS7FMsRRujW33F63fEnCfo44jqMhJI0sm+IWHVW9SPQGvK/NxcugkWS2SMNqMc27scYxp/ZGD1q3XFKrmvKXil0+NJfI9BeH1J77lfiSe3J7iXWp3KTFm39Q3vD5bipXBOLytFcvNpZoXbAQYGAitjf8zXS/uUTd2Vc9MkDNQuBzKLe/ckadb7+X6ta9LCtss4mY82muCTgccucFjnErPbabaUK8Yk06tTZyUYeIKRjzr2uuXIQQT3jheiySM6/YmpnBOZrRLOFWnTXHCupc75VRkD1PypfecwNtrtplL47v3WD56DIOAfgayN5dlsnFNI0QWNCEVJpsufYdweAG8mESd4k/do2BlV0KSB6Ak+VazWUdhF4D7dGwKSiZXKMNwrKAD6dVP4etavXuw/Ktnjz11PQUUUVIiZ/wBuaj+iJjnDK8RU+edajb44Jr5vXjBO0yJMPVwQ/wDrUhvuTX0b28DPCJfhJF/GK+X6AcwXNv1Rri3b+6wcfmjfnU5eJy7Bb9XHpMrn+NGH41WKl2dkZHRMqmv3WdtK9SOvzBFAPUM5OwsZifhag/8ASakpaXWP+zrd/iI8/wAD1Jj7Lb075gAP98n8lr2j7KLvzkgH1c/9NUPJqX6kXLHtf6RLc8QeNgklhaozdA0cgO/zkqDzJFIsgEsMULafdi04xk9dLHf571pPINnacPmvoeJSwkGOPCyJkOPESUzuTvjAGa0C35F4TcRLJHaxNHKoKsuoZBHUEHIP41apJraKmmnpny+K2Lsog02TN+/Kx+wUfypRzL2S3EXtUtuC0UTjuk96SRCASRj90nG4ycH6uOUOHcUt7ZYl4fkAk5eVUJ1HPu9ax+I1Tup6a++0acOyFdnVIf3lV/ijYRz6KfyNSxNfSyGAWLR3GNXjYd1p/e7wbHfbAqHxTg3Esd01nlpfArxyBoxnzY9VA9TXlUYF0Wtr+D1J5tLTSZUOzhM3sHwSQ/ga2GXpVQ5S7KpVVZri4ktpV1ArGUOF2wdWSACM5+lP15Pu3lWOS8Z7PTrEiEJOxOMRkgY09TqHXpWvPwJZFqnF8a0YsTMjTBxaOlzSuc9aYT8q27SGKLiEwCyIssTSBydW/dq+zKxAPQmostvwfVcRENbtbFlciR0aQKMsc5zL6b5b75NcPCmu8vsXPxKPpEWcCuQOKWoVgSwmVgCMgaNW/wDpqRFxlYr/AIgO7mlcyJhYo2c4VAN8bDf1NWSyg4X3cc8Ps6JCdayIwQqcYOoghjkbEN186T8H5utolcpaXEayOz5RNYkLH385yM+hrfLHg6fKm+Pp67MXnzdvmQXP1Ot5xqY4UWVwsjkCMOo0En95lJ0AdTnyrwu7e/j9+2SbOwMMnmfUPjA+NduIdoEggcraukwDHD/qwoyQxIO5x+yPOpF/xK7kntkglSLvLXvmDRhxqJXbfBHX1qlYmLXBy1wvi2W/icmUkvX5C+blG6uExPLFCrYyiKXbGQcaiQM/IUx4hYXSXjT24gZWiWMiR2U+EsfIH1riW14gh1i7jkPnG8OmP6aTqB+ZNLb+zubh0e5kWPus92LcspDH9osdzttjpXPxOI63Ha6fdyPIynNSff3k1/a5nMLTW0BABZYizygHoRqAC/PBrwu+WNKnN5OI+sveMGBUbnfAK/MeVJ7jgwBaTvJWn94TFsOCBgDI8sbYp5y7xLvbDV47h1Vg4fYs+MlQcYI3wD6Yq3HVEk/KXC+BDIV0Gut9xfJDw+2JkXEusAJCpEp3O5RTkjO2fLYUytY7M2zMgjFu3iYHZc7dQehBA2+FdOz/AIZEtskwijV3LkEDLKpZsJqIzsNvpXvxDlq2eTvGiGrOSMkKx9SudJPzFZp+KVxtdbT4LYYE5wUk+54wpa3cIKrHJGdsaRkfD1U17zTxQKisyxrsqamx0GwyfhS3iHBULmSJmgk83jOM/wCJejfWlHE7FyjtcSmfQjaQVUKDjrgDc7VfDOqmv6ISwbIv4e80DsbthLc3l0zhpEPcDQB3ejZgdQPjbYA+n1rWKr3Z7ZrFw2zVVC/oIycDGWKglvmTvVhr0TCFFFFAfPXbHfSTX89rNLLEiRxm2TViGQ4BYsOmScgHyK1kkkZUkEEEeRr6A/2iYk7mzeQEqJmDacBsFfIkfA7dKxpYyRiFkuE8kcYlX4YznP8AgYigENMuLABLcD/g7/WSU/zrv7OpcRmCdZG91FOST6BSmo/epPEOWb5Y+9ktblYkXGt4WUKoz122HxoD35b52urPCo+uP/hvkr9D1X6bfCtJ4NzxNdJrgsWfB0se/RVBwDjcZPX0rEq2LsmixZE/vSsfsEH8q8zxJQrq8zpTZvwpzlPo6uBpPe3Uhy/D7fIBALzqxAPUfq/Ol3L0l7w+V3t4IzC6kG2Ny5VWJzqTKgL+NW2al81eTT4lZH8qS+v+npTw4T/M39v8PG+7TJRBcRywm2uyn9mKZlRiegzjGofEYpZxPna/njt1jje2uIXzI+pTBINJB1L1OT+zvjJ+BEqcVAnNb14lNriPJm/46G+WNLfnS/mtr5j3MD2kAbMaltTschhryFXSrDBB3bPlXpwu94pCjBJLedXOtXuDKXGoLlcLhQoPQDFIeHuBa8ZP/wAvEPuJBT235it9ChGaTCj9VHJINgPNFI/Grsq++MIOpbb78bM9NNLnONj4Xbk8+J3nEZ42immt0jcYcQxvq0nqAzMcZG2aVQw3Nuvd2l5JDCf+7KrJp/wM+Sn09c17vx8y3At7ePXIy5AlYwEnJyih13bAzjbrXZre8eTuVs5FlxqPeMixheme8UsG32wMmqIPOlpta+hfrDW1/op4JwuNeI2WkeIysWYklm0o7ZJ8yT5095dtI5kuHkRZA93M41KD0fAIz8q9uD8sXcV3DcXPsyxw6z4ZGOSylQPEoA3IGai8ucpcSEWHuVtRqciIRJK3iZjlmzjfPkemK0XY9tmOodWpb95njfVG9yS9nRMvuB2zPraCIt66Fz/615XAro/L97PMILiVRboGZ57dgrORjEbAnMZG5OARSiPhljJcRW8PELmVZSw7pG1EFVLai+AVXY7b5yPIGssPDbWvbn/LNL8Qqi/Zj/R48f8A1E3/AJb/AMJp1DMqXNqzsFUcPGSxAA8SetV+Th8ckjwLxCL2YEiRpW0zqBkNGAwAYbe/06+m7ccR4VczCSRgGgTu41nwsbKudMgzsw//ALHStleI1VKuT7ma7LUrIziuwzk5ntGOlbiIk7DxbH69KWXfGgWcQxSziP8AWNEoKr8OviOPIZpR/XKWRzC9rbyRJvIsJWXMZ2OjB0k7g+vyphZ83IjW8FpaPHE0ioTIAmNR30gEknzyfSqa/C6YPl7Jy8Qua4RBveNW0iMvfKuoEbnDDIx0PQinnK13M1kDoTUgZYcbLIEyFYj9nJH8/Out5xzRczw+xtNoCaWiQMSXGfGTgKPjvXSRuItGIysEBxvIpLED91UxjPlucVfBVY205a379FVkrcnXs/QicE/pOCPR3NsQWZyC7BsuxYjYkAb1Il5klXwz2cyufd7vEit/mGMfWvCVb1HWQzrIV2MWnRGwx6jJ1Z3z8KiW9zcPexCWTCSrJqiQnQqqu2+xJyc52qvycS+W1rb920yfXlUrnsiRM1+3j0W0S+SSOxY58iV2BNQv7Tch41hEWMpI0jZAJ6hQN223ycDeu3BOXpbm2VnunEQZjGgALKVZgrFjuwGM4rmblhAWaSWSSRjlnDFM9NsKcVxzw4S6dcr3Jk4xy5x3vh+807su5imctYTrGWtoUKSxk4ZPdAZT7r7eWx+FaHWF9j/OFtaJ3EsLxmWZl9qwCjMThUduq42Gdx8tzW5g16iPMZzRRmiugpHa5ym/EbLu4cd7E4kQE41YBBXPkSDt8QK+Wry0eJ2jlVkdDhlYYIPoRX25VE7U+XOHzWzT3ilXQAJJEP0xY7LGB+3knAU/hQHzryxx+5tnke3cK/dMutlDsq9fCT7p8s1vfJ3aDbvwpJ7ydO8jUpKGI1uy+i9WLDB6edY9xvs3vbK1a7lEax7AoX/SgOQBkAac7jIBNUigNxHZXY8RtxeWEksHf5ZEcKUU5IKEDcYYEbE4+NMeSOzSeO20XdzLFhmxFAygDf3i+CTnGQNsA+tIeyrnG6Sxa2gt0kMTHRI8mlV7wk4ZcEtg5O3rTH+iZ9Gia+u3ViS6CTShLHJAwNQXP7OaxZOXRX7Nj2/d3NNGPdPmH17Fhh7P5GdlmvZmgUfodDaJcnr3jAYYLjb1yc9KR8c4PbWk0cXEOISNAysyx6HWViNsvJEPcGfhk/KodtBLa/7ncSwDzQt3sZ/ySZA+YxS6eORpWmnlaaZgFLsAMKOiqAMKKzrKxuncY8/I1LFyOrUnx8ywXnLXDFihuUvHSzdwGUyu8cnveHUfEhyu+/kRSniL8CjuIe6LSxs4Eyq8ht0BBAd8g/tY2Bx5npXS2jD8I4chAYLxBlYEAg+OY7jz61antIwhQIgQ9V0jB+mMVLLzY4zS6d7KsfGlcn7XYU3t5wmyimjskF410AGt4pTIpVSc7gnuwATt57Cp7dp1uISIba5WULhITDpAPkCQcBf5VAisYYsiGONCeuhQD+FRrg1T/wApt8R+pevDVrmRGbnTiTPb96LZA00akIhZjrYAjxE6dj5b/GrBx3jN+b6aC1lgSOJI2OuMscuDtt8qplpexy3tnGjq59pQkA593J/lVl5lS4srq7vXSNrWVoATrPeAAKnhXG+GJOCegrV13yocor2vQzTrpjcot+yeHEeAy3P+/wB1JOvURoBHGD64XckfE1E/omdF0Lf3YQdF1jYemcZqb/WdXJWO3undffRYWynpq8gSN8dajXfMFuE1tKq7HwsdL5Xquk7hgdseteUrc9Pct8/A9BV4j4WuBPJy1CMnMuW9496+WJ8233NS+WbJBxK2CKF7uOVth8Av/VTKx5Vu7iMTPcC3LgMkQjVwqnprJOSSMbDpXfk/g9zHfytcRgBIdCyr7j5ZTlc9Dgbjyr0qablJOyWzHfdS4ONcdMj8E4PbzvdySwxyE3UoBZQdlIGPuKa8Qsoiulo4yijABVcAfD0FKreyv7OTCRpcJPLK2hfCIyW1BmkPkR5Yr2g4TLeTt7bEY4YQAIdWVkc76ywxqUDGB61ktwr7MhyctR+f9F1WVVXSlrk8Et4lB7pY1H9wKPypbLvd2Y/8fP2VqsV9yPatp7tTCNWXWNmUSLg+AgHHXfPXr61AsOSzHch+8IghbVBGCSwJAyGY76Rvt55rVTh+XNS6tlVuap1uHTo54XxOJOIXqySKru8QVWIGcIOn3p/d1F4rwKGVJh3aB5gcuVydWMBvhjbpiksnKLsv6S+ui+MMQ2Fx5gL5feqcnw1XW+Ypa953HzvLh0tEa844pZkhjlnKe/3S6gvwJ6Z+AqBwy+SW9iMZz+il23yCcDDfu9D1q7WdokSLHGoVV6Afn8T8ai2HDoYNSxKFLEs3mxyTuT1Iz9K104tdTTj3RTblzsTi+zK/wjl6dYEjmuZFCDAjhIUDcndsZY5rwhsLmR5ITM4ijbAlIHevlQdIPTAzu1Pr/jMUbBCS8h6RxqXc/wCVd/vUNeaLU9ZlUjqrgqwI8iCM5q7y4v8AT9jOrZr1IVvy1i2a3klYgvqDKNLdQcHrnfemfLt1xG9v/Y/6Qu+5jUmSRERGTbw5bT4tR2z5710tJZ71lj4ejNqbxXDIwgRR1JY41H0ArTORuTmsjJLNOZ55QqswUKgVSSFVfqdzV0dkCP8A1In/APi3EP8AVH/+lc1dMUVI4Q+MGfum9lERm2096WCdRnOnfpmqJzDwnjEr28zrYzC1lEwgjMilyARjU/hyASRnG9aRRQFOSG245Yo08Mqx94T3bOVbVGWU5KHcZzWd9qXZRDDbm54ejL3QzLFqLZXzcZOQR1I9KunM3L8lq8d1aSXZjW5Es9rE2pCjajIUjG5JY6iuT1bavW87QUcMlla3V1MAcx9y8YX/ABs4GPkM5oDJezS8MMTRCKWSaZw0USocuuMawThQgwfFnFXDi1zc2qCS+t+5ic4Do/e6W8lcKMgnoCMjO2embzwfmfh86JKksCMqadLlEkiBxmMg4KgFQMdPCKh8R5/ss6Idd7IMHu7aMzb52OR4Rv55rBZ4fTZJzkuWaq8y2CUYvhGeNxcvIIUguDO3uwtHpcqQTrwxAC4GcnFdrLhN3dzNBFE1uUGZZJ0I056BQNnJx5HHxq4tzdbRzrcXtlcWchTu1nmiyNJOdBZM6d/UVL4hz/bY02Wb6c+7FAC31ZsaUX4muwwKYPaRKWdbJa2Q5Oz1fYoLWO5kRoZu+74KpZnOrO3Qe9t16DrVXXgnF5cQvhYHmaIzAYnEasf0pHujUowCPUfA1cm52IGP6P4j3vQxi2br6a/dx8c16RPxh8zC3tUTHhtnlbvT8TIoKKceWD860TqhNpyinozxslHs+4ru+y+y7vEAeCYDwzK7ls+rAnDA+Yquy9nvEZIsyXcSyOdLxhToCbDKsBnXjJ6Y3xmrr3fGJzhYrazX993M7/RVwv3Ne0XIcwJY8Uvi7e9gxaPohQhfpUnWm9tHFZJLSZ1PKNpmArCq+zNqj0gLuBgasbt67+dTbmKGfMb6JDE6llyDocYZSR5HzGajPyHI+0vE75l8wrRR5+qoD+NRrfs6a3eRrC7aBZdJdXQTEsufHqc5yc1LpI7GMNpHF3jIoTvGLyH1YgAsfoKpMfE+DGe5LSW7PKwMhlA0NgYwhYYK7HOPPNW3/wDz0Sn+3XdxdL/wsrFEfmsYBYfM1aYuEwLGsQhiEaDCpoXSvyGMCiicM2bnqwU6VkJjXCmVY3MKnYBC4GAfw+Nd7rnOyVci4SQ+SRfpHOBnAVd/vtWnxQKq6VVVX0AAH2FdIrONW1LGiserBQD98Zp0o7sye75wikXRYn2q5kH6OJFZtzjxP5Iozvkipjz36ACXhs5bzMMkMin4jxA4+YrT44VXOlQM9cADNelOlHNmVxWnE7hgIbUWqjdnuiPF/cVIyT1/aNSv6vcVOxWxT1fvZmA+Onuxn5ZFaVRXelAzb+o3ER0v7d/8VsR+UlR5uzq8ibv4buOeZ10yrMpSMgHI7vRkpjfrnOfKtRoppAyh+XeLt4VhtEP77Tuy/PAQE004Z2VQEGS9lknuG2Z0d4lC/wDDUIR4fnua0OimkBVwPly1s1020CRZ6kDxH5sfEfqamS2ETHU0cbH1KKT9yKk0V0HVFAGAAAPIV2oooAooooAooooDg0GiigPmHto/7Xb/AC/nW9dn/wDucfyH5CiigLDJ7p+R/KofBvcPzNFFATxXAoooAWuxoorgOBXNFFdAUUUUQCiiigCiiigCiiigCiiigCiiigCiiigCiiigCi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TEhUUEhQVFRUVGBwaGBcYFxgbGhwdGx8XIiAYIB8fICggGx0lHxwdITEhJykrLi4uHR8zODMsNygtLiwBCgoKDg0OGxAQGzglICIsLDAyNCwtLCwsLDQsLCwsLywsNDQsLCwvLCwsLCwsLDQsLCwsLCwsLCwsLCwsLCwsLP/AABEIANEA8QMBIgACEQEDEQH/xAAcAAACAwADAQAAAAAAAAAAAAAABQQGBwECAwj/xABMEAACAQMCAwUGAgYHBQUJAQABAgMABBESIQUGMQcTIkFRFDJhcYGRobEjM0JSssEVFiRicoKSCDRTosI1Q2Nz4SVFVWR0k9HS8Bf/xAAZAQEAAwEBAAAAAAAAAAAAAAAAAgMEAQX/xAAvEQACAgIBAgMGBwADAAAAAAAAAQIDBBEhEjEFE0EiUWFxkaEUMkKBscHRFSPh/9oADAMBAAIRAxEAPwDcaKKKAKKKKAKKKKAKKKKAKKKT8v8AMtved97O+vuJDG+2PEPMeqnyPng0A4ooooAooooDhjis9vO0OSdnXhlusqqSpuJWKQkjroA8Ug+IwKe9pV40XC7x1OGELAH01YXP41WOC2YihiiXYIir9gN/rQjJ6O8NlxK43uOItED+xaxIgH+ZgzGpkHZ7Ew/TXN/Nnrru5f5EU84atPoRtQLbKMeybhp96BnPq085/wCuo0/Zbw1d0tyh9VmmB/jrRqjXa0OszKbl64tm1Wd/dR4/Ylfvov8AS/T0yDmrJybzi08htbxFiu1XUNJ/RzKP2487/Neor24otUXnU90sF2u0ltPGysOuGZVZfkQdxQinzo2aiuBXNCYUUUUAUUUUAUUUUAUUUUAUUUUAUUUUAUUUUAUUVwTQFV7ReMvBbCKA/wBpum7mH1Bb3pPki5b54qocBhXht9a6Nre4QWknp3i5MTn4sdS/5qmWE/t15NfHeGLVb2noVU/pJh/iYYB9FqbxLg3tdvcQg4crqjboVkQ6kb6MB+NCLfJoNFIuSeOe2WcUxGHI0yr+7Inhdf8AUD9MU9oSCiiqhzZzZJDMtraRrLcsneMXOIoUzgO5G5yc4UbnB6VxvR1LfCO/asueEXn/AJWfsVNJoDsvyFUjm3m2Wa1uYX4paSakIaJICucb6EfUck4x51U352v2XHeqm3RY12+pzRNPsRnBm9xcRjiTXLIkaDqzsFH3NRm7SbIbRGa5I/4ELuP9WAv41kPLPLstzCL6S6QsdWfaIhKF0MdwWbA6Z6U1tL7jDp3lvCs1sOkwgK5A81TWGYfIVxTi20vQk6pwSb9TQX7QZz+q4ZcH4ySwx/caiRUaXnS/P/u1MfC7TP20Y/GqcOZrpI1kb2OUPkKqNMsjEdVCaWOoeYxtXrY88szGOWyuo3UZZQuWAPnpOlsfSuqSfJyUZp6aHR5+t21Jc/2WZThopCD5Ahgw2I3pNzPxm2uEghinicy3MCkK6nA1gkn0G1NLTmi0lOnvVV/3JQY2+zgVLu+CW0w/SQRPnzKL+eM1Iq7Pk1IGuayK35f7j/c7i4tT5BJC0f8A9t9S4+G1Mrbna7tMf0gizwedzApVk+MkW+3xU7elcJqSZpdFeFldpLGskTB0cBlZTkEHzFe9CQUUUUAUUUUAUUUUAUUUUAUUUUAUUUUAVUO0PiL93HZW7YuL0lAw6xxD9bLt0wuw+JFWyaQKpZiAFBJJ6ADqT8KonKCG6lm4nICO/wD0dsCN1t1Oxx5GQjUfpQDCOxSCJIYhpSNQqj4D+denBPff5GvS+OMk158E99/lQq9RFyrdey8VntjtFegzxeglXAkUf4lw30NaPWQc/h10zw/rraQTJ8dPvL8mXIxWpcH4ilxBHPGcpKiuvyYZx8x0rrWiUJbRNrKucrSKK+uTe61tL+OFRMCwVWiyDCzD3AwIO+x3FarXSaJWBDAMD1BGQfoajJbWiyMul7Pm3tEsLWNVaCSCUzTLo7sqe6hjjwsQwTgFtyfPbNKeW+Tri+DSQlERDpDPq0uT72MA507VpV1y7a3nF58W8Qt7NBGVVFUSTP4mJx10jbfzq72tkkaBI1VFUYCqAAB8AKz2XOHsruaa6lP2n2KZd8rNHwl7OElnERAPTU2dR+WTkfWnPD+I2cqWl97e1vHaxaXt+8VE1BcFZE6lgdsfAYp93YqqcHtba9Mk8lrBrjmeMZVWcaDjL5GzHrj0Iqqq1xT2i26tTa0yrcu3Ja9v7mPu7Sa7Rn4fJcAKgGrDsMggMwwcEfQjNOeYuJGe64bF3kUt3CjtdSQHMYVlA05295t8eXWrLxPhcUyaJo0kT91gCP8A0qu3PI9l1SHum8miZkYfY0llRcWmjsMRqalFlT7WbraCDA8ZLscDOF2A9dyfwqlWPG57UE287pj9jOpf9LZA+lW3mfle4a4t43uNSNrSKV1y4ONXdvjGdgcNXpxDs7VYFEWqS5Z1BkJ0oATuxXfwgD4nep1WV1wUdnL6bLrJSS7D6z5+t9luFmglxurxNjpuRjPh+dNIuabJxtcw4I6FwNvkarFktys1nDIxkulvgIXIAZoVA1ufPQRqG/l8q3Sbgtu5y8ELH1MaE/lWmEupbMNtKhLRRuyO8XvLyC3Ou0RlkiZc6FaTV3kSnoQCA2B01GtIrzhhVAFRQoHQAAD7CvSpHAooooAooooAooooBRzFzJbWSK9zIEDHSoALMx9FVQSftVCvO1vvWZLCFSEIBmuW7tATkYCDxMcjocGpHaOsrcQtBAEMiW87pr9334Q3105xWJC7EVzKCQCs8mSTjbUfM+6P8O58zioz2o7ROtJz1I1iXi1/LvLxEx/3beJEA/zNqaosser376/J9faWX8FwKqMHGGkOIkllPpHG7/wg02t+B8UlBKWUirjOqZljG2/QnV+FYN5Ej0nHFh3LBwPjklnc24W5mmgmlWKSOd+8Kl9ldWPiB1YyM4wa2OvmPgImnvOGhpFKTzI+hVxgI2Tk9TjTX03W2qM4x1PuedbKuUt19indoEzTmHhsRIe8J70jqlumDI3w1bRj11GrEYFRFRAFVAFUDoABgD7VR4+HcXW+urlILQmXEcTzSsdEKE4UKgz4idZyevypkeDcXl/WX1tD6iG11H6GRv5VYVsh9oMOu1ZPZ5LkOyho0fQcZzqz6AgbU05bhCZRRhVTSB1wAMYpFzNyXfiAvDxC5nlUgmP9FEHUe8q6V8LkdCTis3uuFTl8/wDtj4xyQTuPllWXP3rpDRoPNcqjOSB8yK6difGl/tFjqBELd5Fggju3PiTb91v4qpFmUhZi9lbylEMjQ3VnJFK6L7xV3ZskfEGt35dgt+4jktYo4o5UV1CIqeFgCNlA8jUpPaIwh0tvY1rhjgVzXBqBaZr2b+K0aY+9cTzSsfUmRgP+VQKnc1cPupkHstybcqGJwisXONhk+7v6etQuWlFlPNw6Tw4d5bYnYSRSEsQPVkYkEfI1aawWbjNs316lAqXZfGnsCOrM0kjM05Ykt33R856dBtUziXLziZrmzkEMzAd4rDMM2OmtRuGA6ON/nSbivB7qxuHu+HL3scp1XFpnGT5yR+jeo/PoJdj2kWLeGV2tpB70c6MpHwzjFGm31R5OJpLUjibmOeLa6sJx/wCJb4nj+e2HH1FRpedbU7Dvy37ns82r+HH40zuee+HAZN3EfkST+AqXw/icdzEs0LFo2zgkMucHHQgGqpxS5cS+uTb0pFXjilupo5pI2hhhJaNHx3juQRrYD3VAJwOu9ccvcAurye9Vb+SFIJVVQI432dQ3UjIxnFWWaunZADIl7c/sT3J7s+qxqFDfU5+1WYvtye1xoZbcILT5bHHKfIkFnI05eS4uWGDNKcsB+6oGyirXRRXoHlN7CiiigCiiigCiiigCiiigKH2l2UiNb38Sl/ZtazKu7GGQAMwHmVIBx86oPJfGbKHiMrXAgaC7AaOd1VhHIM7EkeEMPMnYit5Iql8a7LOG3Ll2g7tmOWMTFAT6lR4c/HFST40RcedltSSMJqDIE9QQF+/Ss/597UbOCCaKCVZ7hkZVEfiVSQRqZh4duuASaqfab2ZWtlZCe27z9HKneB3LAox0nbYA6ipzXjx/h8TcGjaKNE0k50qBnO+TjqetdhDqIzs6B92L8pPohv7grtFotkXfSpzqkY/vtuMeQz8hrlZv2BX/AHnCgh6wSyR/Q4cfx/hWkVAsCiiigODS2TmG0V9DXVuH6aTNGGz6YzmqrzS5u772J2ZbeKFZpFVipmLsyqjEb92ukkgdSR6VVOPLZ29yLdbSwAAg8DxKZZe+lMZCfFANRPi+lVuzUulFihtbGna9OBNEeoSzu3+f6oYq+8o2xisbSNuqW8Kn5qig/lWJ8W5dmfiMtjaNmFbfT42JW2SYgso8znTkLnzq+XnFOI2EffPJFewRgd5GIhFIqDqyEEg4G+kj613zI8LZzypcs0eiovD75JokmiYMkihlPqCMiqdxLjU/EHaDh7mK3RtM14BuSOscGep8jJ0HlvUyBC7TuL2sw9kWN7m8U6oxA2loGxtI0vSL5ee21VKPmjitk0Ud0kNyr4Cyaih1fuF8aQ3kMgZ9a0PhvLcNtHohQKOrHqzHzZmO7MfU1B43wdJo3ikXKOMEfzHoR1BqLgpdzislF8HHLvM4uZHheGSCeNQzI+kgqTgMrKfEM04urKOXaSNH/wAaq35iqBwKxuGPfQ4kvuH5gmjJANxbt4kOT0fHQnYsrU9/r5Au0sV3E/nG9tLqz6bAg/Q1kspcX7JtrtUl7Q5j4JbJulvCp9RGgP5V1u5VQZYhQPNiAPxrOebeNXF5Lbqq3FpZvMserPdzOzBsNjqEGPPrmqTdcOT2zTBKtysTqje1MNJZm0gABg0gBO+B8elPwzktyZ1ZKi9RWzSry+k4k5s+HHUp2nuh+riQ9QrftuRsAP8A8kaxwXhcdtBHBEMRxKFX6eZ+JO5+JrDbTmTjDKVszaw2sTiMyxQokSkkLkBssV1EDUBjf61OveYbrvDBJxO4uJhs0XD7dMj1zJjY+vpWiEY1rSKLJzte2blRWC3K8RTDR3lza751X17Fj6xhT+JpxH2tSWyr7UbO6UYDNaz/AKQ/3tBAU/Q1NSTK3Fo2KikXK/N1rfqWtpQxX30Phdfmp3+vSntSIhRRRQBRRRQBRRRQBRRRQCXnPhBu7G5tx70sbBc9NQ3X/mArEeE8bc8PltDa3DyBtBIUBFddmDMTsR6V9EVg3GeDsOJ8QCd0CkqTAyd6dpUByqq4Xrnc5NclY64to7GlWyUWWb/Z9tu7s7kNs4umDr6YSPHz69a1Osl7IbopfXsBP6xI5gOm65RiPn4a1quQl1RTJTj0ScfcFFcBq5qRAzntNt29ptPYz3d8+sLLkBO5TBdZFIOtcsMDGQTnIqrcYvuKJN3TTWmQiEzLBkx98/dp7xPvPtsDjrirz2q2iC19qDNHcW5AgdMe9IypobOxjYkZB9M1n3M1leK0NxNLbalZUMyQtlCdWl2V5BGVVyPE3u6iQPKqZ661vRdBNwet8E3spv1SJhMZDcXE0haR1fEjJkaQ5GGIAJ0g+tWSy4kZb+7jLaoI4YlK7YDvrLfdSufpWU8T5heyW27uTvlIedYpCD3UsgwZCVVdatliowNmO3Sn/C+NqlqY7Rzc3k4Mkjj9l3GWkkI8KKg8s+VU2Qe9r1L62mtP0FfBOY75+Gy2FjEWS2ZzNIG8fcM7HQoHi/eyRvjpWo8gc1xSCG1aFLdmj1W/dtqhlQde7YgEMpzqRhqG/Wq//s88D7uC4uDuJn7uM+TJHnLD4FiRv+7S/hPArhnK20TEWfGiyk4UJA3v41Yyuy5A9elbDEbRJCMUpvYKemld7QjJGRX/ADxb2XFg6l3zG0NwqqeqkNGRnZmBLLt5GrNP2ls4/Q2F62ehKKg/E1gfOqaeIXY6/p5P4jXhw7mG6g/VTyp8AxK/6TkVGXV+n7k4KP6jWuNz395oAshFolSQNJMvVDnGAPPpXnwzhHEbcMFS0kR3aQIzP+iLnJCsV6b0m5S5u4leExI1tqQajJIjZxnHRfCT9BVhfhvEm3biCp8Et0P4k5rzL8qUJdNkor6noU0Qa6oJv6C3h/DJLeEQ3PC0nZFIS4h7suOuM5AbKk9flXlwe+W3t0WWaW1uLeOQxxSx+EzOrASCXSSVOclCSA2/lTQ8Mux73EZz8kjX+RqLc8Klb3726P8AmUfktRhn1+svpv8Asm8ST7L+A5a4TaXIiaOeCR2kSWcXaKboY3ZQxxrVvd3BGDkHar3xHg9is0M8ncxm3DaBlEXLafERtkjTgfM1l11ypCzapHmkPq8mT8s4pdxLgdvCqusfuyR5ySdtS5G56Yq1ZVdkkk39CLxZwi20jUOabCF3S5tZ4oL1CO6lV1HeZ/7pxnxq3Tz+21XTkjmUX1uJCvdyoTHNF5pIvUfI9R8DVVg4FaRNritoUbyZY1BHyPlRyUSvGblYx4JbZJJfQSB9Kn5lc/arqLdy6SrIoah1s0uiiithiCiiigCiiigDNcFsddqzzhvCp+KIt1c3c0dvLloba3YxgIc6TI48TsRgkdAa7js2h1aXubyS3O5tpJ2MZI8z0JH93NAXqC8jc4R0YjqFYH8qy7nOPRxh/SeyVvrHIw/IivbmPlfgluB33dWj9UdJWSQfEYOT9jVIa8/t1uF4gL6LupUjY471BgHS/m242J671Tct1tfAuoerIv4jbkq67rjUH/jRyxfgHA/5asvMHNlzeI0dpA6W0kywm6EmJNOvTI6IBkLsVD5264rN+KQq11bB86TOithipw2x8QII6+ta3wyxW0tY4S+VhQDW2F2HmfIVDHl/1Isy46uYiPJ8EeGt3ngkXpKk0mrPqckhvkRTKw7RfZ0aG9VpbuNgqpbplplIyJQucLtnVk4BHxFKrznmyCFo5e9bVpWOMEuzHOAoOMg469KXG5vNRnHD4lYrg5mHfFRuF93Hrtmrk2Ziz8y87WlxAkK20t4lzEWeNCqsihtPi1EEOHBAA3yprMpOKau/i9tuo7fGmEyouxK/qpn05VgQRjzG+TVysLOEZmiiEbT4d/CVYk77g9DudvWlHMXCpJBIYGRWmiMUofVpdcqVO37SkbHB6kVyWpcMlCTiyj8wcStPZ5Y4owrO8ZQau9ZSoAdzL6MRsuTt6VfuCpcXdnb2iQ+yW/cxrPMSuuUBRkIo3GrrqbyNZj/VGWOZEuWWGFmCtPguiZ8yBvj54+lbNyrfsY+5lwJ7bEUqjplRs49VdcMCNt6koojKxpcF/wCDRJDGkUYCoihVUdAB0posoqmXPHYreMyTOERerH49B8TSsdpkLD9BBd3A8jHAwU/VsVJtLuQjt9jQL++SONndtKIpZifIAZJ+1Z9Dx3il8ve2NpDHA28ctzKcuP3tCbr9fSutzzncuCE4XOwIwRJJCgIPkQSdqq3IHErTh7PLc3VxDNrkB4eqyGNdRONKgEOMYw2RUVOL7Mm4SXdFX5z7PuKm4kmkthKXOpmt8sufPCnx+XpVEubV420yIyMOqspU/Y719X8vc42167Rx97HKg1GOaMxuV6awD1XO23T6ipfG4rZ1CXQhZWOAJdBBPoNXnXeo4YF2O/rbg/3F/M1prXKE4Drn01DP2rzl7KrI3DyjvFjcAdxGxRNvUjcg+mRXlxXlfgsWIpUt4mPQGUq/zzqzXlZXhqyLXY5a/Y9DHzfKgoaOZqXzml/DeCWE1xJbG9nue7zpiMjBQPMBlx3hX57fSueYeUOFW6aptUQJwD3shJPoASc/aqIeE67y+3/pe/E16R+5xczqOrKPmRVb5lv4jBIolTVjYBgTkEH+VNuWeUbIl3jkS6jONIYAsh884x19CBU7ikdpaFQlsjTOcJHHGutvj02A9a1V4Ea5J9XYpn4hKacVHuL5uJ8RhCa51eA41SiEPJGD+0UBGrHwNXblfmWztIybWK+vpJjrlnEBBcgbHMmhQoGwVfWqfPzEV2ktLpG9O71A/DIOKmcvcelht0jNlOSpbHijAALEqBls7AgdKvssVa3BLb+KKa4ysfTY3pfM03hPaHYzYVpfZ5D/AN1cDunz6eLY/QmrRFKGGVIIPmDkViF5zPM40nh2oekssZH2ANV5vaA2q1SOwbI3gll/FRiM/UUry0/z6X7pnZ4j/Rt/s0fSdFReFRusMayv3kgRQ76dOpsDLY8snfFSq2GMKKKKAyrinE5eXtmXv+HSyHulDASwM2pjGAdnj646Y/OBedu9ppPdW1wzeQcxoM/EhmP4VJ/2kP8AcLf/AOoH8ElfO9AfWHAuFWkoW+WCPvbpElZz4yCyrspboB8MVI4zy/bXIAnhR8dDjDLnzDDBBrB+S+1S4sIe4Mazxr7gZirJncjIzlc+WNqXcZ7Q7ya89rRzCygKqISVCjyIOzZO5yKjo6a3H2W2mpmmeacZGgO5GhQc6cjds9MnfH3rm/5FR3RfaJ/ZQ2t7ZnLoxHugMTqVR5ruDt0qo8H7a3Axd24c/vxHTn/Kdvxqo8587PdXYuLcywBUVFAcg7Fjk423J6fCuJMN77m5y8Nh1pJ3Sa4xpRtIyoPkPSlnGeNwW7Is8ixmQkLnONuuT0A3G59ax+07SeIIMGUP/jRSfuMGlHMPMk94VM7A6M6QFAAzjP5CnS/UbNyv71EiaUnKKuolfFt6jHWkltzPaS+5OnyY6D9mxWOW3FZo0aNJXVGyCoY4Oeu1RK70DZsPG+N2yoytIshZSojQh2bO2MD1+NPOaODPBb8JCEw8QZI4HcYI0JHlw69HCHAH51h/BGxcQk9BKn8Qr6B5r4zEOKSTS6jHYxLCiINTPPcHVoQebaQo+HnXUtHGUbtJS9W0xcG3aPvF8SCRXzvjwnK4+tZ9wjmG5tiDDM64/ZzlT81O1a7z1ZcSv7URpYCNTIpAMyGXYHcrsqj65FZDxrl65tCBcwvFnoWHhPyYZB+ho0pcMRbj2NG4F2qBwqTwO0pIC9zghifgxGk/U1YZOPXROpOGtkbBpJ4lI+wY1inL5xdQf+bH/EK+hZeleH4g440l0R779/8Ap6+G5XRfVLt8incdnvpjHIkMdvPEcxyrOSy56rjRhlI8jSWayu5Sz3ogupGGNcrynQPRFUKq/SrbxTiMMRxJLGhPQMwB+xqA06uupGVl9VII+4quvMuUElHS+TLni1Oe29v9iXyXz6lonsnEZMGMDu5sMwKHohwCQRggE9RXnwfg1tdRtcTQpI1xLJLqYHVpZ20DPUDTjaofLCq0190YC3QeRH/eGu3KnMsQtYUCTssUaiSRImaNCB0JG+fXANa87z50R8ve+N6+Rjx1VC+Sl2+JL4xwBSkfs+IJIDqhdR7p8wfUHz/nUR/apnR7xoSYwQixKcEtjLEt54HQVJHMPegtBbXMsf8AxBGAD8VDEFvoKW/0+Jc9xBczAbFkiOAfTJxuPSslUcyMOhp6f1NcniufXtbQs5lskWKSVQUkC5DISp+uOtNODcIjj4hbgF2kFqZJGdmYktpUdfL3tqgzcPur0PGkRgQAZM6srMeuAB5bdadXkNzDcLdpAsxNuI3jSTBUhicrkeIfTPWtyqt/DSg+7T0Y7bankRkuyLPPS+ek8dpfXHjmmNqD7sUQViPizHz+FRrjhl+MRrcoyMd5GQCRR8ANjXnQ8JtSW2jY/Ea99mMpqgTUsfh+SVt+Il5x+w7oQT5jA3+2cV6XHLwjXVPfSqDsSzKq5I6DPToa1R8Okn+b+St+Iw1+U+irWUMilSCMDcHIr2rBOSpRw+9tI7WZnS5kEckOoMGBB/SgD3SpwcjyrehXso8c5oooroMm/wBo4A8Pg9faRj/RJXzrWx9tPCLlL03NwjXFnIFSPSxBiJA8K4zpbUCckENnBrMX4dE/6iZT/cl/Rv8ALO6H7j5UAqopjNwK4XcwuR6qNQ+65FQHQg4IIPodq6DrRXOK4oArnFAFNbqTTBbFGww7xjg7g6sD5HAoCFBw+V/cikb/AAox/IUxtOU72T3baX6qV/ixVm5c7T54sLcjvo/UYWQfUbN9fvV9t+frNwNDSsfRYZGI+BwMZrFdfdB8QNdVNU1zIxW94PPbOBNG0bAgjV0OPQ9D96tVvzJNc95Cxgt3muWufaJGkDLITsEYbLhfCB0xV+vuZ7eVCjWtxKp6q1vsf9eKzvjnBgxzaW00K+ayuhTHwGSw+5pVk9S1NdL/AGFmN0vceUaRwXivErMEXKtxBHwVkiZQ6fDBxqB2Oc0cb49DePHa39m8EDnV3k8qxgFRsFKkjUc4xkbE1mvJfGrtXjgtpQolJwsg1ouASSPMdOlXi84TxCRSJL2LSeqi2jZf+aq7MnyJ9Nkl99/wyUMdWx3BP7aPPjfIXDy0YsLiGG5DqUVp9YbBzjBJbPmMU5v+UrBNAvJibmXOmZ5mRywxnRghVAyMDGN/OqhNyY22q56EEd3BHGQRuCCu/WvK+5WWQhp7i5mI2Bkk1fTcE4p+Ox3zv7HVhX9tfcvPLVpw5ZHghaO4uEGqWR8PI2TjJcjBxsMDpkVDveEcJ9qbvO5jkQDXCW7uNsjIcpsrEA9fjvSPs+4fHBxMrGCoa1bG5OSJI89fgPwpt7BDNxC+72JJNPc41qrY8HlkbVZbkRrp83uiqNEnb5fqSuWpeFlpHszCjMNDrnTkAn9gnGD6gb10/rjw+FjCrqiptlIz3QP7oKjGflXHFOAW0mNcEZwMDwgbDy2xtUU2qRqERFVR0UAAViXitcltRZrXhst8yOvEO0W2QExJLMF6lUKqPq2Kl3vMbR3BhFtJIBGsmYtJOGJBypx57bE1VOax/Zpfl/MVabds8Tf0FpH+LtWh5f8A0StS7FMsRRujW33F63fEnCfo44jqMhJI0sm+IWHVW9SPQGvK/NxcugkWS2SMNqMc27scYxp/ZGD1q3XFKrmvKXil0+NJfI9BeH1J77lfiSe3J7iXWp3KTFm39Q3vD5bipXBOLytFcvNpZoXbAQYGAitjf8zXS/uUTd2Vc9MkDNQuBzKLe/ckadb7+X6ta9LCtss4mY82muCTgccucFjnErPbabaUK8Yk06tTZyUYeIKRjzr2uuXIQQT3jheiySM6/YmpnBOZrRLOFWnTXHCupc75VRkD1PypfecwNtrtplL47v3WD56DIOAfgayN5dlsnFNI0QWNCEVJpsufYdweAG8mESd4k/do2BlV0KSB6Ak+VazWUdhF4D7dGwKSiZXKMNwrKAD6dVP4etavXuw/Ktnjz11PQUUUVIiZ/wBuaj+iJjnDK8RU+edajb44Jr5vXjBO0yJMPVwQ/wDrUhvuTX0b28DPCJfhJF/GK+X6AcwXNv1Rri3b+6wcfmjfnU5eJy7Bb9XHpMrn+NGH41WKl2dkZHRMqmv3WdtK9SOvzBFAPUM5OwsZifhag/8ASakpaXWP+zrd/iI8/wAD1Jj7Lb075gAP98n8lr2j7KLvzkgH1c/9NUPJqX6kXLHtf6RLc8QeNgklhaozdA0cgO/zkqDzJFIsgEsMULafdi04xk9dLHf571pPINnacPmvoeJSwkGOPCyJkOPESUzuTvjAGa0C35F4TcRLJHaxNHKoKsuoZBHUEHIP41apJraKmmnpny+K2Lsog02TN+/Kx+wUfypRzL2S3EXtUtuC0UTjuk96SRCASRj90nG4ycH6uOUOHcUt7ZYl4fkAk5eVUJ1HPu9ax+I1Tup6a++0acOyFdnVIf3lV/ijYRz6KfyNSxNfSyGAWLR3GNXjYd1p/e7wbHfbAqHxTg3Esd01nlpfArxyBoxnzY9VA9TXlUYF0Wtr+D1J5tLTSZUOzhM3sHwSQ/ga2GXpVQ5S7KpVVZri4ktpV1ArGUOF2wdWSACM5+lP15Pu3lWOS8Z7PTrEiEJOxOMRkgY09TqHXpWvPwJZFqnF8a0YsTMjTBxaOlzSuc9aYT8q27SGKLiEwCyIssTSBydW/dq+zKxAPQmostvwfVcRENbtbFlciR0aQKMsc5zL6b5b75NcPCmu8vsXPxKPpEWcCuQOKWoVgSwmVgCMgaNW/wDpqRFxlYr/AIgO7mlcyJhYo2c4VAN8bDf1NWSyg4X3cc8Ps6JCdayIwQqcYOoghjkbEN186T8H5utolcpaXEayOz5RNYkLH385yM+hrfLHg6fKm+Pp67MXnzdvmQXP1Ot5xqY4UWVwsjkCMOo0En95lJ0AdTnyrwu7e/j9+2SbOwMMnmfUPjA+NduIdoEggcraukwDHD/qwoyQxIO5x+yPOpF/xK7kntkglSLvLXvmDRhxqJXbfBHX1qlYmLXBy1wvi2W/icmUkvX5C+blG6uExPLFCrYyiKXbGQcaiQM/IUx4hYXSXjT24gZWiWMiR2U+EsfIH1riW14gh1i7jkPnG8OmP6aTqB+ZNLb+zubh0e5kWPus92LcspDH9osdzttjpXPxOI63Ha6fdyPIynNSff3k1/a5nMLTW0BABZYizygHoRqAC/PBrwu+WNKnN5OI+sveMGBUbnfAK/MeVJ7jgwBaTvJWn94TFsOCBgDI8sbYp5y7xLvbDV47h1Vg4fYs+MlQcYI3wD6Yq3HVEk/KXC+BDIV0Gut9xfJDw+2JkXEusAJCpEp3O5RTkjO2fLYUytY7M2zMgjFu3iYHZc7dQehBA2+FdOz/AIZEtskwijV3LkEDLKpZsJqIzsNvpXvxDlq2eTvGiGrOSMkKx9SudJPzFZp+KVxtdbT4LYYE5wUk+54wpa3cIKrHJGdsaRkfD1U17zTxQKisyxrsqamx0GwyfhS3iHBULmSJmgk83jOM/wCJejfWlHE7FyjtcSmfQjaQVUKDjrgDc7VfDOqmv6ISwbIv4e80DsbthLc3l0zhpEPcDQB3ejZgdQPjbYA+n1rWKr3Z7ZrFw2zVVC/oIycDGWKglvmTvVhr0TCFFFFAfPXbHfSTX89rNLLEiRxm2TViGQ4BYsOmScgHyK1kkkZUkEEEeRr6A/2iYk7mzeQEqJmDacBsFfIkfA7dKxpYyRiFkuE8kcYlX4YznP8AgYigENMuLABLcD/g7/WSU/zrv7OpcRmCdZG91FOST6BSmo/epPEOWb5Y+9ktblYkXGt4WUKoz122HxoD35b52urPCo+uP/hvkr9D1X6bfCtJ4NzxNdJrgsWfB0se/RVBwDjcZPX0rEq2LsmixZE/vSsfsEH8q8zxJQrq8zpTZvwpzlPo6uBpPe3Uhy/D7fIBALzqxAPUfq/Ol3L0l7w+V3t4IzC6kG2Ny5VWJzqTKgL+NW2al81eTT4lZH8qS+v+npTw4T/M39v8PG+7TJRBcRywm2uyn9mKZlRiegzjGofEYpZxPna/njt1jje2uIXzI+pTBINJB1L1OT+zvjJ+BEqcVAnNb14lNriPJm/46G+WNLfnS/mtr5j3MD2kAbMaltTschhryFXSrDBB3bPlXpwu94pCjBJLedXOtXuDKXGoLlcLhQoPQDFIeHuBa8ZP/wAvEPuJBT235it9ChGaTCj9VHJINgPNFI/Grsq++MIOpbb78bM9NNLnONj4Xbk8+J3nEZ42immt0jcYcQxvq0nqAzMcZG2aVQw3Nuvd2l5JDCf+7KrJp/wM+Sn09c17vx8y3At7ePXIy5AlYwEnJyih13bAzjbrXZre8eTuVs5FlxqPeMixheme8UsG32wMmqIPOlpta+hfrDW1/op4JwuNeI2WkeIysWYklm0o7ZJ8yT5095dtI5kuHkRZA93M41KD0fAIz8q9uD8sXcV3DcXPsyxw6z4ZGOSylQPEoA3IGai8ucpcSEWHuVtRqciIRJK3iZjlmzjfPkemK0XY9tmOodWpb95njfVG9yS9nRMvuB2zPraCIt66Fz/615XAro/L97PMILiVRboGZ57dgrORjEbAnMZG5OARSiPhljJcRW8PELmVZSw7pG1EFVLai+AVXY7b5yPIGssPDbWvbn/LNL8Qqi/Zj/R48f8A1E3/AJb/AMJp1DMqXNqzsFUcPGSxAA8SetV+Th8ckjwLxCL2YEiRpW0zqBkNGAwAYbe/06+m7ccR4VczCSRgGgTu41nwsbKudMgzsw//ALHStleI1VKuT7ma7LUrIziuwzk5ntGOlbiIk7DxbH69KWXfGgWcQxSziP8AWNEoKr8OviOPIZpR/XKWRzC9rbyRJvIsJWXMZ2OjB0k7g+vyphZ83IjW8FpaPHE0ioTIAmNR30gEknzyfSqa/C6YPl7Jy8Qua4RBveNW0iMvfKuoEbnDDIx0PQinnK13M1kDoTUgZYcbLIEyFYj9nJH8/Out5xzRczw+xtNoCaWiQMSXGfGTgKPjvXSRuItGIysEBxvIpLED91UxjPlucVfBVY205a379FVkrcnXs/QicE/pOCPR3NsQWZyC7BsuxYjYkAb1Il5klXwz2cyufd7vEit/mGMfWvCVb1HWQzrIV2MWnRGwx6jJ1Z3z8KiW9zcPexCWTCSrJqiQnQqqu2+xJyc52qvycS+W1rb920yfXlUrnsiRM1+3j0W0S+SSOxY58iV2BNQv7Tch41hEWMpI0jZAJ6hQN223ycDeu3BOXpbm2VnunEQZjGgALKVZgrFjuwGM4rmblhAWaSWSSRjlnDFM9NsKcVxzw4S6dcr3Jk4xy5x3vh+807su5imctYTrGWtoUKSxk4ZPdAZT7r7eWx+FaHWF9j/OFtaJ3EsLxmWZl9qwCjMThUduq42Gdx8tzW5g16iPMZzRRmiugpHa5ym/EbLu4cd7E4kQE41YBBXPkSDt8QK+Wry0eJ2jlVkdDhlYYIPoRX25VE7U+XOHzWzT3ilXQAJJEP0xY7LGB+3knAU/hQHzryxx+5tnke3cK/dMutlDsq9fCT7p8s1vfJ3aDbvwpJ7ydO8jUpKGI1uy+i9WLDB6edY9xvs3vbK1a7lEax7AoX/SgOQBkAac7jIBNUigNxHZXY8RtxeWEksHf5ZEcKUU5IKEDcYYEbE4+NMeSOzSeO20XdzLFhmxFAygDf3i+CTnGQNsA+tIeyrnG6Sxa2gt0kMTHRI8mlV7wk4ZcEtg5O3rTH+iZ9Gia+u3ViS6CTShLHJAwNQXP7OaxZOXRX7Nj2/d3NNGPdPmH17Fhh7P5GdlmvZmgUfodDaJcnr3jAYYLjb1yc9KR8c4PbWk0cXEOISNAysyx6HWViNsvJEPcGfhk/KodtBLa/7ncSwDzQt3sZ/ySZA+YxS6eORpWmnlaaZgFLsAMKOiqAMKKzrKxuncY8/I1LFyOrUnx8ywXnLXDFihuUvHSzdwGUyu8cnveHUfEhyu+/kRSniL8CjuIe6LSxs4Eyq8ht0BBAd8g/tY2Bx5npXS2jD8I4chAYLxBlYEAg+OY7jz61antIwhQIgQ9V0jB+mMVLLzY4zS6d7KsfGlcn7XYU3t5wmyimjskF410AGt4pTIpVSc7gnuwATt57Cp7dp1uISIba5WULhITDpAPkCQcBf5VAisYYsiGONCeuhQD+FRrg1T/wApt8R+pevDVrmRGbnTiTPb96LZA00akIhZjrYAjxE6dj5b/GrBx3jN+b6aC1lgSOJI2OuMscuDtt8qplpexy3tnGjq59pQkA593J/lVl5lS4srq7vXSNrWVoATrPeAAKnhXG+GJOCegrV13yocor2vQzTrpjcot+yeHEeAy3P+/wB1JOvURoBHGD64XckfE1E/omdF0Lf3YQdF1jYemcZqb/WdXJWO3undffRYWynpq8gSN8dajXfMFuE1tKq7HwsdL5Xquk7hgdseteUrc9Pct8/A9BV4j4WuBPJy1CMnMuW9496+WJ8233NS+WbJBxK2CKF7uOVth8Av/VTKx5Vu7iMTPcC3LgMkQjVwqnprJOSSMbDpXfk/g9zHfytcRgBIdCyr7j5ZTlc9Dgbjyr0qablJOyWzHfdS4ONcdMj8E4PbzvdySwxyE3UoBZQdlIGPuKa8Qsoiulo4yijABVcAfD0FKreyv7OTCRpcJPLK2hfCIyW1BmkPkR5Yr2g4TLeTt7bEY4YQAIdWVkc76ywxqUDGB61ktwr7MhyctR+f9F1WVVXSlrk8Et4lB7pY1H9wKPypbLvd2Y/8fP2VqsV9yPatp7tTCNWXWNmUSLg+AgHHXfPXr61AsOSzHch+8IghbVBGCSwJAyGY76Rvt55rVTh+XNS6tlVuap1uHTo54XxOJOIXqySKru8QVWIGcIOn3p/d1F4rwKGVJh3aB5gcuVydWMBvhjbpiksnKLsv6S+ui+MMQ2Fx5gL5feqcnw1XW+Ypa953HzvLh0tEa844pZkhjlnKe/3S6gvwJ6Z+AqBwy+SW9iMZz+il23yCcDDfu9D1q7WdokSLHGoVV6Afn8T8ai2HDoYNSxKFLEs3mxyTuT1Iz9K104tdTTj3RTblzsTi+zK/wjl6dYEjmuZFCDAjhIUDcndsZY5rwhsLmR5ITM4ijbAlIHevlQdIPTAzu1Pr/jMUbBCS8h6RxqXc/wCVd/vUNeaLU9ZlUjqrgqwI8iCM5q7y4v8AT9jOrZr1IVvy1i2a3klYgvqDKNLdQcHrnfemfLt1xG9v/Y/6Qu+5jUmSRERGTbw5bT4tR2z5710tJZ71lj4ejNqbxXDIwgRR1JY41H0ArTORuTmsjJLNOZ55QqswUKgVSSFVfqdzV0dkCP8A1In/APi3EP8AVH/+lc1dMUVI4Q+MGfum9lERm2096WCdRnOnfpmqJzDwnjEr28zrYzC1lEwgjMilyARjU/hyASRnG9aRRQFOSG245Yo08Mqx94T3bOVbVGWU5KHcZzWd9qXZRDDbm54ejL3QzLFqLZXzcZOQR1I9KunM3L8lq8d1aSXZjW5Es9rE2pCjajIUjG5JY6iuT1bavW87QUcMlla3V1MAcx9y8YX/ABs4GPkM5oDJezS8MMTRCKWSaZw0USocuuMawThQgwfFnFXDi1zc2qCS+t+5ic4Do/e6W8lcKMgnoCMjO2embzwfmfh86JKksCMqadLlEkiBxmMg4KgFQMdPCKh8R5/ss6Idd7IMHu7aMzb52OR4Rv55rBZ4fTZJzkuWaq8y2CUYvhGeNxcvIIUguDO3uwtHpcqQTrwxAC4GcnFdrLhN3dzNBFE1uUGZZJ0I056BQNnJx5HHxq4tzdbRzrcXtlcWchTu1nmiyNJOdBZM6d/UVL4hz/bY02Wb6c+7FAC31ZsaUX4muwwKYPaRKWdbJa2Q5Oz1fYoLWO5kRoZu+74KpZnOrO3Qe9t16DrVXXgnF5cQvhYHmaIzAYnEasf0pHujUowCPUfA1cm52IGP6P4j3vQxi2br6a/dx8c16RPxh8zC3tUTHhtnlbvT8TIoKKceWD860TqhNpyinozxslHs+4ru+y+y7vEAeCYDwzK7ls+rAnDA+Yquy9nvEZIsyXcSyOdLxhToCbDKsBnXjJ6Y3xmrr3fGJzhYrazX993M7/RVwv3Ne0XIcwJY8Uvi7e9gxaPohQhfpUnWm9tHFZJLSZ1PKNpmArCq+zNqj0gLuBgasbt67+dTbmKGfMb6JDE6llyDocYZSR5HzGajPyHI+0vE75l8wrRR5+qoD+NRrfs6a3eRrC7aBZdJdXQTEsufHqc5yc1LpI7GMNpHF3jIoTvGLyH1YgAsfoKpMfE+DGe5LSW7PKwMhlA0NgYwhYYK7HOPPNW3/wDz0Sn+3XdxdL/wsrFEfmsYBYfM1aYuEwLGsQhiEaDCpoXSvyGMCiicM2bnqwU6VkJjXCmVY3MKnYBC4GAfw+Nd7rnOyVci4SQ+SRfpHOBnAVd/vtWnxQKq6VVVX0AAH2FdIrONW1LGiserBQD98Zp0o7sye75wikXRYn2q5kH6OJFZtzjxP5Iozvkipjz36ACXhs5bzMMkMin4jxA4+YrT44VXOlQM9cADNelOlHNmVxWnE7hgIbUWqjdnuiPF/cVIyT1/aNSv6vcVOxWxT1fvZmA+Onuxn5ZFaVRXelAzb+o3ER0v7d/8VsR+UlR5uzq8ibv4buOeZ10yrMpSMgHI7vRkpjfrnOfKtRoppAyh+XeLt4VhtEP77Tuy/PAQE004Z2VQEGS9lknuG2Z0d4lC/wDDUIR4fnua0OimkBVwPly1s1020CRZ6kDxH5sfEfqamS2ETHU0cbH1KKT9yKk0V0HVFAGAAAPIV2oooAooooAooooDg0GiigPmHto/7Xb/AC/nW9dn/wDucfyH5CiigLDJ7p+R/KofBvcPzNFFATxXAoooAWuxoorgOBXNFFdAUUUUQCiiigCiiigCiiigCiiigCiiigCiiigCiiigCi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uralcons.org/wp-content/uploads/2013/08/%D0%BF%D1%80%D0%BE%D1%84%D0%B5%D1%81%D1%81%D0%B8%D1%8F-%D1%81%D1%82%D1%80%D0%BE%D0%B8%D1%82%D0%B5%D0%BB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2436036" cy="211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www.sunhome.ru/UsersGallery/Cards/181/311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786190"/>
            <a:ext cx="2500330" cy="227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688</Words>
  <PresentationFormat>Экран (4:3)</PresentationFormat>
  <Paragraphs>183</Paragraphs>
  <Slides>26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ВЫБОР ПРОФЕССИИ –  ЭТО СЕРЬЁЗНО</vt:lpstr>
      <vt:lpstr>Слайд 2</vt:lpstr>
      <vt:lpstr>ШВЕЯ– специалист по пошиву изделий          из различных материалов. </vt:lpstr>
      <vt:lpstr>НЕОБХОДИМЫЕ КАЧЕСТВА: </vt:lpstr>
      <vt:lpstr>ТРЕБОВАНИЯ К ПРОФЕССИОНАЛЬНОЙ ПОДГОТОВКЕ:</vt:lpstr>
      <vt:lpstr>СТОЛЯ́Р — профессиональный рабочий, искусный мастер, обрабатывающий древесину и изготавливающий изделия из неё, а также изделия на деревянной основе, с использованием других материалов (пластика, металла, стекла и т.д). </vt:lpstr>
      <vt:lpstr>НЕОБХОДИМЫЕ КАЧЕСТВА: </vt:lpstr>
      <vt:lpstr>ТРЕБОВАНИЯ К ПРОФЕССИОНАЛЬНОЙ ПОДГОТОВКЕ:</vt:lpstr>
      <vt:lpstr>СТРОИТЕЛЬ – профессия, имеющая множество классификаций данной профессии: каменщик, плотник,  маляр, штукатур, специалист по внутренней отделке. </vt:lpstr>
      <vt:lpstr> </vt:lpstr>
      <vt:lpstr>КАМЕНЩИК – это специалист, который занимается постройкой строений из кирпича или камня. </vt:lpstr>
      <vt:lpstr>НЕОБХОДИМЫЕ КАЧЕСТВА КАМЕНЩИКА</vt:lpstr>
      <vt:lpstr>ТРЕБОВАНИЯ К ПРОФЕССИОНАЛЬНОЙ ПОДГОТОВКЕ</vt:lpstr>
      <vt:lpstr>МАЛЯР  —  специалист, занимающийся окраской зданий, сооружений, оборудования, инструмента и прочих предметов.  </vt:lpstr>
      <vt:lpstr>НЕОБХОДИМЫЕ КАЧЕСТВА: </vt:lpstr>
      <vt:lpstr>ТРЕБОВАНИЯ К ПРОФЕССИОНАЛЬНОЙ ПОДГОТОВКЕ:</vt:lpstr>
      <vt:lpstr>ЛОЗОПЛЕТЕЛЬЩИК- специалист по плетению всевозможных предметов ( корзин, мебели, посуды, ваз) из гибких прутьев ивы или орешника.</vt:lpstr>
      <vt:lpstr>НЕОБХОДИМЫЕ КАЧЕСТВА:</vt:lpstr>
      <vt:lpstr>ТРЕБОВАНИЯ К ПРОФЕССИОНАЛЬНОЙ ПОДГОТОВКЕ</vt:lpstr>
      <vt:lpstr>АГРАРНО-СТРОИТЕЛЬНЫЙ ТЕХНИКУМ </vt:lpstr>
      <vt:lpstr>АРДИНСКОЕ  ПРОФЕССИОНАЛЬНОЕ  УЧИЛИЩЕ </vt:lpstr>
      <vt:lpstr>МАРИЙСКИЙ ПОЛИТЕХНИЧЕСКИЙ ТЕХНИКУМ </vt:lpstr>
      <vt:lpstr>ПРОФЕССИОНАЛЬНОЕ УЧИЛИЩЕ № 8 </vt:lpstr>
      <vt:lpstr>ПРОФЕССИОНАЛЬНОЕ УЧИЛИЩЕ № 15</vt:lpstr>
      <vt:lpstr>А ВЫ УЖЕ СДЕЛАЛИ СВОЙ ВЫБОР?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 – ЭТО СЕРЬЁЗНО</dc:title>
  <cp:lastModifiedBy>makOFF  </cp:lastModifiedBy>
  <cp:revision>23</cp:revision>
  <dcterms:modified xsi:type="dcterms:W3CDTF">2013-11-20T16:29:51Z</dcterms:modified>
</cp:coreProperties>
</file>