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316" r:id="rId2"/>
    <p:sldId id="257" r:id="rId3"/>
    <p:sldId id="314" r:id="rId4"/>
    <p:sldId id="301" r:id="rId5"/>
    <p:sldId id="300" r:id="rId6"/>
    <p:sldId id="302" r:id="rId7"/>
    <p:sldId id="303" r:id="rId8"/>
    <p:sldId id="304" r:id="rId9"/>
    <p:sldId id="306" r:id="rId10"/>
    <p:sldId id="308" r:id="rId11"/>
    <p:sldId id="322" r:id="rId12"/>
    <p:sldId id="319" r:id="rId13"/>
    <p:sldId id="326" r:id="rId14"/>
    <p:sldId id="325" r:id="rId15"/>
    <p:sldId id="320" r:id="rId16"/>
    <p:sldId id="317" r:id="rId17"/>
    <p:sldId id="323" r:id="rId18"/>
    <p:sldId id="32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0000CC"/>
    <a:srgbClr val="000066"/>
    <a:srgbClr val="003399"/>
    <a:srgbClr val="FFFF00"/>
    <a:srgbClr val="FF6600"/>
    <a:srgbClr val="FF9900"/>
    <a:srgbClr val="CC33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6F62-672A-4853-88FF-B622203962B3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1B63-A177-4135-B7FA-2C1EF1319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0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D6C0-0260-4E05-B92F-87EFD08B36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222EB-96B2-4119-AF28-6EF715ECF8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8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FB4-9DEC-49E4-83FD-7D3CC8B1AE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E601C-E4FD-44EB-86FE-E302AC65C4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6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DDB6-DD1D-4D7F-A8E9-8515F6C7B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22233-17D2-4534-8304-3BF6484A5B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7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48FC-989B-450E-BF1A-4716EDA233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43C3-D4F2-4828-9A17-C95C18BB5D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7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56BC-ED78-485A-A332-CA651947F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26EC-1F33-4A75-A16A-9EC02DF244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BE8C-5073-4A76-B4AB-48327DA8E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F232-A226-47F0-B932-45A60D3E6A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26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E94D-B1C4-41DF-8AC5-58B7480AF5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A4AC-7178-4F98-800D-C82F94753F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00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7F3D-D15C-44AC-A59B-89259A638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1E2F-32D9-411C-97F0-8A20D916B4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6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4304-5F4C-4A23-9CDA-0F95B79E43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5356-FC1F-4DBA-8EDE-573C37B84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60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D9EA-C263-4748-8900-D13187544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C6BD-251C-434E-A92B-6C505F99BE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72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063B-9AE9-41F5-8075-3845EBE913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0BB7-5266-417E-A3C1-9296B099BF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55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78904-167C-40F3-8AD4-3ADF04C85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2E973-C504-49AA-BD8E-C51293E77D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2606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lavianka.by/data/child_school/1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diabolicalcocktail.hostenko.com/osobennosti-biznes-stilya-dlya-muzhchin/attachment/2/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3;&#1080;&#1082;&#1086;&#1083;&#1072;&#1081;\Desktop\&#1044;&#1080;&#1079;&#1072;&#1081;%20&#1096;&#1082;&#1086;&#1083;&#1100;&#1085;&#1086;&#1081;%20&#1086;&#1076;&#1077;&#1078;&#1076;&#1099;\&#1082;&#1088;&#1099;&#1083;.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/>
          <a:lstStyle/>
          <a:p>
            <a:r>
              <a:rPr lang="ru-RU" sz="3500" b="1" i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  <a:latin typeface="Bookman Old Style" pitchFamily="18" charset="0"/>
                <a:cs typeface="BrowalliaUPC" pitchFamily="34" charset="-34"/>
              </a:rPr>
              <a:t>  </a:t>
            </a:r>
            <a:br>
              <a:rPr lang="ru-RU" sz="3500" b="1" i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ru-RU" sz="3500" b="1" i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  <a:latin typeface="Bookman Old Style" pitchFamily="18" charset="0"/>
                <a:cs typeface="BrowalliaUPC" pitchFamily="34" charset="-34"/>
              </a:rPr>
              <a:t>   Дизайн</a:t>
            </a:r>
            <a:r>
              <a:rPr lang="ru-RU" sz="3400" b="1" i="1" dirty="0" smtClean="0">
                <a:ln>
                  <a:solidFill>
                    <a:srgbClr val="800000"/>
                  </a:solidFill>
                </a:ln>
                <a:solidFill>
                  <a:srgbClr val="000099"/>
                </a:solidFill>
                <a:latin typeface="Bookman Old Style" pitchFamily="18" charset="0"/>
                <a:cs typeface="BrowalliaUPC" pitchFamily="34" charset="-34"/>
              </a:rPr>
              <a:t> </a:t>
            </a:r>
            <a:r>
              <a:rPr lang="ru-RU" sz="3400" b="1" i="1" dirty="0" smtClean="0">
                <a:solidFill>
                  <a:srgbClr val="000099"/>
                </a:solidFill>
                <a:latin typeface="Bookman Old Style" pitchFamily="18" charset="0"/>
                <a:cs typeface="BrowalliaUPC" pitchFamily="34" charset="-34"/>
              </a:rPr>
              <a:t>–</a:t>
            </a:r>
            <a:r>
              <a:rPr lang="ru-RU" sz="3000" b="1" i="1" dirty="0" smtClean="0">
                <a:solidFill>
                  <a:srgbClr val="000099"/>
                </a:solidFill>
                <a:latin typeface="Bookman Old Style" pitchFamily="18" charset="0"/>
                <a:cs typeface="BrowalliaUPC" pitchFamily="34" charset="-34"/>
              </a:rPr>
              <a:t> в переводе с (английского) проектировать, придумывать, разрабатывать</a:t>
            </a:r>
            <a:r>
              <a:rPr lang="en-US" sz="3000" b="1" i="1" dirty="0" smtClean="0">
                <a:solidFill>
                  <a:srgbClr val="000099"/>
                </a:solidFill>
                <a:latin typeface="Bookman Old Style" pitchFamily="18" charset="0"/>
                <a:cs typeface="BrowalliaUPC" pitchFamily="34" charset="-34"/>
              </a:rPr>
              <a:t> </a:t>
            </a:r>
            <a:r>
              <a:rPr lang="ru-RU" sz="3000" b="1" i="1" dirty="0" smtClean="0">
                <a:solidFill>
                  <a:srgbClr val="000099"/>
                </a:solidFill>
                <a:latin typeface="Bookman Old Style" pitchFamily="18" charset="0"/>
                <a:cs typeface="BrowalliaUPC" pitchFamily="34" charset="-34"/>
              </a:rPr>
              <a:t>удобную, красивую, предметную среду для человека</a:t>
            </a:r>
            <a:r>
              <a:rPr lang="ru-RU" sz="3000" b="1" i="1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ru-RU" sz="30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8043890" cy="405448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3200" dirty="0" smtClean="0"/>
              <a:t>                       </a:t>
            </a:r>
          </a:p>
          <a:p>
            <a:pPr>
              <a:buFontTx/>
              <a:buNone/>
            </a:pPr>
            <a:r>
              <a:rPr lang="ru-RU" sz="3200" dirty="0" smtClean="0"/>
              <a:t>                    </a:t>
            </a:r>
            <a:r>
              <a:rPr lang="ru-RU" sz="3500" b="1" i="1" dirty="0" smtClean="0">
                <a:ln>
                  <a:solidFill>
                    <a:srgbClr val="800000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Виды  дизайна</a:t>
            </a:r>
          </a:p>
          <a:p>
            <a:pPr>
              <a:buNone/>
            </a:pPr>
            <a:endParaRPr lang="ru-RU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Bookman Old Style" pitchFamily="18" charset="0"/>
              </a:rPr>
              <a:t>Промышленный         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Bookman Old Style" pitchFamily="18" charset="0"/>
              </a:rPr>
              <a:t>Дизайн одежды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Bookman Old Style" pitchFamily="18" charset="0"/>
              </a:rPr>
              <a:t>Графический</a:t>
            </a:r>
          </a:p>
          <a:p>
            <a:pPr>
              <a:buNone/>
            </a:pPr>
            <a:endParaRPr lang="ru-RU" b="1" i="1" dirty="0" smtClean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Bookman Old Style" pitchFamily="18" charset="0"/>
              </a:rPr>
              <a:t>Ландшафтный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solidFill>
                  <a:srgbClr val="000099"/>
                </a:solidFill>
                <a:latin typeface="Bookman Old Style" pitchFamily="18" charset="0"/>
              </a:rPr>
              <a:t>Визаж</a:t>
            </a:r>
            <a:endParaRPr lang="ru-RU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solidFill>
                  <a:srgbClr val="000099"/>
                </a:solidFill>
                <a:latin typeface="Bookman Old Style" pitchFamily="18" charset="0"/>
              </a:rPr>
              <a:t>Фитодизайн</a:t>
            </a:r>
            <a:endParaRPr lang="ru-RU" b="1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3178696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Спустя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C0000"/>
                </a:solidFill>
                <a:latin typeface="Bookman Old Style" pitchFamily="18" charset="0"/>
              </a:rPr>
              <a:t>3</a:t>
            </a: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 года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в форме девочек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появились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 юбка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 и пиджак</a:t>
            </a:r>
          </a:p>
          <a:p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st-fashiony.ru/pic/clothing/pic/24526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3888432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8929718" cy="1000132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   </a:t>
            </a:r>
            <a:r>
              <a:rPr lang="ru-RU" sz="4400" b="1" i="1" dirty="0" smtClean="0">
                <a:solidFill>
                  <a:srgbClr val="000066"/>
                </a:solidFill>
                <a:latin typeface="Bookman Old Style" pitchFamily="18" charset="0"/>
              </a:rPr>
              <a:t>Самые известные стили в одежде</a:t>
            </a:r>
            <a:endParaRPr lang="ru-RU" sz="4500" b="1" i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endParaRPr lang="ru-RU" sz="45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7643866" cy="4240211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800000"/>
                </a:solidFill>
                <a:latin typeface="Bookman Old Style" pitchFamily="18" charset="0"/>
              </a:rPr>
              <a:t>Спортивный  </a:t>
            </a:r>
          </a:p>
          <a:p>
            <a:r>
              <a:rPr lang="ru-RU" sz="4800" b="1" i="1" dirty="0" smtClean="0">
                <a:solidFill>
                  <a:srgbClr val="800000"/>
                </a:solidFill>
                <a:latin typeface="Bookman Old Style" pitchFamily="18" charset="0"/>
              </a:rPr>
              <a:t>Романтический </a:t>
            </a:r>
          </a:p>
          <a:p>
            <a:r>
              <a:rPr lang="ru-RU" sz="4800" b="1" i="1" dirty="0" smtClean="0">
                <a:solidFill>
                  <a:srgbClr val="800000"/>
                </a:solidFill>
                <a:latin typeface="Bookman Old Style" pitchFamily="18" charset="0"/>
              </a:rPr>
              <a:t>Деловой  </a:t>
            </a:r>
          </a:p>
          <a:p>
            <a:r>
              <a:rPr lang="ru-RU" sz="4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00000"/>
                </a:solidFill>
                <a:latin typeface="Bookman Old Style" pitchFamily="18" charset="0"/>
              </a:rPr>
              <a:t>Классический </a:t>
            </a:r>
            <a:endParaRPr lang="ru-RU" sz="4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572140"/>
            <a:ext cx="9715536" cy="1571636"/>
          </a:xfrm>
        </p:spPr>
        <p:txBody>
          <a:bodyPr/>
          <a:lstStyle/>
          <a:p>
            <a:pPr algn="ctr">
              <a:buNone/>
            </a:pPr>
            <a:r>
              <a:rPr lang="ru-RU" sz="4300" b="1" i="1" dirty="0" smtClean="0">
                <a:solidFill>
                  <a:srgbClr val="000099"/>
                </a:solidFill>
                <a:latin typeface="Bookman Old Style" pitchFamily="18" charset="0"/>
              </a:rPr>
              <a:t>Спортивный стиль </a:t>
            </a:r>
            <a:endParaRPr lang="ru-RU" sz="43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портивный стиль в одежд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85818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Bookman Old Style" pitchFamily="18" charset="0"/>
              </a:rPr>
              <a:t>Классический стиль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Школьник\Pictures\Klassicheskij-stil-v-odezhde_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680520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47712"/>
          </a:xfrm>
        </p:spPr>
        <p:txBody>
          <a:bodyPr>
            <a:normAutofit/>
          </a:bodyPr>
          <a:lstStyle/>
          <a:p>
            <a:pPr algn="ctr"/>
            <a:r>
              <a:rPr lang="ru-RU" sz="4600" b="1" i="1" dirty="0" smtClean="0">
                <a:solidFill>
                  <a:srgbClr val="000099"/>
                </a:solidFill>
                <a:latin typeface="Bookman Old Style" pitchFamily="18" charset="0"/>
              </a:rPr>
              <a:t>  </a:t>
            </a:r>
            <a:r>
              <a:rPr lang="ru-RU" sz="4600" b="1" i="1" dirty="0" smtClean="0">
                <a:solidFill>
                  <a:srgbClr val="000066"/>
                </a:solidFill>
                <a:latin typeface="Bookman Old Style" pitchFamily="18" charset="0"/>
              </a:rPr>
              <a:t>Романтический стиль </a:t>
            </a:r>
            <a:endParaRPr lang="ru-RU" sz="4600" b="1" i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 descr="post-96893-12456715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413864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2494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0066"/>
                </a:solidFill>
                <a:latin typeface="Bookman Old Style" pitchFamily="18" charset="0"/>
              </a:rPr>
              <a:t>Деловой стиль </a:t>
            </a:r>
            <a:endParaRPr lang="ru-RU" sz="4800" b="1" i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Офисный стиль женской одежды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2575173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slavianka.by/data/child_school/12_pthrf_400_4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100811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diabolicalcocktail.hostenko.com/wp-content/uploads/2012/06/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429000"/>
            <a:ext cx="1873250" cy="285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C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    </a:t>
            </a:r>
            <a:r>
              <a:rPr lang="ru-RU" sz="3600" b="1" i="1" dirty="0" smtClean="0">
                <a:ln>
                  <a:solidFill>
                    <a:srgbClr val="003399"/>
                  </a:solidFill>
                </a:ln>
                <a:solidFill>
                  <a:srgbClr val="000066"/>
                </a:solidFill>
                <a:latin typeface="Bookman Old Style" pitchFamily="18" charset="0"/>
              </a:rPr>
              <a:t>Современная школьная                                        одежда</a:t>
            </a:r>
            <a:endParaRPr lang="ru-RU" sz="3600" b="1" i="1" dirty="0">
              <a:ln>
                <a:solidFill>
                  <a:srgbClr val="003399"/>
                </a:solidFill>
              </a:ln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492896"/>
            <a:ext cx="3338513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00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500462" cy="21431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i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3700" b="1" i="1" dirty="0" smtClean="0">
                <a:solidFill>
                  <a:srgbClr val="000066"/>
                </a:solidFill>
                <a:latin typeface="Bookman Old Style" pitchFamily="18" charset="0"/>
              </a:rPr>
              <a:t>Школьная одежда за рубежом</a:t>
            </a:r>
            <a:endParaRPr lang="ru-RU" sz="3700" b="1" i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0922 Школьная форма в Англ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3428992" cy="3129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428736"/>
            <a:ext cx="421481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Bookman Old Style" pitchFamily="18" charset="0"/>
              </a:rPr>
              <a:t>     </a:t>
            </a:r>
            <a:r>
              <a:rPr lang="ru-RU" sz="2900" b="1" i="1" dirty="0" smtClean="0">
                <a:solidFill>
                  <a:srgbClr val="800000"/>
                </a:solidFill>
                <a:latin typeface="Bookman Old Style" pitchFamily="18" charset="0"/>
              </a:rPr>
              <a:t>Великобритания</a:t>
            </a:r>
            <a:endParaRPr lang="ru-RU" sz="29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 descr="http://st-fashiony.ru/pic/history/pic/64721/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000396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29388" y="4714884"/>
            <a:ext cx="2714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1" dirty="0" smtClean="0">
                <a:solidFill>
                  <a:srgbClr val="800000"/>
                </a:solidFill>
                <a:latin typeface="Bookman Old Style" pitchFamily="18" charset="0"/>
              </a:rPr>
              <a:t>Шотландия</a:t>
            </a:r>
            <a:endParaRPr lang="ru-RU" sz="27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0066"/>
                </a:solidFill>
                <a:latin typeface="Bookman Old Style" pitchFamily="18" charset="0"/>
              </a:rPr>
              <a:t/>
            </a:r>
            <a:br>
              <a:rPr lang="ru-RU" sz="6600" b="1" i="1" dirty="0" smtClean="0">
                <a:solidFill>
                  <a:srgbClr val="000066"/>
                </a:solidFill>
                <a:latin typeface="Bookman Old Style" pitchFamily="18" charset="0"/>
              </a:rPr>
            </a:br>
            <a:r>
              <a:rPr lang="ru-RU" sz="6000" b="1" i="1" dirty="0" smtClean="0">
                <a:solidFill>
                  <a:srgbClr val="000066"/>
                </a:solidFill>
                <a:latin typeface="Bookman Old Style" pitchFamily="18" charset="0"/>
              </a:rPr>
              <a:t>Домашнее задание</a:t>
            </a:r>
            <a:endParaRPr lang="ru-RU" sz="6000" b="1" i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797245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Подготовить сообщение об истории возникновения моды в Париже*.</a:t>
            </a:r>
          </a:p>
          <a:p>
            <a:pPr>
              <a:buNone/>
            </a:pPr>
            <a:endParaRPr lang="ru-RU" sz="40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Подобрать иллюстративный ряд к изученным </a:t>
            </a: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видам стилей.</a:t>
            </a:r>
            <a:endParaRPr lang="ru-RU" sz="3600" b="1" i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44164" y="1600201"/>
            <a:ext cx="1143008" cy="347187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рыл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1"/>
            <a:ext cx="8786874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132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ru-RU" sz="6700" b="1" i="1" dirty="0" smtClean="0">
                <a:ln w="28575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« </a:t>
            </a:r>
            <a:r>
              <a:rPr lang="ru-RU" sz="6900" b="1" i="1" dirty="0" smtClean="0">
                <a:ln w="28575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Дизайн</a:t>
            </a:r>
          </a:p>
          <a:p>
            <a:r>
              <a:rPr lang="ru-RU" sz="6900" b="1" i="1" dirty="0" smtClean="0">
                <a:ln w="28575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школьной </a:t>
            </a:r>
          </a:p>
          <a:p>
            <a:r>
              <a:rPr lang="ru-RU" sz="6900" b="1" i="1" dirty="0" smtClean="0">
                <a:ln w="28575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  одежды »</a:t>
            </a:r>
          </a:p>
          <a:p>
            <a:endParaRPr lang="ru-RU" sz="6900" dirty="0"/>
          </a:p>
        </p:txBody>
      </p:sp>
      <p:sp>
        <p:nvSpPr>
          <p:cNvPr id="5" name="TextBox 4"/>
          <p:cNvSpPr txBox="1"/>
          <p:nvPr/>
        </p:nvSpPr>
        <p:spPr>
          <a:xfrm>
            <a:off x="197768" y="692696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i="1" spc="50" dirty="0" smtClean="0">
                <a:ln w="28575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Тема урока:</a:t>
            </a:r>
            <a:endParaRPr lang="ru-RU" sz="66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8572560" cy="6176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0066"/>
                </a:solidFill>
              </a:rPr>
              <a:t>         </a:t>
            </a:r>
          </a:p>
          <a:p>
            <a:pPr>
              <a:buNone/>
            </a:pPr>
            <a:endParaRPr lang="ru-RU" sz="3200" b="1" i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800000"/>
                </a:solidFill>
                <a:latin typeface="Bookman Old Style" pitchFamily="18" charset="0"/>
              </a:rPr>
              <a:t>Цель: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ru-RU" sz="4400" b="1" i="1" dirty="0" smtClean="0">
                <a:solidFill>
                  <a:srgbClr val="000099"/>
                </a:solidFill>
                <a:latin typeface="Bookman Old Style" pitchFamily="18" charset="0"/>
              </a:rPr>
              <a:t>Придумать и создать эскиз школьной одежды, соответствующий  определенному стилю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568" y="2332037"/>
            <a:ext cx="642942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857388"/>
          </a:xfrm>
          <a:ln w="57150"/>
        </p:spPr>
        <p:txBody>
          <a:bodyPr/>
          <a:lstStyle/>
          <a:p>
            <a:r>
              <a:rPr lang="ru-RU" sz="4300" b="1" i="1" dirty="0" smtClean="0">
                <a:solidFill>
                  <a:srgbClr val="000099"/>
                </a:solidFill>
                <a:latin typeface="Bookman Old Style" pitchFamily="18" charset="0"/>
              </a:rPr>
              <a:t>Что было в самом начале?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/>
          <a:lstStyle/>
          <a:p>
            <a:pPr>
              <a:buNone/>
              <a:tabLst>
                <a:tab pos="447675" algn="l"/>
              </a:tabLst>
              <a:defRPr/>
            </a:pPr>
            <a:r>
              <a:rPr lang="ru-RU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        В </a:t>
            </a:r>
            <a:r>
              <a:rPr lang="ru-RU" sz="2800" b="1" i="1" dirty="0" smtClean="0">
                <a:ln>
                  <a:solidFill>
                    <a:srgbClr val="FF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1834</a:t>
            </a:r>
            <a:r>
              <a:rPr lang="ru-RU" sz="2800" b="1" i="1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000099"/>
                </a:solidFill>
                <a:latin typeface="Bookman Old Style" pitchFamily="18" charset="0"/>
              </a:rPr>
              <a:t>год</a:t>
            </a:r>
          </a:p>
          <a:p>
            <a:pPr>
              <a:buNone/>
              <a:tabLst>
                <a:tab pos="447675" algn="l"/>
              </a:tabLst>
              <a:defRPr/>
            </a:pPr>
            <a:r>
              <a:rPr lang="ru-RU" sz="2800" b="1" i="1" dirty="0" smtClean="0">
                <a:solidFill>
                  <a:srgbClr val="000099"/>
                </a:solidFill>
                <a:latin typeface="Bookman Old Style" pitchFamily="18" charset="0"/>
              </a:rPr>
              <a:t>   Была введена </a:t>
            </a:r>
            <a:r>
              <a:rPr lang="ru-RU" sz="2800" b="1" i="1" dirty="0" smtClean="0">
                <a:solidFill>
                  <a:srgbClr val="000066"/>
                </a:solidFill>
                <a:latin typeface="Bookman Old Style" pitchFamily="18" charset="0"/>
              </a:rPr>
              <a:t>форма для мальчиков в виде гимназического и студенческого мундира.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4071966" cy="500066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20" y="571480"/>
            <a:ext cx="78581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В</a:t>
            </a:r>
            <a:r>
              <a:rPr lang="ru-RU" sz="4000" b="1" i="1" dirty="0" smtClean="0">
                <a:ln>
                  <a:solidFill>
                    <a:srgbClr val="FF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1896 </a:t>
            </a:r>
            <a:r>
              <a:rPr lang="ru-RU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году форма появилась у девочек</a:t>
            </a:r>
            <a:r>
              <a:rPr lang="ru-RU" sz="4400" dirty="0" smtClean="0">
                <a:solidFill>
                  <a:srgbClr val="000099"/>
                </a:solidFill>
              </a:rPr>
              <a:t/>
            </a:r>
            <a:br>
              <a:rPr lang="ru-RU" sz="4400" dirty="0" smtClean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6" descr="http://etalon-men.ru/assets/image/Radik/sap_gim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15436" cy="4714908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9144000" y="6357958"/>
            <a:ext cx="4038600" cy="1095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36841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3600" b="1" i="1" dirty="0" smtClean="0">
                <a:ln>
                  <a:solidFill>
                    <a:srgbClr val="FF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1949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году в СССР была введена единая школьная форма</a:t>
            </a:r>
            <a:endParaRPr lang="ru-RU" sz="36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29090" cy="4491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429023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6" descr="добро пожаловать в школ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929222" cy="574835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722437"/>
            <a:ext cx="3543296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3600" b="1" i="1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1962</a:t>
            </a:r>
            <a:r>
              <a:rPr lang="ru-RU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 году </a:t>
            </a:r>
            <a:r>
              <a:rPr lang="ru-RU" sz="3600" b="1" i="1" dirty="0" err="1" smtClean="0">
                <a:solidFill>
                  <a:srgbClr val="000099"/>
                </a:solidFill>
                <a:latin typeface="Bookman Old Style" pitchFamily="18" charset="0"/>
              </a:rPr>
              <a:t>первоклас</a:t>
            </a:r>
            <a:r>
              <a:rPr lang="en-US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-c</a:t>
            </a:r>
            <a:r>
              <a:rPr lang="ru-RU" sz="3600" b="1" i="1" dirty="0" err="1" smtClean="0">
                <a:solidFill>
                  <a:srgbClr val="000099"/>
                </a:solidFill>
                <a:latin typeface="Bookman Old Style" pitchFamily="18" charset="0"/>
              </a:rPr>
              <a:t>ники</a:t>
            </a:r>
            <a:r>
              <a:rPr lang="ru-RU" sz="3600" b="1" i="1" dirty="0" smtClean="0">
                <a:solidFill>
                  <a:srgbClr val="000099"/>
                </a:solidFill>
                <a:latin typeface="Bookman Old Style" pitchFamily="18" charset="0"/>
              </a:rPr>
              <a:t> пошли в школу в новой форме.</a:t>
            </a:r>
          </a:p>
          <a:p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8229600" cy="1571636"/>
          </a:xfr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3200" b="1" i="1" dirty="0" smtClean="0">
                <a:ln>
                  <a:solidFill>
                    <a:srgbClr val="FF3300"/>
                  </a:solidFill>
                </a:ln>
                <a:solidFill>
                  <a:srgbClr val="800000"/>
                </a:solidFill>
                <a:latin typeface="Bookman Old Style" pitchFamily="18" charset="0"/>
              </a:rPr>
              <a:t>1973</a:t>
            </a:r>
            <a:r>
              <a:rPr lang="ru-RU" sz="3200" b="1" i="1" dirty="0" smtClean="0">
                <a:ln>
                  <a:solidFill>
                    <a:srgbClr val="FF00FF"/>
                  </a:solidFill>
                </a:ln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000099"/>
                </a:solidFill>
                <a:latin typeface="Bookman Old Style" pitchFamily="18" charset="0"/>
              </a:rPr>
              <a:t>году форма мальчиков  изменилась </a:t>
            </a:r>
            <a:endParaRPr lang="ru-RU" sz="3200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5" name="Рисунок 10" descr="История школьной формы. 1834 - закон о введении гимназической формы для мальчиков. 1896 – положение о гимназической форме для девочек. 1918 – декрет &quot;О единой школе&quot; отменил форму учащихся. 1949 – в СССР введена единая школьная форма. 1973 – утверждена новая форма для мальчиков. 1992 – отмена школьной формы в школах РФ. 1999-2002 – отдельные школы принимают решения о введении обязательно школьной формы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132856"/>
            <a:ext cx="5976664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0099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29916" y="6429396"/>
            <a:ext cx="4038600" cy="2476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155</Words>
  <Application>Microsoft Office PowerPoint</Application>
  <PresentationFormat>Экран (4:3)</PresentationFormat>
  <Paragraphs>55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Дизайн – в переводе с (английского) проектировать, придумывать, разрабатывать удобную, красивую, предметную среду для человека.</vt:lpstr>
      <vt:lpstr>Слайд 2</vt:lpstr>
      <vt:lpstr>Слайд 3</vt:lpstr>
      <vt:lpstr>Слайд 4</vt:lpstr>
      <vt:lpstr>Что было в самом начале? </vt:lpstr>
      <vt:lpstr>В1896 году форма появилась у девочек </vt:lpstr>
      <vt:lpstr>В 1949 году в СССР была введена единая школьная форма</vt:lpstr>
      <vt:lpstr>Слайд 8</vt:lpstr>
      <vt:lpstr>В 1973 году форма мальчиков  изменилась </vt:lpstr>
      <vt:lpstr>Слайд 10</vt:lpstr>
      <vt:lpstr>Слайд 11</vt:lpstr>
      <vt:lpstr>Слайд 12</vt:lpstr>
      <vt:lpstr>Классический стиль</vt:lpstr>
      <vt:lpstr>  Романтический стиль </vt:lpstr>
      <vt:lpstr>Деловой стиль </vt:lpstr>
      <vt:lpstr>    Современная школьная                                        одежда</vt:lpstr>
      <vt:lpstr> Школьная одежда за рубежом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Serg</dc:creator>
  <cp:lastModifiedBy>Николай</cp:lastModifiedBy>
  <cp:revision>197</cp:revision>
  <dcterms:created xsi:type="dcterms:W3CDTF">2012-01-05T09:12:12Z</dcterms:created>
  <dcterms:modified xsi:type="dcterms:W3CDTF">2015-09-22T18:39:25Z</dcterms:modified>
</cp:coreProperties>
</file>