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61" r:id="rId2"/>
    <p:sldId id="256" r:id="rId3"/>
    <p:sldId id="258" r:id="rId4"/>
    <p:sldId id="257" r:id="rId5"/>
    <p:sldId id="266" r:id="rId6"/>
    <p:sldId id="279" r:id="rId7"/>
    <p:sldId id="278" r:id="rId8"/>
    <p:sldId id="284" r:id="rId9"/>
    <p:sldId id="269" r:id="rId10"/>
    <p:sldId id="273" r:id="rId11"/>
    <p:sldId id="274" r:id="rId12"/>
    <p:sldId id="275" r:id="rId13"/>
    <p:sldId id="277" r:id="rId14"/>
    <p:sldId id="271" r:id="rId15"/>
    <p:sldId id="276" r:id="rId16"/>
    <p:sldId id="264" r:id="rId17"/>
    <p:sldId id="281" r:id="rId18"/>
    <p:sldId id="283" r:id="rId19"/>
    <p:sldId id="280" r:id="rId20"/>
    <p:sldId id="262" r:id="rId21"/>
    <p:sldId id="286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7A9AE-7974-4FD1-BB08-E5A7817032C3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D8344-3D89-488E-B839-D09E7DA4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5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E3CAF4-3873-4C8D-9811-949617503CCA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E3CAF4-3873-4C8D-9811-949617503CCA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5B789-C52E-4F9F-BC80-6F0CBAA2A5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328613"/>
            <a:ext cx="7466013" cy="11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609600"/>
            <a:ext cx="3656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609600"/>
            <a:ext cx="3657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5926C-3CFF-4804-A5D2-FFAA7605F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793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2475136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2920" y="980728"/>
            <a:ext cx="8183880" cy="35283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Богатые римляне владели одним, а порой и несколькими ИМЕНИЯМИ в разных местах Италии. Больше всего выращивали оливки и виноград. Хлеба сеяли мало.</a:t>
            </a:r>
          </a:p>
          <a:p>
            <a:r>
              <a:rPr lang="ru-RU" sz="2000" dirty="0" smtClean="0"/>
              <a:t>В каждом имении трудилось по 15-20 рабов. Управляли ими рабы-управляющие. Рабов кормили простой и грубой пищей, ничтожно мало тратили на одежду.       </a:t>
            </a:r>
          </a:p>
          <a:p>
            <a:r>
              <a:rPr lang="ru-RU" sz="2000" dirty="0" smtClean="0"/>
              <a:t>Давайте, представим, что картина ожила.</a:t>
            </a:r>
          </a:p>
          <a:p>
            <a:pPr>
              <a:buNone/>
            </a:pPr>
            <a:r>
              <a:rPr lang="ru-RU" sz="2000" dirty="0" smtClean="0"/>
              <a:t>   Что мы услышим?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260648"/>
            <a:ext cx="831755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РАБЫ В ИМЕНИИ ЗЕМЛЕВЛАДЕЛЬЦА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4" descr="D:\00f0ed2275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635" y="3645024"/>
            <a:ext cx="6535403" cy="3005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45003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Какую работу выполняли рабы?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D:\_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37" y="476672"/>
            <a:ext cx="4286280" cy="2650902"/>
          </a:xfrm>
          <a:prstGeom prst="rect">
            <a:avLst/>
          </a:prstGeom>
          <a:noFill/>
        </p:spPr>
      </p:pic>
      <p:pic>
        <p:nvPicPr>
          <p:cNvPr id="7" name="Picture 2" descr="D:\465099_html_m7ea252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637" y="3643314"/>
            <a:ext cx="4157671" cy="2314302"/>
          </a:xfrm>
          <a:prstGeom prst="rect">
            <a:avLst/>
          </a:prstGeom>
          <a:noFill/>
        </p:spPr>
      </p:pic>
      <p:pic>
        <p:nvPicPr>
          <p:cNvPr id="19457" name="Picture 1" descr="D:\image4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6661" y="673788"/>
            <a:ext cx="4013463" cy="1836807"/>
          </a:xfrm>
          <a:prstGeom prst="rect">
            <a:avLst/>
          </a:prstGeom>
          <a:noFill/>
        </p:spPr>
      </p:pic>
      <p:pic>
        <p:nvPicPr>
          <p:cNvPr id="19458" name="Picture 2" descr="D:\tmp4FF-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9462" y="3050125"/>
            <a:ext cx="4043129" cy="2907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1000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ДОМ БОГАТОГО РИМЛЯНИНА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3" descr="D:\pompeii_vettii_vil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22678" y="530224"/>
            <a:ext cx="7642550" cy="4554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21498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941812" y="116632"/>
            <a:ext cx="4277950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Рабы </a:t>
            </a:r>
            <a:r>
              <a:rPr 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богатом доме.</a:t>
            </a:r>
            <a:endParaRPr lang="ru-RU" sz="2400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95" r="5310" b="10233"/>
          <a:stretch/>
        </p:blipFill>
        <p:spPr bwMode="auto">
          <a:xfrm>
            <a:off x="323528" y="332656"/>
            <a:ext cx="2449877" cy="2406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3573015"/>
            <a:ext cx="5004048" cy="301647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Они </a:t>
            </a:r>
            <a:r>
              <a:rPr 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убирались в доме , готовили пищу , ухаживали за </a:t>
            </a:r>
            <a:r>
              <a:rPr lang="ru-RU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хозяином…</a:t>
            </a: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+mj-ea"/>
              <a:cs typeface="+mj-cs"/>
            </a:endParaRPr>
          </a:p>
          <a:p>
            <a:pPr algn="ctr"/>
            <a:r>
              <a:rPr 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Среди рабов было много образованных </a:t>
            </a:r>
            <a:r>
              <a:rPr lang="ru-RU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людей-учителей</a:t>
            </a:r>
            <a:r>
              <a:rPr 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, врачей, художников, библиотекарей(в </a:t>
            </a:r>
            <a:r>
              <a:rPr lang="ru-RU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основном </a:t>
            </a:r>
            <a:r>
              <a:rPr 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это были греки).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661" y="3933056"/>
            <a:ext cx="26731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latin typeface="Book Antiqua" pitchFamily="18" charset="0"/>
              </a:rPr>
              <a:t>Отсутствие рабов было признаком нищеты.</a:t>
            </a:r>
          </a:p>
          <a:p>
            <a:pPr lvl="0" algn="ctr"/>
            <a:r>
              <a:rPr lang="ru-RU" sz="2200" b="1" dirty="0">
                <a:latin typeface="Book Antiqua" pitchFamily="18" charset="0"/>
              </a:rPr>
              <a:t>Рабы широко использовались в домах римлян.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053" y="836712"/>
            <a:ext cx="4667468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6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Найдите в учебнике предложения, которые могли бы быть подписями к этим иллюстрациям. (с. 228)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ps_rome_dining_1362494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232" y="692696"/>
            <a:ext cx="4248757" cy="4217668"/>
          </a:xfrm>
          <a:prstGeom prst="rect">
            <a:avLst/>
          </a:prstGeom>
          <a:noFill/>
        </p:spPr>
      </p:pic>
      <p:pic>
        <p:nvPicPr>
          <p:cNvPr id="6" name="Picture 2" descr="D:\3dc42667de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569889"/>
            <a:ext cx="3839253" cy="434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7474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Использовался труд рабов в шахтах, в рудниках, на строительстве дорог, мостов.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D:\img.ph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2260" y="1412776"/>
            <a:ext cx="4384141" cy="2500330"/>
          </a:xfrm>
          <a:prstGeom prst="rect">
            <a:avLst/>
          </a:prstGeom>
          <a:noFill/>
        </p:spPr>
      </p:pic>
      <p:pic>
        <p:nvPicPr>
          <p:cNvPr id="15363" name="Picture 3" descr="D:\akved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51" y="548680"/>
            <a:ext cx="4290740" cy="4548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848247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P1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76672"/>
            <a:ext cx="8010525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500042"/>
            <a:ext cx="5200664" cy="2856950"/>
          </a:xfrm>
          <a:scene3d>
            <a:camera prst="orthographicFront"/>
            <a:lightRig rig="threePt" dir="t"/>
          </a:scene3d>
        </p:spPr>
        <p:txBody>
          <a:bodyPr>
            <a:normAutofit lnSpcReduction="10000"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Гладиа́тор</a:t>
            </a:r>
            <a:r>
              <a:rPr lang="ru-RU" sz="2400" dirty="0" smtClean="0">
                <a:solidFill>
                  <a:schemeClr val="tx1"/>
                </a:solidFill>
              </a:rPr>
              <a:t> (лат. </a:t>
            </a:r>
            <a:r>
              <a:rPr lang="ru-RU" sz="2400" i="1" dirty="0" smtClean="0">
                <a:solidFill>
                  <a:schemeClr val="tx1"/>
                </a:solidFill>
              </a:rPr>
              <a:t>gladiator</a:t>
            </a:r>
            <a:r>
              <a:rPr lang="ru-RU" sz="2400" dirty="0" smtClean="0">
                <a:solidFill>
                  <a:schemeClr val="tx1"/>
                </a:solidFill>
              </a:rPr>
              <a:t> — «меченосец», от </a:t>
            </a:r>
            <a:r>
              <a:rPr lang="ru-RU" sz="2400" i="1" dirty="0" smtClean="0">
                <a:solidFill>
                  <a:schemeClr val="tx1"/>
                </a:solidFill>
              </a:rPr>
              <a:t>gladius</a:t>
            </a:r>
            <a:r>
              <a:rPr lang="ru-RU" sz="2400" dirty="0" smtClean="0">
                <a:solidFill>
                  <a:schemeClr val="tx1"/>
                </a:solidFill>
              </a:rPr>
              <a:t> — «меч», «гладиус») — наименование бойцов в Древнем Риме, которые сражались между собой или с животными на забаву публике на специальных аренах.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Gladius_in_ha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28604"/>
            <a:ext cx="2506064" cy="5432307"/>
          </a:xfrm>
          <a:prstGeom prst="rect">
            <a:avLst/>
          </a:prstGeom>
          <a:noFill/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Astyanax_vs_Kalendio_mosai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578453"/>
            <a:ext cx="2996944" cy="30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9"/>
            <a:ext cx="8027169" cy="2062560"/>
          </a:xfrm>
        </p:spPr>
        <p:txBody>
          <a:bodyPr>
            <a:normAutofit fontScale="90000"/>
          </a:bodyPr>
          <a:lstStyle/>
          <a:p>
            <a:r>
              <a:rPr lang="ru-RU" altLang="ru-RU" sz="2000" b="1" cap="none" dirty="0" smtClean="0">
                <a:solidFill>
                  <a:srgbClr val="C00000"/>
                </a:solidFill>
                <a:cs typeface="Arial" pitchFamily="34" charset="0"/>
              </a:rPr>
              <a:t>СУДЬБУ ПОБЕЖДЁННОГО РЕШАЛИ ЗРИТЕЛИ.</a:t>
            </a:r>
            <a:br>
              <a:rPr lang="ru-RU" altLang="ru-RU" sz="2000" b="1" cap="none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altLang="ru-RU" sz="2000" b="1" cap="none" dirty="0" smtClean="0">
                <a:solidFill>
                  <a:srgbClr val="C00000"/>
                </a:solidFill>
                <a:cs typeface="Arial" pitchFamily="34" charset="0"/>
              </a:rPr>
              <a:t>ЕСЛИ ЗРИТЕЛИ ПОДНИМАЛИ КВЕРХУ БОЛЬШОЙ ПАЛЕЦ, …</a:t>
            </a:r>
            <a:br>
              <a:rPr lang="ru-RU" altLang="ru-RU" sz="2000" b="1" cap="none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altLang="ru-RU" sz="2000" b="1" cap="none" dirty="0" smtClean="0">
                <a:solidFill>
                  <a:srgbClr val="C00000"/>
                </a:solidFill>
                <a:cs typeface="Arial" pitchFamily="34" charset="0"/>
              </a:rPr>
              <a:t>ЕСЛИ ОПУСКАЛИ ПАЛЕЦ ВНИЗ - ...</a:t>
            </a:r>
            <a:r>
              <a:rPr lang="ru-RU" altLang="ru-RU" sz="2400" cap="none" dirty="0" smtClean="0"/>
              <a:t/>
            </a:r>
            <a:br>
              <a:rPr lang="ru-RU" altLang="ru-RU" sz="2400" cap="none" dirty="0" smtClean="0"/>
            </a:br>
            <a:r>
              <a:rPr lang="ru-RU" altLang="ru-RU" cap="none" dirty="0" smtClean="0"/>
              <a:t/>
            </a:r>
            <a:br>
              <a:rPr lang="ru-RU" altLang="ru-RU" cap="none" dirty="0" smtClean="0"/>
            </a:br>
            <a:endParaRPr lang="ru-RU" altLang="ru-RU" cap="none" dirty="0" smtClean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722313" y="357188"/>
            <a:ext cx="8207375" cy="1285875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tx1"/>
                </a:solidFill>
              </a:rPr>
              <a:t>  Гладиаторы бились до полной победы. Раненый и обессиленный боец бросал оружие  и поднимал левую руку, моля о пощаде.</a:t>
            </a:r>
          </a:p>
        </p:txBody>
      </p:sp>
      <p:pic>
        <p:nvPicPr>
          <p:cNvPr id="13316" name="Рисунок 4" descr="0016-005-V-Rimskom-amfitea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81" y="1772816"/>
            <a:ext cx="65722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8248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137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299" name="AutoShape 3" descr="Папирус"/>
          <p:cNvSpPr>
            <a:spLocks noChangeArrowheads="1"/>
          </p:cNvSpPr>
          <p:nvPr/>
        </p:nvSpPr>
        <p:spPr bwMode="auto">
          <a:xfrm rot="10800000" flipH="1">
            <a:off x="179388" y="522281"/>
            <a:ext cx="4896668" cy="5499006"/>
          </a:xfrm>
          <a:prstGeom prst="verticalScroll">
            <a:avLst>
              <a:gd name="adj" fmla="val 783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«Одни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люди созданы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природой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быть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свободными,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другие – рабами.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Тем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людям,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которые по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природе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своей  рабы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быть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рабами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справедливо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.»</a:t>
            </a:r>
          </a:p>
        </p:txBody>
      </p:sp>
      <p:pic>
        <p:nvPicPr>
          <p:cNvPr id="21508" name="Picture 4" descr="70b17ffd7a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580113" y="4653136"/>
            <a:ext cx="3095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Греческий ученый Аристотель</a:t>
            </a:r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7143750" y="507206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/>
              <a:t>(384— 322 до н. э.)</a:t>
            </a:r>
          </a:p>
        </p:txBody>
      </p:sp>
    </p:spTree>
    <p:extLst>
      <p:ext uri="{BB962C8B-B14F-4D97-AF65-F5344CB8AC3E}">
        <p14:creationId xmlns:p14="http://schemas.microsoft.com/office/powerpoint/2010/main" val="40528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4141088" cy="3024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Рабство </a:t>
            </a:r>
            <a:br>
              <a:rPr lang="ru-RU" dirty="0" smtClean="0"/>
            </a:br>
            <a:r>
              <a:rPr lang="ru-RU" dirty="0" smtClean="0"/>
              <a:t>в Древнем Риме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69tmjcisk2b1ag3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143000"/>
            <a:ext cx="3531815" cy="45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84976" cy="12961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Из Конституции Российской Федерации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628800"/>
            <a:ext cx="8892480" cy="4824536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</a:pPr>
            <a:r>
              <a:rPr lang="ru-RU" altLang="ru-RU" sz="2400" b="1" u="sng" dirty="0" smtClean="0"/>
              <a:t>Статья 20</a:t>
            </a:r>
            <a:r>
              <a:rPr lang="ru-RU" altLang="ru-RU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 smtClean="0"/>
              <a:t>Каждый имеет право на жизнь</a:t>
            </a:r>
          </a:p>
          <a:p>
            <a:pPr marL="609600" indent="-609600" algn="ctr" eaLnBrk="1" hangingPunct="1">
              <a:lnSpc>
                <a:spcPct val="90000"/>
              </a:lnSpc>
            </a:pPr>
            <a:r>
              <a:rPr lang="ru-RU" altLang="ru-RU" sz="2400" b="1" u="sng" dirty="0" smtClean="0"/>
              <a:t>Статья 21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Достоинство личности охраняется государством.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Ничто не может быть основанием для его умаления</a:t>
            </a:r>
          </a:p>
          <a:p>
            <a:pPr marL="609600" indent="-609600" algn="ctr" eaLnBrk="1" hangingPunct="1">
              <a:lnSpc>
                <a:spcPct val="90000"/>
              </a:lnSpc>
            </a:pPr>
            <a:r>
              <a:rPr lang="ru-RU" altLang="ru-RU" sz="2400" b="1" u="sng" dirty="0" smtClean="0"/>
              <a:t>Статья 22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Каждый имеет право на свободу и личную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неприкосновенность</a:t>
            </a:r>
          </a:p>
          <a:p>
            <a:pPr marL="609600" indent="-609600" algn="ctr" eaLnBrk="1" hangingPunct="1">
              <a:lnSpc>
                <a:spcPct val="90000"/>
              </a:lnSpc>
            </a:pPr>
            <a:r>
              <a:rPr lang="ru-RU" altLang="ru-RU" sz="2400" b="1" u="sng" dirty="0" smtClean="0"/>
              <a:t>Статья 37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 smtClean="0"/>
              <a:t>Труд свободен.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 smtClean="0"/>
              <a:t>Принудительный труд запрещён</a:t>
            </a:r>
          </a:p>
        </p:txBody>
      </p:sp>
    </p:spTree>
    <p:extLst>
      <p:ext uri="{BB962C8B-B14F-4D97-AF65-F5344CB8AC3E}">
        <p14:creationId xmlns:p14="http://schemas.microsoft.com/office/powerpoint/2010/main" val="2592803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332656"/>
            <a:ext cx="8183880" cy="936104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Дайте оценку уроку: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484784"/>
            <a:ext cx="8183880" cy="208823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smtClean="0"/>
              <a:t>Немного грубо, но в духе древних римлян. «Палец вверх» – урок понравился, «Палец вниз» – не понравился. </a:t>
            </a:r>
          </a:p>
        </p:txBody>
      </p:sp>
      <p:pic>
        <p:nvPicPr>
          <p:cNvPr id="35844" name="Рисунок 6" descr="Безымянный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58" y="3356992"/>
            <a:ext cx="3157538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3448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3600" b="1" u="sng" dirty="0">
                <a:solidFill>
                  <a:srgbClr val="C00000"/>
                </a:solidFill>
              </a:rPr>
              <a:t>Домашнее </a:t>
            </a:r>
            <a:r>
              <a:rPr lang="ru-RU" sz="3600" b="1" u="sng" dirty="0" smtClean="0">
                <a:solidFill>
                  <a:srgbClr val="C00000"/>
                </a:solidFill>
              </a:rPr>
              <a:t>задание:</a:t>
            </a:r>
          </a:p>
          <a:p>
            <a:endParaRPr lang="ru-RU" sz="2400" b="1" u="sng" dirty="0" smtClean="0">
              <a:solidFill>
                <a:srgbClr val="C00000"/>
              </a:solidFill>
            </a:endParaRPr>
          </a:p>
          <a:p>
            <a:r>
              <a:rPr lang="ru-RU" sz="2800" b="1" i="1" dirty="0" smtClean="0"/>
              <a:t>1. </a:t>
            </a:r>
            <a:r>
              <a:rPr lang="ru-RU" sz="2800" b="1" dirty="0"/>
              <a:t>П</a:t>
            </a:r>
            <a:r>
              <a:rPr lang="ru-RU" sz="2800" b="1" dirty="0" smtClean="0"/>
              <a:t>араграф 49</a:t>
            </a:r>
          </a:p>
          <a:p>
            <a:pPr marL="457200" indent="-457200">
              <a:buAutoNum type="arabicPeriod"/>
            </a:pPr>
            <a:endParaRPr lang="ru-RU" sz="2800" b="1" dirty="0"/>
          </a:p>
          <a:p>
            <a:r>
              <a:rPr lang="ru-RU" sz="2800" b="1" i="1" dirty="0"/>
              <a:t>2. </a:t>
            </a:r>
            <a:r>
              <a:rPr lang="ru-RU" sz="2800" b="1" dirty="0"/>
              <a:t>Рассказ «Как я был в Колизее</a:t>
            </a:r>
            <a:r>
              <a:rPr lang="ru-RU" sz="2800" b="1" dirty="0" smtClean="0"/>
              <a:t>»</a:t>
            </a:r>
          </a:p>
          <a:p>
            <a:endParaRPr lang="ru-RU" sz="2800" b="1" dirty="0"/>
          </a:p>
          <a:p>
            <a:r>
              <a:rPr lang="ru-RU" sz="2800" b="1" i="1" dirty="0"/>
              <a:t>3. </a:t>
            </a:r>
            <a:r>
              <a:rPr lang="ru-RU" sz="2800" b="1" dirty="0"/>
              <a:t>Письмо-обращение к жителям Рима об осуждении </a:t>
            </a:r>
            <a:r>
              <a:rPr lang="ru-RU" sz="2800" b="1" dirty="0" smtClean="0"/>
              <a:t>рабства</a:t>
            </a:r>
          </a:p>
          <a:p>
            <a:endParaRPr lang="ru-RU" sz="2800" b="1" dirty="0"/>
          </a:p>
          <a:p>
            <a:r>
              <a:rPr lang="ru-RU" sz="2800" b="1" i="1" dirty="0"/>
              <a:t>4. </a:t>
            </a:r>
            <a:r>
              <a:rPr lang="ru-RU" sz="2800" b="1" dirty="0"/>
              <a:t>«Спецзадание»: прочитать повесть В. Яна «Спартак», рассказать о ней.</a:t>
            </a:r>
          </a:p>
        </p:txBody>
      </p:sp>
    </p:spTree>
    <p:extLst>
      <p:ext uri="{BB962C8B-B14F-4D97-AF65-F5344CB8AC3E}">
        <p14:creationId xmlns:p14="http://schemas.microsoft.com/office/powerpoint/2010/main" val="16436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85751"/>
            <a:ext cx="7467600" cy="91100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План  урока:</a:t>
            </a:r>
          </a:p>
        </p:txBody>
      </p:sp>
      <p:sp>
        <p:nvSpPr>
          <p:cNvPr id="4100" name="Вертикальный свиток 8"/>
          <p:cNvSpPr>
            <a:spLocks noChangeArrowheads="1"/>
          </p:cNvSpPr>
          <p:nvPr/>
        </p:nvSpPr>
        <p:spPr bwMode="auto">
          <a:xfrm>
            <a:off x="1187624" y="1340769"/>
            <a:ext cx="7056784" cy="4536504"/>
          </a:xfrm>
          <a:prstGeom prst="verticalScroll">
            <a:avLst>
              <a:gd name="adj" fmla="val 125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endParaRPr lang="ru-RU" altLang="ru-RU" dirty="0"/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ru-RU" altLang="ru-RU" sz="2400" b="1" dirty="0"/>
              <a:t>Источники рабства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ru-RU" altLang="ru-RU" sz="2400" b="1" dirty="0" smtClean="0"/>
              <a:t>Использование рабов</a:t>
            </a:r>
            <a:endParaRPr lang="ru-RU" altLang="ru-RU" sz="2400" b="1" dirty="0"/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ru-RU" altLang="ru-RU" sz="2400" b="1" dirty="0" smtClean="0"/>
              <a:t>Положение рабов</a:t>
            </a:r>
            <a:endParaRPr lang="ru-RU" altLang="ru-RU" sz="2400" b="1" dirty="0"/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ru-RU" altLang="ru-RU" sz="2400" b="1" dirty="0" smtClean="0"/>
              <a:t>Последствия роста рабовладения</a:t>
            </a:r>
            <a:endParaRPr lang="ru-RU" altLang="ru-RU" sz="2400" b="1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endParaRPr lang="ru-RU" altLang="ru-RU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84464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43136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Рост римского государства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Scan10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5258"/>
            <a:ext cx="8393434" cy="575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1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25685" cy="352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468344" y="4509120"/>
            <a:ext cx="8183880" cy="194421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При разгроме Сиракуз было захвачено 100 тысяч рабов, из побежденного Карфагена было вывезено в Рим 60 тысяч рабов, разгром города </a:t>
            </a:r>
            <a:r>
              <a:rPr lang="ru-RU" sz="2000" b="1" dirty="0" err="1" smtClean="0">
                <a:solidFill>
                  <a:schemeClr val="tx1"/>
                </a:solidFill>
              </a:rPr>
              <a:t>Эпира</a:t>
            </a:r>
            <a:r>
              <a:rPr lang="ru-RU" sz="2000" b="1" dirty="0" smtClean="0">
                <a:solidFill>
                  <a:schemeClr val="tx1"/>
                </a:solidFill>
              </a:rPr>
              <a:t> и его окрестностей пополнил количество рабов в Риме на 150 тысяч.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6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85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  <a:cs typeface="Arial"/>
              </a:rPr>
              <a:t>Отношение к рабам в обществе</a:t>
            </a:r>
          </a:p>
        </p:txBody>
      </p:sp>
      <p:pic>
        <p:nvPicPr>
          <p:cNvPr id="20483" name="Picture 7" descr="1235634849f5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8163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8" descr="Папирус"/>
          <p:cNvSpPr>
            <a:spLocks noChangeArrowheads="1"/>
          </p:cNvSpPr>
          <p:nvPr/>
        </p:nvSpPr>
        <p:spPr bwMode="auto">
          <a:xfrm rot="10800000">
            <a:off x="4000500" y="1052513"/>
            <a:ext cx="4964113" cy="4876800"/>
          </a:xfrm>
          <a:prstGeom prst="verticalScroll">
            <a:avLst>
              <a:gd name="adj" fmla="val 7838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r>
              <a:rPr lang="ru-RU" sz="2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«Теперь я буду говорить, какими</a:t>
            </a:r>
          </a:p>
          <a:p>
            <a:pPr algn="ctr">
              <a:defRPr/>
            </a:pPr>
            <a:r>
              <a:rPr lang="ru-RU" sz="2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орудиями труда обрабатываются</a:t>
            </a:r>
          </a:p>
          <a:p>
            <a:pPr algn="ctr">
              <a:defRPr/>
            </a:pPr>
            <a:r>
              <a:rPr lang="ru-RU" sz="2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поля. Эти орудия бывают трех </a:t>
            </a:r>
          </a:p>
          <a:p>
            <a:pPr algn="ctr">
              <a:defRPr/>
            </a:pPr>
            <a:r>
              <a:rPr lang="ru-RU" sz="2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видов: </a:t>
            </a:r>
          </a:p>
          <a:p>
            <a:pPr algn="ctr">
              <a:defRPr/>
            </a:pPr>
            <a:r>
              <a:rPr lang="ru-RU" sz="2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говорящие – рабы, </a:t>
            </a:r>
          </a:p>
          <a:p>
            <a:pPr algn="ctr">
              <a:defRPr/>
            </a:pPr>
            <a:r>
              <a:rPr lang="ru-RU" sz="2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мычащие – быки, </a:t>
            </a:r>
          </a:p>
          <a:p>
            <a:pPr algn="ctr">
              <a:defRPr/>
            </a:pPr>
            <a:r>
              <a:rPr lang="ru-RU" sz="2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немые – повозки, лопаты, плуги»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3240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latin typeface="Arial" pitchFamily="34" charset="0"/>
              </a:rPr>
              <a:t>Римский ученый Варрон</a:t>
            </a:r>
          </a:p>
          <a:p>
            <a:pPr eaLnBrk="1" hangingPunct="1">
              <a:spcBef>
                <a:spcPct val="50000"/>
              </a:spcBef>
            </a:pPr>
            <a:endParaRPr lang="ru-RU" altLang="ru-RU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>
              <a:latin typeface="Arial" pitchFamily="34" charset="0"/>
            </a:endParaRP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1000125" y="5214938"/>
            <a:ext cx="165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/>
              <a:t>(116-27 до н. э.)</a:t>
            </a:r>
          </a:p>
        </p:txBody>
      </p:sp>
    </p:spTree>
    <p:extLst>
      <p:ext uri="{BB962C8B-B14F-4D97-AF65-F5344CB8AC3E}">
        <p14:creationId xmlns:p14="http://schemas.microsoft.com/office/powerpoint/2010/main" val="6763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488470"/>
          </a:xfrm>
        </p:spPr>
        <p:txBody>
          <a:bodyPr>
            <a:normAutofit fontScale="90000"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ru-RU" u="sng" dirty="0">
                <a:solidFill>
                  <a:srgbClr val="C00000"/>
                </a:solidFill>
                <a:effectLst/>
              </a:rPr>
              <a:t>Римские поговорки</a:t>
            </a:r>
            <a:r>
              <a:rPr lang="ru-RU" u="sng" dirty="0" smtClean="0">
                <a:solidFill>
                  <a:srgbClr val="C00000"/>
                </a:solidFill>
                <a:effectLst/>
              </a:rPr>
              <a:t>:</a:t>
            </a:r>
            <a:br>
              <a:rPr lang="ru-RU" u="sng" dirty="0" smtClean="0">
                <a:solidFill>
                  <a:srgbClr val="C00000"/>
                </a:solidFill>
                <a:effectLst/>
              </a:rPr>
            </a:br>
            <a:r>
              <a:rPr lang="ru-RU" dirty="0">
                <a:solidFill>
                  <a:srgbClr val="C00000"/>
                </a:solidFill>
                <a:effectLst/>
              </a:rPr>
              <a:t/>
            </a:r>
            <a:br>
              <a:rPr lang="ru-RU" dirty="0">
                <a:solidFill>
                  <a:srgbClr val="C00000"/>
                </a:solidFill>
                <a:effectLst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</a:rPr>
              <a:t>«Сколько </a:t>
            </a:r>
            <a:r>
              <a:rPr lang="ru-RU" sz="3200" dirty="0">
                <a:solidFill>
                  <a:srgbClr val="C00000"/>
                </a:solidFill>
                <a:effectLst/>
              </a:rPr>
              <a:t>рабов – столько 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врагов»</a:t>
            </a:r>
            <a:br>
              <a:rPr lang="ru-RU" sz="3200" dirty="0" smtClean="0">
                <a:solidFill>
                  <a:srgbClr val="C00000"/>
                </a:solidFill>
                <a:effectLst/>
              </a:rPr>
            </a:br>
            <a:r>
              <a:rPr lang="ru-RU" sz="3200" dirty="0">
                <a:solidFill>
                  <a:srgbClr val="C00000"/>
                </a:solidFill>
                <a:effectLst/>
              </a:rPr>
              <a:t/>
            </a:r>
            <a:br>
              <a:rPr lang="ru-RU" sz="3200" dirty="0">
                <a:solidFill>
                  <a:srgbClr val="C00000"/>
                </a:solidFill>
                <a:effectLst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</a:rPr>
              <a:t>«Раб </a:t>
            </a:r>
            <a:r>
              <a:rPr lang="ru-RU" sz="3200" dirty="0">
                <a:solidFill>
                  <a:srgbClr val="C00000"/>
                </a:solidFill>
                <a:effectLst/>
              </a:rPr>
              <a:t>должен работать или 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спать»</a:t>
            </a:r>
            <a:br>
              <a:rPr lang="ru-RU" sz="3200" dirty="0" smtClean="0">
                <a:solidFill>
                  <a:srgbClr val="C00000"/>
                </a:solidFill>
                <a:effectLst/>
              </a:rPr>
            </a:br>
            <a:r>
              <a:rPr lang="ru-RU" sz="3200" dirty="0">
                <a:solidFill>
                  <a:srgbClr val="C00000"/>
                </a:solidFill>
                <a:effectLst/>
              </a:rPr>
              <a:t/>
            </a:r>
            <a:br>
              <a:rPr lang="ru-RU" sz="3200" dirty="0">
                <a:solidFill>
                  <a:srgbClr val="C00000"/>
                </a:solidFill>
                <a:effectLst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</a:rPr>
              <a:t>«Палка</a:t>
            </a:r>
            <a:r>
              <a:rPr lang="ru-RU" sz="3200" dirty="0">
                <a:solidFill>
                  <a:srgbClr val="C00000"/>
                </a:solidFill>
                <a:effectLst/>
              </a:rPr>
              <a:t>, которой бьешь раба, может повернуться к 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хозяину»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12875"/>
            <a:ext cx="7416800" cy="438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6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067944" y="260648"/>
            <a:ext cx="4032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200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/>
              <a:t>Труд рабов в Древнем Риме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4" b="5107"/>
          <a:stretch/>
        </p:blipFill>
        <p:spPr bwMode="auto">
          <a:xfrm>
            <a:off x="3770569" y="1628800"/>
            <a:ext cx="468399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563889" y="4605414"/>
            <a:ext cx="4968552" cy="21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>
              <a:defRPr sz="32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Рабы мостят улицу; четверо рабов несут на носилках господина; за ними виден пожилой раб, сопровождающий мальчика в школу.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3" y="791695"/>
            <a:ext cx="3096346" cy="33239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Рабы были бесправными работниками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принадлежав-</a:t>
            </a:r>
          </a:p>
          <a:p>
            <a:pPr lvl="0" algn="ctr"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шими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римским гражданам, или государству.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06" r="6588" b="37602"/>
          <a:stretch/>
        </p:blipFill>
        <p:spPr bwMode="auto">
          <a:xfrm>
            <a:off x="467543" y="4605415"/>
            <a:ext cx="3096345" cy="1746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6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</TotalTime>
  <Words>495</Words>
  <Application>Microsoft Office PowerPoint</Application>
  <PresentationFormat>Экран (4:3)</PresentationFormat>
  <Paragraphs>79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2475136</vt:lpstr>
      <vt:lpstr>Рабство  в Древнем Риме</vt:lpstr>
      <vt:lpstr>        План  урока:</vt:lpstr>
      <vt:lpstr>Презентация PowerPoint</vt:lpstr>
      <vt:lpstr>Презентация PowerPoint</vt:lpstr>
      <vt:lpstr>Презентация PowerPoint</vt:lpstr>
      <vt:lpstr>Римские поговорки:  «Сколько рабов – столько врагов»  «Раб должен работать или спать»  «Палка, которой бьешь раба, может повернуться к хозяину»  </vt:lpstr>
      <vt:lpstr>Презентация PowerPoint</vt:lpstr>
      <vt:lpstr>Презентация PowerPoint</vt:lpstr>
      <vt:lpstr>РАБЫ В ИМЕНИИ ЗЕМЛЕВЛАДЕЛЬЦА</vt:lpstr>
      <vt:lpstr>Какую работу выполняли рабы?</vt:lpstr>
      <vt:lpstr>ДОМ БОГАТОГО РИМЛЯНИНА</vt:lpstr>
      <vt:lpstr>Рабы в богатом доме.</vt:lpstr>
      <vt:lpstr>Найдите в учебнике предложения, которые могли бы быть подписями к этим иллюстрациям. (с. 228)</vt:lpstr>
      <vt:lpstr>Использовался труд рабов в шахтах, в рудниках, на строительстве дорог, мостов.</vt:lpstr>
      <vt:lpstr>Презентация PowerPoint</vt:lpstr>
      <vt:lpstr>Презентация PowerPoint</vt:lpstr>
      <vt:lpstr>СУДЬБУ ПОБЕЖДЁННОГО РЕШАЛИ ЗРИТЕЛИ. ЕСЛИ ЗРИТЕЛИ ПОДНИМАЛИ КВЕРХУ БОЛЬШОЙ ПАЛЕЦ, … ЕСЛИ ОПУСКАЛИ ПАЛЕЦ ВНИЗ - ...  </vt:lpstr>
      <vt:lpstr>Презентация PowerPoint</vt:lpstr>
      <vt:lpstr>Из Конституции Российской Федерации</vt:lpstr>
      <vt:lpstr>Дайте оценку уроку: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Натали</cp:lastModifiedBy>
  <cp:revision>17</cp:revision>
  <dcterms:created xsi:type="dcterms:W3CDTF">2015-03-30T18:00:44Z</dcterms:created>
  <dcterms:modified xsi:type="dcterms:W3CDTF">2015-04-15T06:42:16Z</dcterms:modified>
</cp:coreProperties>
</file>