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6834-B1B0-4095-B899-4A20AEF8BD1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83026-87AD-40A9-8705-13B2465B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3026-87AD-40A9-8705-13B2465B3F5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14422"/>
            <a:ext cx="7406640" cy="1472184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Южные моря России</a:t>
            </a:r>
            <a:endParaRPr lang="ru-RU" sz="60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s019.radikal.ru/i619/1205/9d/3b050643f1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36133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redorbit.com/media/gallery/a-train-satellite-aqua/medium/caspiansea-a2003090-0935-500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52" y="3035798"/>
            <a:ext cx="3000428" cy="382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протяжении многих столетий Каспийское море служило южными воротами Русского государства. Известно, что восточные славяне проникали сюда еще в VII в., а с IX—X вв. русские суда уже достаточно прочно освоили этот морской бассейн. Русские купцы торговали с народами, жившими в </a:t>
            </a:r>
            <a:r>
              <a:rPr lang="ru-RU" sz="2400" dirty="0" err="1" smtClean="0"/>
              <a:t>Прикас-пии</a:t>
            </a:r>
            <a:r>
              <a:rPr lang="ru-RU" sz="2400" dirty="0" smtClean="0"/>
              <a:t>, и даже проникали в дальние страны — Индию, Китай. Тверской купец Афанасий Никитин в 1466—1472 гг. совершил путешествие в Персию и Индию. В его путевых заметках «Хождение за три моря» записано: «Се </a:t>
            </a:r>
            <a:r>
              <a:rPr lang="ru-RU" sz="2400" dirty="0" err="1" smtClean="0"/>
              <a:t>написах</a:t>
            </a:r>
            <a:r>
              <a:rPr lang="ru-RU" sz="2400" dirty="0" smtClean="0"/>
              <a:t> грешное свое хождение за три моря: первое море Дербентское».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 слову сказать, Каспий имел огромное множество имен: </a:t>
            </a:r>
            <a:r>
              <a:rPr lang="ru-RU" sz="2700" dirty="0" err="1" smtClean="0"/>
              <a:t>Гирканское</a:t>
            </a:r>
            <a:r>
              <a:rPr lang="ru-RU" sz="2400" dirty="0" smtClean="0"/>
              <a:t> (для греков), Восточное (для ассирийцев), Западное (для китайцев), </a:t>
            </a:r>
            <a:r>
              <a:rPr lang="ru-RU" sz="2400" dirty="0" err="1" smtClean="0"/>
              <a:t>Хоросанское</a:t>
            </a:r>
            <a:r>
              <a:rPr lang="ru-RU" sz="2400" dirty="0" smtClean="0"/>
              <a:t> (для арабов). В русских летописях Каспий называли </a:t>
            </a:r>
            <a:r>
              <a:rPr lang="ru-RU" sz="2400" dirty="0" err="1" smtClean="0"/>
              <a:t>Хвалынским</a:t>
            </a:r>
            <a:r>
              <a:rPr lang="ru-RU" sz="2400" dirty="0" smtClean="0"/>
              <a:t>, Дербентским морем. Современное название происходит от исчезнувшего народа </a:t>
            </a:r>
            <a:r>
              <a:rPr lang="ru-RU" sz="2400" dirty="0" err="1" smtClean="0"/>
              <a:t>каспиев</a:t>
            </a:r>
            <a:r>
              <a:rPr lang="ru-RU" sz="2400" dirty="0" smtClean="0"/>
              <a:t> (коневодов), когда-то обитавших на западном и юго-западном побережьях.</a:t>
            </a:r>
            <a:endParaRPr lang="ru-RU" sz="2400" dirty="0"/>
          </a:p>
        </p:txBody>
      </p:sp>
      <p:pic>
        <p:nvPicPr>
          <p:cNvPr id="24578" name="Picture 2" descr="http://img0.liveinternet.ru/images/attach/c/8/99/492/99492822_kaz_kasp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71942"/>
            <a:ext cx="3786182" cy="2509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://lol54.ru/uploads/posts/2011-06/1309074835_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48" y="4071942"/>
            <a:ext cx="3857652" cy="2581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http://lol54.ru/uploads/posts/2011-06/1309074812_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2285992"/>
            <a:ext cx="4357718" cy="2899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 присоединением Астраханского ханства в середине XVI в. на побережье Каспийского моря появляются постоянные российские укрепленные пункты и рыболовецкие селения. Россия прочно утвердилась на Каспийском море и вела торговлю с Персией, Индией и другими южными странами.</a:t>
            </a:r>
            <a:endParaRPr lang="ru-RU" sz="2400" dirty="0"/>
          </a:p>
        </p:txBody>
      </p:sp>
      <p:pic>
        <p:nvPicPr>
          <p:cNvPr id="23554" name="Picture 2" descr="http://tulav.ru/Bz_VKaspiy/nomer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4000504"/>
            <a:ext cx="4000528" cy="2665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6" name="Picture 4" descr="http://www.holidaykey.ru/media/propertyphotos/9/3199/217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472" y="4068641"/>
            <a:ext cx="4000528" cy="2789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8" name="Picture 6" descr="http://www.ecology.md/pics/2012/10/news_ecologia_Casp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2000240"/>
            <a:ext cx="4448175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Петр I, желая знать как можно больше о Каспии, направляет туда с 1714 г. несколько экспедиций, благодаря которым была составлена первая карта моря.</a:t>
            </a:r>
            <a:endParaRPr lang="ru-RU" sz="2800" dirty="0"/>
          </a:p>
        </p:txBody>
      </p:sp>
      <p:pic>
        <p:nvPicPr>
          <p:cNvPr id="22530" name="Picture 2" descr="http://www.artantique.ru/images/small/28/27299-0-P1530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714776" cy="4781552"/>
          </a:xfrm>
          <a:prstGeom prst="rect">
            <a:avLst/>
          </a:prstGeom>
          <a:noFill/>
        </p:spPr>
      </p:pic>
      <p:pic>
        <p:nvPicPr>
          <p:cNvPr id="22532" name="Picture 4" descr="http://fishretail.ru/data/news/316016/kp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3810000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Каспийское море — крупнейший в мире замкнутый водоем, вытянутый с севера на юг почти на 1200 км, со средней шириной 320 км.</a:t>
            </a:r>
            <a:endParaRPr lang="ru-RU" sz="2800" dirty="0"/>
          </a:p>
        </p:txBody>
      </p:sp>
      <p:pic>
        <p:nvPicPr>
          <p:cNvPr id="21506" name="Picture 2" descr="http://img0.liveinternet.ru/images/attach/c/7/94/613/94613812_1354477782642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50285">
            <a:off x="500034" y="1285860"/>
            <a:ext cx="503637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1508" name="Picture 4" descr="http://thenews.kz/static/news/6/a/6a70Sfd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1880">
            <a:off x="3786182" y="3571876"/>
            <a:ext cx="5078417" cy="35004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Климат российской части Каспия континентальный, с преобладанием антициклональных условий, сухих ветров и суровой, морозной зимы. Летом температура достигает +24—25°С, а зимой опускается до -10°С. Северная часть моря в течение 2—3 месяцев покрывается льдом толщиной до 2 м. Соленость воды изменяется от 0,5 промилле в устье Волги до 14 на юго-востоке. Главная проблема Каспийского моря заключается в многолетних колебаниях его уровня. В 1929 г. он находился на отметке 26 м ниже уровня Мирового океана, а к 1970-м гг. понизился до -28,5 м.</a:t>
            </a:r>
            <a:endParaRPr lang="ru-RU" sz="2200" dirty="0"/>
          </a:p>
        </p:txBody>
      </p:sp>
      <p:pic>
        <p:nvPicPr>
          <p:cNvPr id="20482" name="Picture 2" descr="http://www.bestourism.com/img/items/big/278/13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786190"/>
            <a:ext cx="3831450" cy="265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yahooeu.ru/uploads/posts/2012-02/1328459751_0_21415_7d6c1fa4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786190"/>
            <a:ext cx="3786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 1976 г. наблюдалось устойчивое повышение уровня моря, которое к 1995 г. достигло 2,5 м и привело теперь к затоплению обширных площадей и разрушению морских причалов, портовых и промышленных сооружений. Такие перемены, связанные с отступлением или наступлением моря на многие десятки километров, приводят к необходимости переноса рыбацких поселков, перепланировке приморских частей городов. Это и постоянная забота картографов — нужно составлять новые карты прибрежной части моря.</a:t>
            </a:r>
            <a:endParaRPr lang="ru-RU" sz="2400" dirty="0"/>
          </a:p>
        </p:txBody>
      </p:sp>
      <p:pic>
        <p:nvPicPr>
          <p:cNvPr id="30722" name="Picture 2" descr="http://www.segodnya.ua/img/gallery/4021/17/424656_m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3833839" cy="2875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://dl.ziza.es/upload/image/112012/28/Post_80/Post_80_fot_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429000"/>
            <a:ext cx="4435650" cy="292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чем же причина такого поведения Каспия? Пожалуй, наиболее достоверно то, что уровень Каспия всегда менялся, то повышаясь, то понижаясь. Считается, что колебания уровня связаны как с тектоническими движениями, так и с многолетними климатическими циклами. Наибольшее падение уровня составляло 34 м, а повышение в XVII в. достигло 22 м (были затоплены многие постройки города Дербента).</a:t>
            </a:r>
            <a:endParaRPr lang="ru-RU" sz="2400" dirty="0"/>
          </a:p>
        </p:txBody>
      </p:sp>
      <p:pic>
        <p:nvPicPr>
          <p:cNvPr id="29698" name="Picture 2" descr="http://www.amic.ru/images/gallery_09-2011/640.234_99_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86058"/>
            <a:ext cx="4286280" cy="2830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ria.ru/images/77096/99/7709699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786058"/>
            <a:ext cx="414340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Дербент — старейший город на территории России, на юге Дагестана. Был основан в 438 г. как крепость на северной границе персидских владений. Его географическое положение уникально: здесь Кавказские горы ближе всего подходят к Каспийскому морю, и, перегородив узкий проход вдоль его берега, можно контролировать сообщение между степями Северного Кавказа и Закавказья.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8674" name="Picture 2" descr="http://young.rzd.ru/dbmm/images/41/4074/449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286124"/>
            <a:ext cx="4446713" cy="322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www.virtan.ru/files/imagecache/img_640x480/6998815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429000"/>
            <a:ext cx="3857652" cy="3036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Дербент— старинный центр ковроткачества, здесь производятся высококачественные виноградные вина, коньяки, фруктовые консервы. (в окрестностях города расположены сады и виноградники).</a:t>
            </a:r>
            <a:endParaRPr lang="ru-RU" sz="2400" dirty="0"/>
          </a:p>
        </p:txBody>
      </p:sp>
      <p:pic>
        <p:nvPicPr>
          <p:cNvPr id="31746" name="Picture 2" descr="http://im1-tub-ru.yandex.net/i?id=f4ae9a5fade3db551a53a7b512ca63cd-29-144&amp;n=33&amp;h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714625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www.teleport2001.ru/files/teleport/images/2013/09/10/vin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4286256"/>
            <a:ext cx="2993162" cy="221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i64.fastpic.ru/big/2014/0705/3b/c8990fc19b0143fe102a9a0b21dfe53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286256"/>
            <a:ext cx="2786082" cy="214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www.vestikavkaza.ru/upload/iblock/72c/Vino-Gruzi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1928802"/>
            <a:ext cx="2643206" cy="211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http://s004.radikal.ru/i208/1008/a5/5b13371bd8d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33" y="2857496"/>
            <a:ext cx="2571767" cy="318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ugdom.org/picture/119-Bolshoy_Utri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928934"/>
            <a:ext cx="2786082" cy="2080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Несмотря на относительно небольшую длину береговой линии, южные моря имеют огромное значение для нашей страны. Через Черное, Азовское и Каспийское моря осуществляются связи России как со странами ближнего, так и дальнего зарубежья. Из Азово-Черноморского бассейна через проливы Босфор и Дарданеллы можно непосредственно попасть в Средиземное море и далее в Атлантический и Индийский океаны.</a:t>
            </a:r>
            <a:endParaRPr lang="ru-RU" sz="2800" dirty="0"/>
          </a:p>
        </p:txBody>
      </p:sp>
      <p:pic>
        <p:nvPicPr>
          <p:cNvPr id="6146" name="Picture 2" descr="http://yahooeu.ru/uploads/posts/2012-02/1328459751_0_21415_7d6c1fa4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857760"/>
            <a:ext cx="3286148" cy="2300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8" name="Picture 4" descr="http://img0.liveinternet.ru/images/attach/c/8/99/492/99492822_kaz_kaspi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4929198"/>
            <a:ext cx="3571900" cy="2083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2" name="Picture 8" descr="http://news.mail.ru/prev670x400/pic/6f/f7/1211336_520_392_sourc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3000372"/>
            <a:ext cx="2796044" cy="2107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4" name="Picture 10" descr="http://www.transaerotour.com/images/all/page_photo/29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3286124"/>
            <a:ext cx="4071966" cy="2702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img1.liveinternet.ru/images/attach/c/8/102/668/102668699_large_210639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928670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окрестностях города расположены сады и виноградники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http://supersadovod.ru/wp-content/uploads/2013/07/Muskat-derbentski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00438"/>
            <a:ext cx="4214810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2" name="Picture 4" descr="http://www.mukachevo.net/Content/img/news/p_27936_1_gallery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4752"/>
            <a:ext cx="4000496" cy="2913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Уникальны рыбные богатства Каспийского моря. В мелководной северной части Каспия нагуливается крупнейшее в мире стадо осетровых: белуга, осетр, стерлядь, севрюга, шип, белорыбица. (Еще недавно Каспий давал 90% мирового улова белой рыбы, 95% черной икры.) Большую ценность представляют также сельдь, килька, лещ, судак, вобла, сазан и другие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3796" name="Picture 4" descr="http://fishretail.ru/data/fishbook/226/440_464,3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18" y="5020627"/>
            <a:ext cx="2786082" cy="1837373"/>
          </a:xfrm>
          <a:prstGeom prst="rect">
            <a:avLst/>
          </a:prstGeom>
          <a:noFill/>
        </p:spPr>
      </p:pic>
      <p:pic>
        <p:nvPicPr>
          <p:cNvPr id="33798" name="Picture 6" descr="http://fion.ru/images/forum/4c15da52d75c72c0b94d9eb4f3c0135f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6322"/>
            <a:ext cx="3071834" cy="1848220"/>
          </a:xfrm>
          <a:prstGeom prst="rect">
            <a:avLst/>
          </a:prstGeom>
          <a:noFill/>
        </p:spPr>
      </p:pic>
      <p:pic>
        <p:nvPicPr>
          <p:cNvPr id="33800" name="Picture 8" descr="http://img1.liveinternet.ru/images/attach/c/8/100/748/100748699_osetr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38" y="2357430"/>
            <a:ext cx="2500362" cy="187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2" name="Picture 10" descr="http://podolyanin.com.ua/upload/medialibrary/4ad/4ad4a4d984fef35dc9ab5a4d28f7795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2285992"/>
            <a:ext cx="2714644" cy="196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4" name="Picture 12" descr="http://ecology.md/pics/2011/11/fact_riba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85992"/>
            <a:ext cx="3266547" cy="185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6" name="Picture 14" descr="http://odinklik.com/sites/default/files/u56/2013/10/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4497882"/>
            <a:ext cx="2214577" cy="236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Богатые месторождения нефти открыты как на побережье, так и на дне моря, в основном вблизи Азербайджана и Туркмении. Побережье Каспия — это и месторождения природного газа.</a:t>
            </a:r>
            <a:endParaRPr lang="ru-RU" sz="2400" dirty="0"/>
          </a:p>
        </p:txBody>
      </p:sp>
      <p:pic>
        <p:nvPicPr>
          <p:cNvPr id="34818" name="Picture 2" descr="http://www.chinese.cn/ru/image/attachement/jpg/site2/20100831/0023ae9bcfe60de71534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http://www.vestikavkaza.ru/upload/iblock/87c/1244528089_kaspiy-ispar_thumb_4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714488"/>
            <a:ext cx="3500462" cy="255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2" name="Picture 6" descr="http://yahooeu.ru/uploads/posts/2010-07/1278328170_905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4429132"/>
            <a:ext cx="3786214" cy="220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4" name="Picture 8" descr="http://s3.i-news.kz/illustrations/b/d1/fe/64/1399380184-8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4572008"/>
            <a:ext cx="3714776" cy="206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Южные моря России, каждое из которых отличается своими особенностями, имеют большое значение для нашей страны, являясь ее южными воротами, крупными рыбопромысловыми и рекреационными зонами.</a:t>
            </a:r>
            <a:endParaRPr lang="ru-RU" sz="2400" dirty="0"/>
          </a:p>
        </p:txBody>
      </p:sp>
      <p:pic>
        <p:nvPicPr>
          <p:cNvPr id="37890" name="Picture 2" descr="http://en.markom.com.ua/public/img/yaht/yaht-maya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48839"/>
            <a:ext cx="3929090" cy="2609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2" name="Picture 4" descr="http://forum.kiev.ua/attachments/turisticheskie-predlojeniya/4227d1364484755-otdyh-bez-posrednikov-77617555_li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643050"/>
            <a:ext cx="3857684" cy="257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4" name="Picture 6" descr="http://lol54.ru/uploads/posts/2011-06/1309074812_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493447"/>
            <a:ext cx="4572032" cy="2364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6" name="Picture 8" descr="http://board.od.ua/uploads/aimages/large/159/158432-1440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643050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m.doski.ru/i/37/59/1375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Черное море — самое теплое и приветливое из наших морей, у берегов России оно не замерзает. Это внутреннее море занимает обширную и глубокую плоскодонную котловину глубиной 2 тыс. м (наибольшая глубина 2245 м). Характерной чертой моря является небольшое количество заливов и бухт и практически полное отсутствие островов. За длительную историю своего существования Черное море испытывало неоднократные поднятия и опускания. Поэтому неудивительно, что на дне моря морские археологи обнаруживают погребенные под толщей ила античные города и селения.</a:t>
            </a:r>
            <a:endParaRPr lang="ru-RU" sz="2400" dirty="0"/>
          </a:p>
        </p:txBody>
      </p:sp>
      <p:pic>
        <p:nvPicPr>
          <p:cNvPr id="5124" name="Picture 4" descr="http://www.pronk.ru/files/news/news8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7" y="3625404"/>
            <a:ext cx="3000364" cy="253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8" name="Picture 8" descr="http://www.amic.ru/images/gallery_09-2011/640.234_99_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3929066"/>
            <a:ext cx="3429024" cy="2264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30" name="Picture 10" descr="http://i1206.photobucket.com/albums/bb459/faisalmahar/ship_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537694"/>
            <a:ext cx="3500462" cy="232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Отличительной чертой толщи воды Черного моря является ее «</a:t>
            </a:r>
            <a:r>
              <a:rPr lang="ru-RU" sz="2800" dirty="0" err="1" smtClean="0"/>
              <a:t>двухэтажность</a:t>
            </a:r>
            <a:r>
              <a:rPr lang="ru-RU" sz="2800" dirty="0" smtClean="0"/>
              <a:t>». Верхний 100-метровый слой воды хорошо перемешивается и, соответственно, насыщен кислородом. Глубже перемешивания не происходит, воды все более застаиваются, и со 100—200 м кислород вытесняется ядовитым газом сероводородом. На глубине 1500 м его содержание достигает такой концентрации, что здесь живут только анаэробные бактерии — это практически мертвая зона.</a:t>
            </a:r>
            <a:endParaRPr lang="ru-RU" sz="2800" dirty="0"/>
          </a:p>
        </p:txBody>
      </p:sp>
      <p:pic>
        <p:nvPicPr>
          <p:cNvPr id="4098" name="Picture 2" descr="http://cs9915.vk.com/u15946340/-14/x_9f8237e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86190"/>
            <a:ext cx="3786182" cy="283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http://pazitiff.info/uploads/posts/2012-10/thumbs/1349459271_t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786190"/>
            <a:ext cx="3738578" cy="280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otka.ru/wp-content/uploads/2013/11/kefal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00306"/>
            <a:ext cx="3095266" cy="2230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Рыбными ресурсами Черное море по сравнению с другими морями России небогато. Видимо, сказывается влияние сероводородной зоны. Из рыб встречаются средиземноморские виды — кефаль, скумбрия (это основные промысловые виды), а также анчоус, ставрида и пресноводные — судак, лещ, тарань и другие. Совсем немного сохранилось проходных видов — осетровые, сельди. Во многом это связано с загрязнением сточными водами.</a:t>
            </a:r>
            <a:endParaRPr lang="ru-RU" sz="2400" dirty="0"/>
          </a:p>
        </p:txBody>
      </p:sp>
      <p:pic>
        <p:nvPicPr>
          <p:cNvPr id="3076" name="Picture 4" descr="http://elfares4fishes.com/images/fish2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446752"/>
            <a:ext cx="3000364" cy="2250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8" name="Picture 6" descr="http://altfast.ru/uploads/posts/2012-03/1332926775_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357562"/>
            <a:ext cx="335758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im3-tub-ru.yandex.net/i?id=edfd374e699dc6fb17bedb9a47577dd8-29-144&amp;n=33&amp;h=1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429132"/>
            <a:ext cx="3193619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2" name="Picture 10" descr="http://a.pix.ge:81/g/w2c2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4554148"/>
            <a:ext cx="3071802" cy="230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Новороссийск основан в 1839 г. как военное укрепление на берегу </a:t>
            </a:r>
            <a:r>
              <a:rPr lang="ru-RU" sz="2000" dirty="0" err="1" smtClean="0"/>
              <a:t>Цемесской</a:t>
            </a:r>
            <a:r>
              <a:rPr lang="ru-RU" sz="2000" dirty="0" smtClean="0"/>
              <a:t> (Новороссийской) бухты. В конце прошлого века вблизи города были обнаружены богатейшие залежи мергелей — сырья для производства цемента, — и вскоре здесь работали 10 цементных заводов. В годы Великой Отечественной войны город-герой Новороссийск стал местом ожесточенных боев: в сентябре 1942 г. фронт остановился на юго-восточной окраине, город был полностью разрушен. Современный Новороссийск — крупнейший порт России с грузооборотом до 40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т. Это основной порт по отгрузке за рубеж российской нефти, поступающей сюда по нефтепроводу из Западной Сибири и Поволжья. </a:t>
            </a:r>
            <a:r>
              <a:rPr lang="ru-RU" sz="2000" dirty="0" err="1" smtClean="0"/>
              <a:t>Цемесская</a:t>
            </a:r>
            <a:r>
              <a:rPr lang="ru-RU" sz="2000" dirty="0" smtClean="0"/>
              <a:t> бухта — очень удобная гавань, в нее могут заходить самые большие суда; но осенью и зимой здесь случаются ветры ураганной силы — бора, дующие с северо-востока через горные перевалы.</a:t>
            </a:r>
            <a:endParaRPr lang="ru-RU" sz="2000" dirty="0"/>
          </a:p>
        </p:txBody>
      </p:sp>
      <p:pic>
        <p:nvPicPr>
          <p:cNvPr id="2050" name="Picture 2" descr="http://club443.ru/arc/uploads/52/post-1229678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95134"/>
            <a:ext cx="4143404" cy="300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mg-fotki.yandex.ru/get/37/imi-46.0/0_1517c_3ab4b77e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714752"/>
            <a:ext cx="3976694" cy="299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Азовское море — одно из самых маленьких морей земного шара и самое мелководное: наибольшая глубина не достигает и 14 м, а преобладающие глубины всего 5—7 м. В восточной части моря с российской стороны на сотни метров от берега глубина обычно не превышает 2—4 м. Летом вся толща воды прогревается до 26—28°С, зимой море замерзает.</a:t>
            </a:r>
            <a:endParaRPr lang="ru-RU" sz="2800" dirty="0"/>
          </a:p>
        </p:txBody>
      </p:sp>
      <p:pic>
        <p:nvPicPr>
          <p:cNvPr id="1028" name="Picture 4" descr="http://sedovo.org/images/otdih_v_sedovo/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786190"/>
            <a:ext cx="428624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azovskoe.com/image/voda3/voda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6189"/>
            <a:ext cx="4572032" cy="307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Через узкий (всего 3 км) и неглубокий (до 7 м) Керченский пролив осуществляется </a:t>
            </a:r>
            <a:r>
              <a:rPr lang="ru-RU" sz="2400" dirty="0" err="1" smtClean="0"/>
              <a:t>водообмен</a:t>
            </a:r>
            <a:r>
              <a:rPr lang="ru-RU" sz="2400" dirty="0" smtClean="0"/>
              <a:t> с Черным морем. Длительное время Азовское море отличалось необычайной продуктивностью, являясь мировым рекордсменом по запасам рыбы на единицу площади. Этому способствовали мелководность моря, хорошая </a:t>
            </a:r>
            <a:r>
              <a:rPr lang="ru-RU" sz="2400" dirty="0" err="1" smtClean="0"/>
              <a:t>прогреваемость</a:t>
            </a:r>
            <a:r>
              <a:rPr lang="ru-RU" sz="2400" dirty="0" smtClean="0"/>
              <a:t> и освещенность всей толщи воды, отличное перемешивание и насыщение вод кислородом. Главными промысловыми видами были осетровые (белуга, осетр, севрюга), судак, лещ, сазан, тарань и сельди.</a:t>
            </a:r>
            <a:endParaRPr lang="ru-RU" sz="2400" dirty="0"/>
          </a:p>
        </p:txBody>
      </p:sp>
      <p:pic>
        <p:nvPicPr>
          <p:cNvPr id="27650" name="Picture 2" descr="http://www.allkrim.com/images/stories/ub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763" y="4711175"/>
            <a:ext cx="2653254" cy="20782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652" name="Picture 4" descr="http://fishretail.ru/data/tradeboard/74842/tradeboardjRWcki_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500438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voblery.com.ua/images/comment/3815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143248"/>
            <a:ext cx="3214678" cy="22984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656" name="Picture 8" descr="http://infofishing.ru/uploads/posts/2010-11/thumbs/1291039381_8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857496"/>
            <a:ext cx="2643206" cy="21145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658" name="Picture 10" descr="http://fishretail.ru/data/fishbook/226/440_464,3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48" y="5000636"/>
            <a:ext cx="3214710" cy="21200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С зарегулированием рек водохранилищами и большими расходами воды на промышленные, бытовые нужды и орошение речной сток Дона и Кубани в море за последние 30—40 лет резко сократился. Это вызвало некоторое падение уровня воды в море и увеличило приток более соленых черноморских вод. В итоге соленость моря заметно возросла и сократилась акватория, пригодная для обитания ценных промысловых рыб (снизились запасы кормов для многих видов рыб). Плотины преградили путь к местам нерестилищ проходным рыбам, резко увеличились сбросы сточных вод. Следствием стало падение продуктивности моря.</a:t>
            </a:r>
            <a:endParaRPr lang="ru-RU" sz="2200" dirty="0"/>
          </a:p>
        </p:txBody>
      </p:sp>
      <p:pic>
        <p:nvPicPr>
          <p:cNvPr id="26626" name="Picture 2" descr="http://mywishlist.ru/pic/i/wish/orig/005/532/40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21668">
            <a:off x="428596" y="38576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img1.liveinternet.ru/images/attach/c/2/73/790/73790323_3972648_f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82831">
            <a:off x="5272737" y="3874396"/>
            <a:ext cx="3317381" cy="267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680</TotalTime>
  <Words>1364</Words>
  <PresentationFormat>Экран (4:3)</PresentationFormat>
  <Paragraphs>24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Южные моря России</vt:lpstr>
      <vt:lpstr>Несмотря на относительно небольшую длину береговой линии, южные моря имеют огромное значение для нашей страны. Через Черное, Азовское и Каспийское моря осуществляются связи России как со странами ближнего, так и дальнего зарубежья. Из Азово-Черноморского бассейна через проливы Босфор и Дарданеллы можно непосредственно попасть в Средиземное море и далее в Атлантический и Индийский океаны.</vt:lpstr>
      <vt:lpstr>Черное море — самое теплое и приветливое из наших морей, у берегов России оно не замерзает. Это внутреннее море занимает обширную и глубокую плоскодонную котловину глубиной 2 тыс. м (наибольшая глубина 2245 м). Характерной чертой моря является небольшое количество заливов и бухт и практически полное отсутствие островов. За длительную историю своего существования Черное море испытывало неоднократные поднятия и опускания. Поэтому неудивительно, что на дне моря морские археологи обнаруживают погребенные под толщей ила античные города и селения.</vt:lpstr>
      <vt:lpstr>Отличительной чертой толщи воды Черного моря является ее «двухэтажность». Верхний 100-метровый слой воды хорошо перемешивается и, соответственно, насыщен кислородом. Глубже перемешивания не происходит, воды все более застаиваются, и со 100—200 м кислород вытесняется ядовитым газом сероводородом. На глубине 1500 м его содержание достигает такой концентрации, что здесь живут только анаэробные бактерии — это практически мертвая зона.</vt:lpstr>
      <vt:lpstr>Рыбными ресурсами Черное море по сравнению с другими морями России небогато. Видимо, сказывается влияние сероводородной зоны. Из рыб встречаются средиземноморские виды — кефаль, скумбрия (это основные промысловые виды), а также анчоус, ставрида и пресноводные — судак, лещ, тарань и другие. Совсем немного сохранилось проходных видов — осетровые, сельди. Во многом это связано с загрязнением сточными водами.</vt:lpstr>
      <vt:lpstr>Новороссийск основан в 1839 г. как военное укрепление на берегу Цемесской (Новороссийской) бухты. В конце прошлого века вблизи города были обнаружены богатейшие залежи мергелей — сырья для производства цемента, — и вскоре здесь работали 10 цементных заводов. В годы Великой Отечественной войны город-герой Новороссийск стал местом ожесточенных боев: в сентябре 1942 г. фронт остановился на юго-восточной окраине, город был полностью разрушен. Современный Новороссийск — крупнейший порт России с грузооборотом до 40 млн т. Это основной порт по отгрузке за рубеж российской нефти, поступающей сюда по нефтепроводу из Западной Сибири и Поволжья. Цемесская бухта — очень удобная гавань, в нее могут заходить самые большие суда; но осенью и зимой здесь случаются ветры ураганной силы — бора, дующие с северо-востока через горные перевалы.</vt:lpstr>
      <vt:lpstr>Азовское море — одно из самых маленьких морей земного шара и самое мелководное: наибольшая глубина не достигает и 14 м, а преобладающие глубины всего 5—7 м. В восточной части моря с российской стороны на сотни метров от берега глубина обычно не превышает 2—4 м. Летом вся толща воды прогревается до 26—28°С, зимой море замерзает.</vt:lpstr>
      <vt:lpstr>Через узкий (всего 3 км) и неглубокий (до 7 м) Керченский пролив осуществляется водообмен с Черным морем. Длительное время Азовское море отличалось необычайной продуктивностью, являясь мировым рекордсменом по запасам рыбы на единицу площади. Этому способствовали мелководность моря, хорошая прогреваемость и освещенность всей толщи воды, отличное перемешивание и насыщение вод кислородом. Главными промысловыми видами были осетровые (белуга, осетр, севрюга), судак, лещ, сазан, тарань и сельди.</vt:lpstr>
      <vt:lpstr>С зарегулированием рек водохранилищами и большими расходами воды на промышленные, бытовые нужды и орошение речной сток Дона и Кубани в море за последние 30—40 лет резко сократился. Это вызвало некоторое падение уровня воды в море и увеличило приток более соленых черноморских вод. В итоге соленость моря заметно возросла и сократилась акватория, пригодная для обитания ценных промысловых рыб (снизились запасы кормов для многих видов рыб). Плотины преградили путь к местам нерестилищ проходным рыбам, резко увеличились сбросы сточных вод. Следствием стало падение продуктивности моря.</vt:lpstr>
      <vt:lpstr>На протяжении многих столетий Каспийское море служило южными воротами Русского государства. Известно, что восточные славяне проникали сюда еще в VII в., а с IX—X вв. русские суда уже достаточно прочно освоили этот морской бассейн. Русские купцы торговали с народами, жившими в Прикас-пии, и даже проникали в дальние страны — Индию, Китай. Тверской купец Афанасий Никитин в 1466—1472 гг. совершил путешествие в Персию и Индию. В его путевых заметках «Хождение за три моря» записано: «Се написах грешное свое хождение за три моря: первое море Дербентское».</vt:lpstr>
      <vt:lpstr>К слову сказать, Каспий имел огромное множество имен: Гирканское (для греков), Восточное (для ассирийцев), Западное (для китайцев), Хоросанское (для арабов). В русских летописях Каспий называли Хвалынским, Дербентским морем. Современное название происходит от исчезнувшего народа каспиев (коневодов), когда-то обитавших на западном и юго-западном побережьях.</vt:lpstr>
      <vt:lpstr>С присоединением Астраханского ханства в середине XVI в. на побережье Каспийского моря появляются постоянные российские укрепленные пункты и рыболовецкие селения. Россия прочно утвердилась на Каспийском море и вела торговлю с Персией, Индией и другими южными странами.</vt:lpstr>
      <vt:lpstr>Петр I, желая знать как можно больше о Каспии, направляет туда с 1714 г. несколько экспедиций, благодаря которым была составлена первая карта моря.</vt:lpstr>
      <vt:lpstr>Каспийское море — крупнейший в мире замкнутый водоем, вытянутый с севера на юг почти на 1200 км, со средней шириной 320 км.</vt:lpstr>
      <vt:lpstr>Климат российской части Каспия континентальный, с преобладанием антициклональных условий, сухих ветров и суровой, морозной зимы. Летом температура достигает +24—25°С, а зимой опускается до -10°С. Северная часть моря в течение 2—3 месяцев покрывается льдом толщиной до 2 м. Соленость воды изменяется от 0,5 промилле в устье Волги до 14 на юго-востоке. Главная проблема Каспийского моря заключается в многолетних колебаниях его уровня. В 1929 г. он находился на отметке 26 м ниже уровня Мирового океана, а к 1970-м гг. понизился до -28,5 м.</vt:lpstr>
      <vt:lpstr>С 1976 г. наблюдалось устойчивое повышение уровня моря, которое к 1995 г. достигло 2,5 м и привело теперь к затоплению обширных площадей и разрушению морских причалов, портовых и промышленных сооружений. Такие перемены, связанные с отступлением или наступлением моря на многие десятки километров, приводят к необходимости переноса рыбацких поселков, перепланировке приморских частей городов. Это и постоянная забота картографов — нужно составлять новые карты прибрежной части моря.</vt:lpstr>
      <vt:lpstr>В чем же причина такого поведения Каспия? Пожалуй, наиболее достоверно то, что уровень Каспия всегда менялся, то повышаясь, то понижаясь. Считается, что колебания уровня связаны как с тектоническими движениями, так и с многолетними климатическими циклами. Наибольшее падение уровня составляло 34 м, а повышение в XVII в. достигло 22 м (были затоплены многие постройки города Дербента).</vt:lpstr>
      <vt:lpstr>Дербент — старейший город на территории России, на юге Дагестана. Был основан в 438 г. как крепость на северной границе персидских владений. Его географическое положение уникально: здесь Кавказские горы ближе всего подходят к Каспийскому морю, и, перегородив узкий проход вдоль его берега, можно контролировать сообщение между степями Северного Кавказа и Закавказья.  </vt:lpstr>
      <vt:lpstr>Дербент— старинный центр ковроткачества, здесь производятся высококачественные виноградные вина, коньяки, фруктовые консервы. (в окрестностях города расположены сады и виноградники).</vt:lpstr>
      <vt:lpstr>В окрестностях города расположены сады и виноградники.</vt:lpstr>
      <vt:lpstr>Уникальны рыбные богатства Каспийского моря. В мелководной северной части Каспия нагуливается крупнейшее в мире стадо осетровых: белуга, осетр, стерлядь, севрюга, шип, белорыбица. (Еще недавно Каспий давал 90% мирового улова белой рыбы, 95% черной икры.) Большую ценность представляют также сельдь, килька, лещ, судак, вобла, сазан и другие.</vt:lpstr>
      <vt:lpstr>Богатые месторождения нефти открыты как на побережье, так и на дне моря, в основном вблизи Азербайджана и Туркмении. Побережье Каспия — это и месторождения природного газа.</vt:lpstr>
      <vt:lpstr>Южные моря России, каждое из которых отличается своими особенностями, имеют большое значение для нашей страны, являясь ее южными воротами, крупными рыбопромысловыми и рекреационными зонами.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Южные моря России</dc:title>
  <dc:creator>Ирина</dc:creator>
  <cp:lastModifiedBy>Ирина</cp:lastModifiedBy>
  <cp:revision>43</cp:revision>
  <dcterms:modified xsi:type="dcterms:W3CDTF">2015-08-23T14:48:04Z</dcterms:modified>
</cp:coreProperties>
</file>