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222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4395" r="1393" b="14291"/>
          <a:stretch>
            <a:fillRect/>
          </a:stretch>
        </p:blipFill>
        <p:spPr bwMode="auto">
          <a:xfrm>
            <a:off x="2843213" y="4194175"/>
            <a:ext cx="41052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0" y="0"/>
            <a:ext cx="6502400" cy="6502400"/>
            <a:chOff x="0" y="0"/>
            <a:chExt cx="6502102" cy="6502102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0" y="0"/>
              <a:ext cx="6502102" cy="476250"/>
              <a:chOff x="611560" y="0"/>
              <a:chExt cx="6502102" cy="476250"/>
            </a:xfrm>
          </p:grpSpPr>
          <p:pic>
            <p:nvPicPr>
              <p:cNvPr id="8" name="Рисунок 12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13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Группа 21"/>
            <p:cNvGrpSpPr>
              <a:grpSpLocks/>
            </p:cNvGrpSpPr>
            <p:nvPr/>
          </p:nvGrpSpPr>
          <p:grpSpPr bwMode="auto">
            <a:xfrm rot="-5400000">
              <a:off x="-3012926" y="3012926"/>
              <a:ext cx="6502102" cy="476250"/>
              <a:chOff x="611560" y="0"/>
              <a:chExt cx="6502102" cy="476250"/>
            </a:xfrm>
          </p:grpSpPr>
          <p:pic>
            <p:nvPicPr>
              <p:cNvPr id="6" name="Рисунок 10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Рисунок 11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Группа 25"/>
          <p:cNvGrpSpPr>
            <a:grpSpLocks/>
          </p:cNvGrpSpPr>
          <p:nvPr/>
        </p:nvGrpSpPr>
        <p:grpSpPr bwMode="auto">
          <a:xfrm rot="10800000">
            <a:off x="2641600" y="355600"/>
            <a:ext cx="6502400" cy="6502400"/>
            <a:chOff x="0" y="0"/>
            <a:chExt cx="6502102" cy="6502102"/>
          </a:xfrm>
        </p:grpSpPr>
        <p:grpSp>
          <p:nvGrpSpPr>
            <p:cNvPr id="11" name="Группа 20"/>
            <p:cNvGrpSpPr>
              <a:grpSpLocks/>
            </p:cNvGrpSpPr>
            <p:nvPr/>
          </p:nvGrpSpPr>
          <p:grpSpPr bwMode="auto">
            <a:xfrm>
              <a:off x="0" y="0"/>
              <a:ext cx="6502102" cy="476250"/>
              <a:chOff x="611560" y="0"/>
              <a:chExt cx="6502102" cy="476250"/>
            </a:xfrm>
          </p:grpSpPr>
          <p:pic>
            <p:nvPicPr>
              <p:cNvPr id="15" name="Рисунок 19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20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Группа 21"/>
            <p:cNvGrpSpPr>
              <a:grpSpLocks/>
            </p:cNvGrpSpPr>
            <p:nvPr/>
          </p:nvGrpSpPr>
          <p:grpSpPr bwMode="auto">
            <a:xfrm rot="-5400000">
              <a:off x="-3012926" y="3012926"/>
              <a:ext cx="6502102" cy="476250"/>
              <a:chOff x="611560" y="0"/>
              <a:chExt cx="6502102" cy="476250"/>
            </a:xfrm>
          </p:grpSpPr>
          <p:pic>
            <p:nvPicPr>
              <p:cNvPr id="13" name="Рисунок 17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8" descr="62864114_692872ophsrirm7c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79912" y="0"/>
                <a:ext cx="33337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" name="Рисунок 21" descr="school2106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03713"/>
            <a:ext cx="30448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45"/>
          <p:cNvGrpSpPr>
            <a:grpSpLocks/>
          </p:cNvGrpSpPr>
          <p:nvPr/>
        </p:nvGrpSpPr>
        <p:grpSpPr bwMode="auto">
          <a:xfrm>
            <a:off x="-65088" y="4198938"/>
            <a:ext cx="3773488" cy="2724150"/>
            <a:chOff x="-64395" y="4198795"/>
            <a:chExt cx="3772299" cy="2723600"/>
          </a:xfrm>
        </p:grpSpPr>
        <p:sp>
          <p:nvSpPr>
            <p:cNvPr id="19" name="Полилиния 18"/>
            <p:cNvSpPr/>
            <p:nvPr/>
          </p:nvSpPr>
          <p:spPr>
            <a:xfrm>
              <a:off x="2484328" y="5084441"/>
              <a:ext cx="863328" cy="793590"/>
            </a:xfrm>
            <a:custGeom>
              <a:avLst/>
              <a:gdLst>
                <a:gd name="connsiteX0" fmla="*/ 0 w 864096"/>
                <a:gd name="connsiteY0" fmla="*/ 0 h 792088"/>
                <a:gd name="connsiteX1" fmla="*/ 864096 w 864096"/>
                <a:gd name="connsiteY1" fmla="*/ 0 h 792088"/>
                <a:gd name="connsiteX2" fmla="*/ 864096 w 864096"/>
                <a:gd name="connsiteY2" fmla="*/ 792088 h 792088"/>
                <a:gd name="connsiteX3" fmla="*/ 0 w 864096"/>
                <a:gd name="connsiteY3" fmla="*/ 792088 h 792088"/>
                <a:gd name="connsiteX4" fmla="*/ 0 w 864096"/>
                <a:gd name="connsiteY4" fmla="*/ 0 h 792088"/>
                <a:gd name="connsiteX0" fmla="*/ 66469 w 930565"/>
                <a:gd name="connsiteY0" fmla="*/ 0 h 792088"/>
                <a:gd name="connsiteX1" fmla="*/ 930565 w 930565"/>
                <a:gd name="connsiteY1" fmla="*/ 0 h 792088"/>
                <a:gd name="connsiteX2" fmla="*/ 930565 w 930565"/>
                <a:gd name="connsiteY2" fmla="*/ 792088 h 792088"/>
                <a:gd name="connsiteX3" fmla="*/ 0 w 930565"/>
                <a:gd name="connsiteY3" fmla="*/ 792088 h 792088"/>
                <a:gd name="connsiteX4" fmla="*/ 66469 w 930565"/>
                <a:gd name="connsiteY4" fmla="*/ 0 h 792088"/>
                <a:gd name="connsiteX0" fmla="*/ 199407 w 930565"/>
                <a:gd name="connsiteY0" fmla="*/ 72008 h 792088"/>
                <a:gd name="connsiteX1" fmla="*/ 930565 w 930565"/>
                <a:gd name="connsiteY1" fmla="*/ 0 h 792088"/>
                <a:gd name="connsiteX2" fmla="*/ 930565 w 930565"/>
                <a:gd name="connsiteY2" fmla="*/ 792088 h 792088"/>
                <a:gd name="connsiteX3" fmla="*/ 0 w 930565"/>
                <a:gd name="connsiteY3" fmla="*/ 792088 h 792088"/>
                <a:gd name="connsiteX4" fmla="*/ 199407 w 930565"/>
                <a:gd name="connsiteY4" fmla="*/ 72008 h 792088"/>
                <a:gd name="connsiteX0" fmla="*/ 132938 w 930565"/>
                <a:gd name="connsiteY0" fmla="*/ 0 h 792088"/>
                <a:gd name="connsiteX1" fmla="*/ 930565 w 930565"/>
                <a:gd name="connsiteY1" fmla="*/ 0 h 792088"/>
                <a:gd name="connsiteX2" fmla="*/ 930565 w 930565"/>
                <a:gd name="connsiteY2" fmla="*/ 792088 h 792088"/>
                <a:gd name="connsiteX3" fmla="*/ 0 w 930565"/>
                <a:gd name="connsiteY3" fmla="*/ 792088 h 792088"/>
                <a:gd name="connsiteX4" fmla="*/ 132938 w 930565"/>
                <a:gd name="connsiteY4" fmla="*/ 0 h 792088"/>
                <a:gd name="connsiteX0" fmla="*/ 132938 w 930565"/>
                <a:gd name="connsiteY0" fmla="*/ 0 h 792088"/>
                <a:gd name="connsiteX1" fmla="*/ 930565 w 930565"/>
                <a:gd name="connsiteY1" fmla="*/ 0 h 792088"/>
                <a:gd name="connsiteX2" fmla="*/ 731158 w 930565"/>
                <a:gd name="connsiteY2" fmla="*/ 792088 h 792088"/>
                <a:gd name="connsiteX3" fmla="*/ 0 w 930565"/>
                <a:gd name="connsiteY3" fmla="*/ 792088 h 792088"/>
                <a:gd name="connsiteX4" fmla="*/ 132938 w 930565"/>
                <a:gd name="connsiteY4" fmla="*/ 0 h 792088"/>
                <a:gd name="connsiteX0" fmla="*/ 132938 w 930565"/>
                <a:gd name="connsiteY0" fmla="*/ 0 h 792088"/>
                <a:gd name="connsiteX1" fmla="*/ 930565 w 930565"/>
                <a:gd name="connsiteY1" fmla="*/ 0 h 792088"/>
                <a:gd name="connsiteX2" fmla="*/ 731158 w 930565"/>
                <a:gd name="connsiteY2" fmla="*/ 792088 h 792088"/>
                <a:gd name="connsiteX3" fmla="*/ 0 w 930565"/>
                <a:gd name="connsiteY3" fmla="*/ 792088 h 792088"/>
                <a:gd name="connsiteX4" fmla="*/ 132938 w 930565"/>
                <a:gd name="connsiteY4" fmla="*/ 0 h 792088"/>
                <a:gd name="connsiteX0" fmla="*/ 132938 w 797627"/>
                <a:gd name="connsiteY0" fmla="*/ 0 h 792088"/>
                <a:gd name="connsiteX1" fmla="*/ 797627 w 797627"/>
                <a:gd name="connsiteY1" fmla="*/ 72008 h 792088"/>
                <a:gd name="connsiteX2" fmla="*/ 731158 w 797627"/>
                <a:gd name="connsiteY2" fmla="*/ 792088 h 792088"/>
                <a:gd name="connsiteX3" fmla="*/ 0 w 797627"/>
                <a:gd name="connsiteY3" fmla="*/ 792088 h 792088"/>
                <a:gd name="connsiteX4" fmla="*/ 132938 w 797627"/>
                <a:gd name="connsiteY4" fmla="*/ 0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27" h="792088">
                  <a:moveTo>
                    <a:pt x="132938" y="0"/>
                  </a:moveTo>
                  <a:lnTo>
                    <a:pt x="797627" y="72008"/>
                  </a:lnTo>
                  <a:lnTo>
                    <a:pt x="731158" y="792088"/>
                  </a:lnTo>
                  <a:lnTo>
                    <a:pt x="0" y="792088"/>
                  </a:lnTo>
                  <a:lnTo>
                    <a:pt x="13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" name="Рисунок 24" descr="school21067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395" y="4198795"/>
              <a:ext cx="3772299" cy="272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Рисунок 25" descr="school011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39">
            <a:off x="7437438" y="-66675"/>
            <a:ext cx="18446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7087-B150-4B4B-B83B-F5BEC2CD136F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125" y="6165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17FA9-07C2-42D1-9511-56B28D834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0" y="-171450"/>
            <a:ext cx="7921625" cy="7029450"/>
            <a:chOff x="0" y="-171400"/>
            <a:chExt cx="7920880" cy="7029400"/>
          </a:xfrm>
        </p:grpSpPr>
        <p:pic>
          <p:nvPicPr>
            <p:cNvPr id="5" name="Рисунок 7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1400"/>
              <a:ext cx="792088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9"/>
            <a:stretch>
              <a:fillRect/>
            </a:stretch>
          </p:blipFill>
          <p:spPr bwMode="auto">
            <a:xfrm rot="5400000">
              <a:off x="-3032956" y="3032956"/>
              <a:ext cx="685800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 flipH="1" flipV="1">
            <a:off x="1354138" y="0"/>
            <a:ext cx="7921625" cy="7029450"/>
            <a:chOff x="0" y="-171400"/>
            <a:chExt cx="7920880" cy="7029400"/>
          </a:xfrm>
        </p:grpSpPr>
        <p:pic>
          <p:nvPicPr>
            <p:cNvPr id="8" name="Рисунок 10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1400"/>
              <a:ext cx="792088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1" descr="63000437_49950309_95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9"/>
            <a:stretch>
              <a:fillRect/>
            </a:stretch>
          </p:blipFill>
          <p:spPr bwMode="auto">
            <a:xfrm rot="5400000">
              <a:off x="-3032956" y="3032956"/>
              <a:ext cx="6858000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12" descr="school2101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4494213"/>
            <a:ext cx="2813051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 descr="school01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73688"/>
            <a:ext cx="18653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4577-6F8F-4CE4-881B-ABB46F4D896C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8600-65D4-4656-B486-FF7359890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7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210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508500"/>
            <a:ext cx="27860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363538" y="-379413"/>
            <a:ext cx="3810001" cy="3810001"/>
            <a:chOff x="-324544" y="-315416"/>
            <a:chExt cx="3810000" cy="3810000"/>
          </a:xfrm>
        </p:grpSpPr>
        <p:pic>
          <p:nvPicPr>
            <p:cNvPr id="4" name="Рисунок 8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 rot="5400000">
            <a:off x="5691188" y="-387350"/>
            <a:ext cx="3810000" cy="3810000"/>
            <a:chOff x="-324544" y="-315416"/>
            <a:chExt cx="3810000" cy="3810000"/>
          </a:xfrm>
        </p:grpSpPr>
        <p:pic>
          <p:nvPicPr>
            <p:cNvPr id="7" name="Рисунок 11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2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1"/>
          <p:cNvGrpSpPr>
            <a:grpSpLocks/>
          </p:cNvGrpSpPr>
          <p:nvPr/>
        </p:nvGrpSpPr>
        <p:grpSpPr bwMode="auto">
          <a:xfrm rot="16200000" flipV="1">
            <a:off x="5678488" y="3429000"/>
            <a:ext cx="3810000" cy="3810000"/>
            <a:chOff x="-324544" y="-315416"/>
            <a:chExt cx="3810000" cy="3810000"/>
          </a:xfrm>
        </p:grpSpPr>
        <p:pic>
          <p:nvPicPr>
            <p:cNvPr id="10" name="Рисунок 14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5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Группа 14"/>
          <p:cNvGrpSpPr>
            <a:grpSpLocks/>
          </p:cNvGrpSpPr>
          <p:nvPr/>
        </p:nvGrpSpPr>
        <p:grpSpPr bwMode="auto">
          <a:xfrm rot="5400000" flipH="1" flipV="1">
            <a:off x="-363537" y="3433762"/>
            <a:ext cx="3810000" cy="3810001"/>
            <a:chOff x="-324544" y="-315416"/>
            <a:chExt cx="3810000" cy="3810000"/>
          </a:xfrm>
        </p:grpSpPr>
        <p:pic>
          <p:nvPicPr>
            <p:cNvPr id="13" name="Рисунок 17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544" y="0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8" descr="63ff86cfdf11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524000" y="1208584"/>
              <a:ext cx="3810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Рисунок 19" descr="school0424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516563"/>
            <a:ext cx="185737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0" descr="school01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70167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3821-9658-4BFB-8EEF-BF7D5D14E746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7835-2AA5-4ABA-BEBF-90481E359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221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40782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8601075" y="0"/>
            <a:ext cx="608013" cy="6767513"/>
            <a:chOff x="-38637" y="38637"/>
            <a:chExt cx="607377" cy="6767847"/>
          </a:xfrm>
        </p:grpSpPr>
        <p:pic>
          <p:nvPicPr>
            <p:cNvPr id="4" name="Рисунок 8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69580" y="1469580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56701" y="4781043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-38100" y="38100"/>
            <a:ext cx="606425" cy="6769100"/>
            <a:chOff x="-38637" y="38637"/>
            <a:chExt cx="607377" cy="6767847"/>
          </a:xfrm>
        </p:grpSpPr>
        <p:pic>
          <p:nvPicPr>
            <p:cNvPr id="7" name="Рисунок 11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69580" y="1469580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2" descr="63353908_100gif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456701" y="4781043"/>
              <a:ext cx="3456384" cy="5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-50800"/>
            <a:ext cx="9204325" cy="490538"/>
            <a:chOff x="0" y="0"/>
            <a:chExt cx="9204524" cy="490794"/>
          </a:xfrm>
        </p:grpSpPr>
        <p:pic>
          <p:nvPicPr>
            <p:cNvPr id="10" name="Рисунок 14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5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6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7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04"/>
            <a:stretch>
              <a:fillRect/>
            </a:stretch>
          </p:blipFill>
          <p:spPr bwMode="auto">
            <a:xfrm>
              <a:off x="7923005" y="0"/>
              <a:ext cx="1281519" cy="49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-60325" y="6405563"/>
            <a:ext cx="9204325" cy="490537"/>
            <a:chOff x="0" y="0"/>
            <a:chExt cx="9204524" cy="490794"/>
          </a:xfrm>
        </p:grpSpPr>
        <p:pic>
          <p:nvPicPr>
            <p:cNvPr id="15" name="Рисунок 19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0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21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0"/>
              <a:ext cx="2694233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22" descr="63353981_115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04"/>
            <a:stretch>
              <a:fillRect/>
            </a:stretch>
          </p:blipFill>
          <p:spPr bwMode="auto">
            <a:xfrm>
              <a:off x="7923005" y="0"/>
              <a:ext cx="1281519" cy="49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Рисунок 23" descr="school2100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4076700"/>
            <a:ext cx="36464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B038-F522-49F1-95B8-B5AB7B0426C6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2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141F-B494-49D7-9AB3-1B5A0F509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0F5FF">
                <a:alpha val="56000"/>
              </a:srgbClr>
            </a:gs>
            <a:gs pos="87000">
              <a:srgbClr val="FFFFE0">
                <a:alpha val="94280"/>
              </a:srgbClr>
            </a:gs>
            <a:gs pos="100000">
              <a:srgbClr val="B8FF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4763F-31EC-4B18-B44D-F5BF1FDB5CC9}" type="datetimeFigureOut">
              <a:rPr lang="ru-RU"/>
              <a:pPr>
                <a:defRPr/>
              </a:pPr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C4B34-FD89-42D6-B8CB-4FEDE76BF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Муниципальное бюджетное дошкольное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етский сад №17 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9" y="1412777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ПРОЕКТ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74443"/>
            <a:ext cx="7848872" cy="14105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«Скоро в школу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пойду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429000"/>
            <a:ext cx="381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ыполнили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: воспитатели подготовительной группы «Ягодка»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А.А.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Ненашкина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И.Е. </a:t>
            </a:r>
            <a:r>
              <a:rPr lang="ru-RU" dirty="0" err="1" smtClean="0">
                <a:solidFill>
                  <a:srgbClr val="002060"/>
                </a:solidFill>
                <a:latin typeface="+mn-lt"/>
              </a:rPr>
              <a:t>Париева</a:t>
            </a:r>
            <a:endParaRPr lang="ru-RU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19673" y="62373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Таганрог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2015 г.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620689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Развлечение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«Путешествие в страну знаний».</a:t>
            </a:r>
          </a:p>
        </p:txBody>
      </p:sp>
      <p:pic>
        <p:nvPicPr>
          <p:cNvPr id="5" name="Рисунок 4" descr="G:\DCIM\101OLYMP\P90104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8169"/>
            <a:ext cx="3788892" cy="294372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Рисунок 5" descr="G:\DCIM\101OLYMP\P90104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158648" cy="312725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5005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Фото отчет\Сентябрь\P915054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 bwMode="auto">
          <a:xfrm>
            <a:off x="683568" y="1571439"/>
            <a:ext cx="3844596" cy="2820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G:\DCIM\101OLYMP\P90104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027046" cy="308573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41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Просмотр спектакля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«Как лягушонок в школу ходил»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060848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Развлечение «Путешествие в страну знаний».</a:t>
            </a:r>
          </a:p>
        </p:txBody>
      </p:sp>
    </p:spTree>
    <p:extLst>
      <p:ext uri="{BB962C8B-B14F-4D97-AF65-F5344CB8AC3E}">
        <p14:creationId xmlns:p14="http://schemas.microsoft.com/office/powerpoint/2010/main" val="35005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8488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Паспорт проекта</a:t>
            </a:r>
          </a:p>
          <a:p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Участники проекта: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воспитанники подготовительной к школе группы,  воспитатели группы, родители воспитанников.</a:t>
            </a:r>
          </a:p>
          <a:p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Вид проекта: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социальный.</a:t>
            </a:r>
          </a:p>
          <a:p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База проекта: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МБДОУ д/с №17.</a:t>
            </a:r>
          </a:p>
          <a:p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Срок реализации: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краткосрочный.</a:t>
            </a:r>
          </a:p>
          <a:p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Актуальность проблемы</a:t>
            </a:r>
          </a:p>
          <a:p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Поступление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в школу – качественно новый этап в развитии дошкольника, связанный с изменением социальной ситуации и личностными преобразованиями, которые Л.С. Выготский назвал кризисом семи лет. Главное, что необходимо ребенку, - положительная мотивация к обучению. По результатам опроса на начальном этапе дошкольники представляю свою будущую школьную жизнь примерно так: школьник самый счастливый ребенок ему купили новый портфель, форму и всякие принадлежности, он будет слушать учителя и получать пятерки. Подобные детские надежды таят в себе опасность, потому что ребенок воспринимает школу как очередную игру, которая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может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оказаться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совсем не такой привлекательной. Таким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образом,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стала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очевидным целенаправленная работа по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воспитанию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   положительного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отношения к школе,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формированию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     умения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сотрудничества со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взрослыми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           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(умения просить помощи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).</a:t>
            </a:r>
          </a:p>
          <a:p>
            <a:r>
              <a:rPr lang="ru-RU" sz="2000" dirty="0" smtClean="0">
                <a:latin typeface="+mn-lt"/>
              </a:rPr>
              <a:t>       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Отношение ребенка к школе формируется до того как он в нее пойдет, и здесь важно правильно подать информацию со стороны родителей и детского сада. В дошкольном возрасте важно настроить ребенка на ежедневный труд и внушить ему, что у него все получиться, если он постарается. И поэтому, реализуя данный проект, углубились в формирование у детей знаний о тех предметах, качествах характера и условий которые необходимы школьнику для получения результата. </a:t>
            </a:r>
          </a:p>
        </p:txBody>
      </p:sp>
    </p:spTree>
    <p:extLst>
      <p:ext uri="{BB962C8B-B14F-4D97-AF65-F5344CB8AC3E}">
        <p14:creationId xmlns:p14="http://schemas.microsoft.com/office/powerpoint/2010/main" val="523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79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>Цель проекта:</a:t>
            </a:r>
            <a:endParaRPr lang="ru-RU" sz="2400" dirty="0" smtClean="0">
              <a:solidFill>
                <a:srgbClr val="002060"/>
              </a:solidFill>
              <a:effectLst/>
              <a:latin typeface="+mn-lt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Times New Roman"/>
              </a:rPr>
              <a:t>Повышение мотивационной готовности к школьной жизни и осознание необходимости становления правильной речи. </a:t>
            </a:r>
            <a:endParaRPr lang="ru-RU" sz="2000" dirty="0" smtClean="0">
              <a:effectLst/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+mn-lt"/>
                <a:ea typeface="Calibri"/>
                <a:cs typeface="Times New Roman"/>
              </a:rPr>
              <a:t>Задачи проекта: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  <a:t>Практика сотрудничества со взрослыми, умение находить нужную информацию.</a:t>
            </a:r>
            <a:b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</a:b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  <a:t>Познакомить со школьными принадлежностями необходимыми для успешного обучения в школе, расширить знания детей о появлении этих предметов в жизни людей.</a:t>
            </a:r>
            <a:b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</a:b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  <a:t>Практика отгадывания загадок о школьных принадлежностях и заучивания стихов о школе. </a:t>
            </a:r>
            <a:b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</a:b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  <a:t>Знакомство с профессиями занятыми в школе (учитель, директор, повар,          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291200"/>
                </a:solidFill>
                <a:latin typeface="+mn-lt"/>
                <a:ea typeface="Calibri"/>
                <a:cs typeface="Arial"/>
              </a:rPr>
              <a:t> </a:t>
            </a:r>
            <a:r>
              <a:rPr lang="ru-RU" sz="2000" dirty="0" smtClean="0">
                <a:solidFill>
                  <a:srgbClr val="291200"/>
                </a:solidFill>
                <a:latin typeface="+mn-lt"/>
                <a:ea typeface="Calibri"/>
                <a:cs typeface="Arial"/>
              </a:rPr>
              <a:t>                     </a:t>
            </a: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  <a:t>уборщица и др.).</a:t>
            </a:r>
            <a:b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</a:b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  <a:t>                         Формирование умений соблюдать правила поведения в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291200"/>
                </a:solidFill>
                <a:latin typeface="+mn-lt"/>
                <a:ea typeface="Calibri"/>
                <a:cs typeface="Arial"/>
              </a:rPr>
              <a:t> </a:t>
            </a:r>
            <a:r>
              <a:rPr lang="ru-RU" sz="2000" dirty="0" smtClean="0">
                <a:solidFill>
                  <a:srgbClr val="291200"/>
                </a:solidFill>
                <a:latin typeface="+mn-lt"/>
                <a:ea typeface="Calibri"/>
                <a:cs typeface="Arial"/>
              </a:rPr>
              <a:t>                              </a:t>
            </a:r>
            <a: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  <a:t>общественных местах - школе.</a:t>
            </a:r>
            <a:br>
              <a:rPr lang="ru-RU" sz="2000" dirty="0" smtClean="0">
                <a:solidFill>
                  <a:srgbClr val="291200"/>
                </a:solidFill>
                <a:effectLst/>
                <a:latin typeface="+mn-lt"/>
                <a:ea typeface="Calibri"/>
                <a:cs typeface="Arial"/>
              </a:rPr>
            </a:br>
            <a:endParaRPr lang="ru-RU" sz="2000" dirty="0"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3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Мероприятия: 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 Беседа с родителями «Как подготовить ребёнка к школе».  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Сюжетно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ролевая игра «Школа».  Работа со старшими детьми данной семьи «Рассказать о школе», своему брату или сестре. 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 Познавательное чтение «Что мне в школе пригодиться». 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 Рисование на тему «Как я себя представляю в школе».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 Развлечение «Путешествие в страну знаний».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+mn-lt"/>
              </a:rPr>
              <a:t>       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Итоговое мероприятие: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Интегрированное занятие с элементами аппликации –создание коллективной работы «Скоро в школу я пойду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».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1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Предполагаемый результат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Внешний продукт: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Создание коллективной работы «День знаний».</a:t>
            </a:r>
          </a:p>
          <a:p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Внутренний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продукт: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. 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Осознание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дошкольником неизбежности и важности      поступления его в школу. </a:t>
            </a: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2. 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Повышение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родительской компетентности в вопросах              </a:t>
            </a:r>
            <a:r>
              <a:rPr lang="ru-RU" sz="2000" dirty="0" err="1">
                <a:solidFill>
                  <a:srgbClr val="002060"/>
                </a:solidFill>
                <a:latin typeface="+mn-lt"/>
              </a:rPr>
              <a:t>предшкольной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подготовки;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</a:t>
            </a:r>
          </a:p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3. 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Благоприятное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течение адаптационного школьного периода.</a:t>
            </a:r>
          </a:p>
        </p:txBody>
      </p:sp>
    </p:spTree>
    <p:extLst>
      <p:ext uri="{BB962C8B-B14F-4D97-AF65-F5344CB8AC3E}">
        <p14:creationId xmlns:p14="http://schemas.microsoft.com/office/powerpoint/2010/main" val="523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3448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Беседа с родителями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« Как подготовить ребёнка к школе».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G:\DCIM\101OLYMP\P90304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4"/>
          <a:stretch/>
        </p:blipFill>
        <p:spPr bwMode="auto">
          <a:xfrm>
            <a:off x="539553" y="1196752"/>
            <a:ext cx="3984441" cy="302433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386" name="Picture 2" descr="F:\Фото отчет\Сентябрь\P9030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0978"/>
            <a:ext cx="4067943" cy="305095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9"/>
            <a:ext cx="5094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Создание коллективной работы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         «День знаний». </a:t>
            </a:r>
          </a:p>
        </p:txBody>
      </p:sp>
      <p:pic>
        <p:nvPicPr>
          <p:cNvPr id="3" name="Рисунок 2" descr="G:\DCIM\101OLYMP\P90204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0514"/>
            <a:ext cx="3960440" cy="31683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Рисунок 3" descr="G:\DCIM\101OLYMP\P90204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84" y="2924944"/>
            <a:ext cx="3960440" cy="315886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5232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47_1__">
  <a:themeElements>
    <a:clrScheme name="ОКТЯБРЬ">
      <a:dk1>
        <a:srgbClr val="009900"/>
      </a:dk1>
      <a:lt1>
        <a:srgbClr val="FFFF66"/>
      </a:lt1>
      <a:dk2>
        <a:srgbClr val="0000BF"/>
      </a:dk2>
      <a:lt2>
        <a:srgbClr val="99FFCC"/>
      </a:lt2>
      <a:accent1>
        <a:srgbClr val="9999FF"/>
      </a:accent1>
      <a:accent2>
        <a:srgbClr val="FF0000"/>
      </a:accent2>
      <a:accent3>
        <a:srgbClr val="00CC00"/>
      </a:accent3>
      <a:accent4>
        <a:srgbClr val="9900CC"/>
      </a:accent4>
      <a:accent5>
        <a:srgbClr val="66CCFF"/>
      </a:accent5>
      <a:accent6>
        <a:srgbClr val="FF5050"/>
      </a:accent6>
      <a:hlink>
        <a:srgbClr val="FF0066"/>
      </a:hlink>
      <a:folHlink>
        <a:srgbClr val="6600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43247_1__</Template>
  <TotalTime>83</TotalTime>
  <Words>374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43247_1__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cp:lastPrinted>2015-09-19T18:19:55Z</cp:lastPrinted>
  <dcterms:created xsi:type="dcterms:W3CDTF">2015-09-19T16:50:48Z</dcterms:created>
  <dcterms:modified xsi:type="dcterms:W3CDTF">2015-09-19T18:31:00Z</dcterms:modified>
</cp:coreProperties>
</file>