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88" r:id="rId2"/>
    <p:sldId id="290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3" r:id="rId13"/>
    <p:sldId id="2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FF00"/>
    <a:srgbClr val="FFFF00"/>
    <a:srgbClr val="009900"/>
    <a:srgbClr val="CCFF66"/>
    <a:srgbClr val="00CC66"/>
    <a:srgbClr val="33CCFF"/>
    <a:srgbClr val="FFFFFF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D5F2B-3142-4022-83C1-FB3B60B2B911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24C80-1963-4678-A7F6-196BD27A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07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E9FA-482E-4D62-A84F-9E32E141A05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CCA6-13FB-4B3A-A9A0-4A21CF2DB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26" Type="http://schemas.openxmlformats.org/officeDocument/2006/relationships/image" Target="../media/image59.png"/><Relationship Id="rId3" Type="http://schemas.openxmlformats.org/officeDocument/2006/relationships/image" Target="../media/image15.jpeg"/><Relationship Id="rId21" Type="http://schemas.openxmlformats.org/officeDocument/2006/relationships/image" Target="../media/image54.gif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jpeg"/><Relationship Id="rId25" Type="http://schemas.openxmlformats.org/officeDocument/2006/relationships/image" Target="../media/image58.png"/><Relationship Id="rId2" Type="http://schemas.openxmlformats.org/officeDocument/2006/relationships/image" Target="../media/image14.png"/><Relationship Id="rId16" Type="http://schemas.openxmlformats.org/officeDocument/2006/relationships/image" Target="../media/image49.png"/><Relationship Id="rId20" Type="http://schemas.openxmlformats.org/officeDocument/2006/relationships/image" Target="../media/image53.jpe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24" Type="http://schemas.openxmlformats.org/officeDocument/2006/relationships/image" Target="../media/image57.gif"/><Relationship Id="rId5" Type="http://schemas.openxmlformats.org/officeDocument/2006/relationships/image" Target="../media/image38.gif"/><Relationship Id="rId15" Type="http://schemas.openxmlformats.org/officeDocument/2006/relationships/image" Target="../media/image48.jpe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.jpeg"/><Relationship Id="rId19" Type="http://schemas.openxmlformats.org/officeDocument/2006/relationships/image" Target="../media/image52.gif"/><Relationship Id="rId31" Type="http://schemas.openxmlformats.org/officeDocument/2006/relationships/image" Target="../media/image64.gif"/><Relationship Id="rId4" Type="http://schemas.openxmlformats.org/officeDocument/2006/relationships/slide" Target="slide5.xml"/><Relationship Id="rId9" Type="http://schemas.openxmlformats.org/officeDocument/2006/relationships/image" Target="../media/image42.jpe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84665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8599"/>
            <a:ext cx="9144000" cy="68865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57422" y="357166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Муниципальное автономное  дошкольное образовательное учреждение детский сад комбинированного вида «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Рябинушка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428736"/>
            <a:ext cx="56436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цифрового образовательного ресурса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714620"/>
            <a:ext cx="7286676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Игры и упражнения для развития лексико-грамматических категорий у детей 5-7 лет»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715016"/>
            <a:ext cx="54292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Автор: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Хоромняк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Галина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Васильевна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 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357166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Перелетные птицы</a:t>
            </a: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5643570" y="785794"/>
            <a:ext cx="3286148" cy="45719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animaatjes-zwaluwen-7594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28604"/>
            <a:ext cx="882272" cy="804851"/>
          </a:xfrm>
          <a:prstGeom prst="rect">
            <a:avLst/>
          </a:prstGeom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85926"/>
            <a:ext cx="8715371" cy="4638675"/>
          </a:xfrm>
          <a:prstGeom prst="rect">
            <a:avLst/>
          </a:prstGeom>
          <a:noFill/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4282" y="2214554"/>
            <a:ext cx="142876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Аист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гнездо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крыша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Жаворонок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дерево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окно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71472" y="1071546"/>
            <a:ext cx="76438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Придумай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предложения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помощью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картинок»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составление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предложений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опорным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картинкам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он 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357166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Перелетные птицы</a:t>
            </a: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5643570" y="785794"/>
            <a:ext cx="3286148" cy="45719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animaatjes-zwaluwen-7594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28604"/>
            <a:ext cx="882272" cy="804851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2428868"/>
            <a:ext cx="268695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43174" y="2357430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2357430"/>
            <a:ext cx="23384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42910" y="1285860"/>
            <a:ext cx="76438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Упражнение</a:t>
            </a:r>
            <a:r>
              <a:rPr lang="ru-RU" sz="2000" b="1" dirty="0" smtClean="0">
                <a:latin typeface="+mj-lt"/>
              </a:rPr>
              <a:t> «Исправь ошибки»</a:t>
            </a:r>
          </a:p>
          <a:p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Рассмотри картинки. Послушай предложения и исправь ошибки.</a:t>
            </a:r>
            <a:endParaRPr lang="ru-RU" i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929198"/>
            <a:ext cx="23574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Скворец на скворечнике. </a:t>
            </a:r>
            <a:r>
              <a:rPr lang="ru-RU" sz="1600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(В)</a:t>
            </a:r>
            <a:endParaRPr lang="ru-RU" sz="1600" i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5000636"/>
            <a:ext cx="31432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Аист улетает из  поля. </a:t>
            </a:r>
            <a:r>
              <a:rPr lang="ru-RU" sz="1600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(С)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Аист прилетает с поля. </a:t>
            </a:r>
            <a:r>
              <a:rPr lang="ru-RU" sz="1600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(Улетает)</a:t>
            </a:r>
            <a:endParaRPr lang="ru-RU" sz="1600" i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5000636"/>
            <a:ext cx="307180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Скворец вылетел от скворечника. </a:t>
            </a:r>
            <a:r>
              <a:rPr lang="ru-RU" sz="1600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(Из)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Скворец влетает из скворечника</a:t>
            </a:r>
            <a:r>
              <a:rPr lang="ru-RU" sz="1600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.(Вылетает)</a:t>
            </a:r>
            <a:endParaRPr lang="ru-RU" sz="1600" i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6050" y="142852"/>
            <a:ext cx="1867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Птицы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572132" y="642918"/>
            <a:ext cx="3286148" cy="45719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animaatjes-zwaluwen-75945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0"/>
            <a:ext cx="882272" cy="804851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572528" y="6357958"/>
            <a:ext cx="428628" cy="328036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428736"/>
          <a:ext cx="7358115" cy="49282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28178"/>
                <a:gridCol w="2477232"/>
                <a:gridCol w="2452705"/>
              </a:tblGrid>
              <a:tr h="159544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Кто это?        Величина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  </a:t>
                      </a:r>
                      <a:r>
                        <a:rPr lang="ru-RU" dirty="0" smtClean="0"/>
                        <a:t>         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 тела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Чем покрыто?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544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Голос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Чем питается?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Как передвигается?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544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Где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встречается? Жилище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Птенцы. Когда?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Перелетные? Зимующие?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785786" y="157161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57356" y="1643050"/>
            <a:ext cx="857256" cy="842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57422" y="2071678"/>
            <a:ext cx="571504" cy="504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14810" y="1571612"/>
            <a:ext cx="642942" cy="6286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29124" y="2000240"/>
            <a:ext cx="642942" cy="6286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86314" y="1571612"/>
            <a:ext cx="642942" cy="6286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1005828424-img.gif"/>
          <p:cNvPicPr>
            <a:picLocks noChangeAspect="1"/>
          </p:cNvPicPr>
          <p:nvPr/>
        </p:nvPicPr>
        <p:blipFill>
          <a:blip r:embed="rId5" cstate="screen"/>
          <a:srcRect l="14285" t="12928" r="33083" b="12927"/>
          <a:stretch>
            <a:fillRect/>
          </a:stretch>
        </p:blipFill>
        <p:spPr>
          <a:xfrm>
            <a:off x="3214678" y="1714488"/>
            <a:ext cx="791313" cy="734791"/>
          </a:xfrm>
          <a:prstGeom prst="rect">
            <a:avLst/>
          </a:prstGeom>
        </p:spPr>
      </p:pic>
      <p:pic>
        <p:nvPicPr>
          <p:cNvPr id="23" name="Рисунок 22" descr="0_8ee63_875cff62_X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857752" y="1643050"/>
            <a:ext cx="555629" cy="500066"/>
          </a:xfrm>
          <a:prstGeom prst="rect">
            <a:avLst/>
          </a:prstGeom>
        </p:spPr>
      </p:pic>
      <p:pic>
        <p:nvPicPr>
          <p:cNvPr id="27" name="Рисунок 26" descr="0_88de9_abd9bb08_XL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500562" y="2071678"/>
            <a:ext cx="500046" cy="566723"/>
          </a:xfrm>
          <a:prstGeom prst="rect">
            <a:avLst/>
          </a:prstGeom>
        </p:spPr>
      </p:pic>
      <p:pic>
        <p:nvPicPr>
          <p:cNvPr id="28" name="Рисунок 27" descr="055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571612"/>
            <a:ext cx="642942" cy="456202"/>
          </a:xfrm>
          <a:prstGeom prst="rect">
            <a:avLst/>
          </a:prstGeom>
        </p:spPr>
      </p:pic>
      <p:pic>
        <p:nvPicPr>
          <p:cNvPr id="29" name="Рисунок 28" descr="1354344890_1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5008" y="1571612"/>
            <a:ext cx="1678986" cy="714380"/>
          </a:xfrm>
          <a:prstGeom prst="rect">
            <a:avLst/>
          </a:prstGeom>
        </p:spPr>
      </p:pic>
      <p:pic>
        <p:nvPicPr>
          <p:cNvPr id="31" name="Рисунок 30" descr="99F_0808-0712-0413-3903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3500438"/>
            <a:ext cx="785818" cy="785818"/>
          </a:xfrm>
          <a:prstGeom prst="rect">
            <a:avLst/>
          </a:prstGeom>
        </p:spPr>
      </p:pic>
      <p:pic>
        <p:nvPicPr>
          <p:cNvPr id="32" name="Рисунок 31" descr="f_21331922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33192">
            <a:off x="1627927" y="3217158"/>
            <a:ext cx="831618" cy="665294"/>
          </a:xfrm>
          <a:prstGeom prst="rect">
            <a:avLst/>
          </a:prstGeom>
        </p:spPr>
      </p:pic>
      <p:pic>
        <p:nvPicPr>
          <p:cNvPr id="33" name="Рисунок 32" descr="Sound clip art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85786" y="3214686"/>
            <a:ext cx="912576" cy="912576"/>
          </a:xfrm>
          <a:prstGeom prst="rect">
            <a:avLst/>
          </a:prstGeom>
        </p:spPr>
      </p:pic>
      <p:pic>
        <p:nvPicPr>
          <p:cNvPr id="34" name="Рисунок 33" descr="104.jpg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3357562"/>
            <a:ext cx="595300" cy="490527"/>
          </a:xfrm>
          <a:prstGeom prst="rect">
            <a:avLst/>
          </a:prstGeom>
        </p:spPr>
      </p:pic>
      <p:pic>
        <p:nvPicPr>
          <p:cNvPr id="35" name="Рисунок 34" descr="fliege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H="1">
            <a:off x="4572000" y="3286124"/>
            <a:ext cx="585513" cy="557200"/>
          </a:xfrm>
          <a:prstGeom prst="rect">
            <a:avLst/>
          </a:prstGeom>
        </p:spPr>
      </p:pic>
      <p:pic>
        <p:nvPicPr>
          <p:cNvPr id="36" name="Рисунок 35" descr="komar.jpg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00496" y="3571876"/>
            <a:ext cx="748793" cy="584188"/>
          </a:xfrm>
          <a:prstGeom prst="rect">
            <a:avLst/>
          </a:prstGeom>
        </p:spPr>
      </p:pic>
      <p:pic>
        <p:nvPicPr>
          <p:cNvPr id="37" name="Рисунок 36" descr="0_8ee63_875cff62_XL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rot="20176083">
            <a:off x="6708361" y="3091238"/>
            <a:ext cx="1285852" cy="591492"/>
          </a:xfrm>
          <a:prstGeom prst="rect">
            <a:avLst/>
          </a:prstGeom>
        </p:spPr>
      </p:pic>
      <p:pic>
        <p:nvPicPr>
          <p:cNvPr id="38" name="Рисунок 37" descr="bird_tracks.jpg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28" t="29610" r="22356"/>
          <a:stretch>
            <a:fillRect/>
          </a:stretch>
        </p:blipFill>
        <p:spPr>
          <a:xfrm rot="3452348">
            <a:off x="6372778" y="3442025"/>
            <a:ext cx="899038" cy="1089490"/>
          </a:xfrm>
          <a:prstGeom prst="rect">
            <a:avLst/>
          </a:prstGeom>
        </p:spPr>
      </p:pic>
      <p:pic>
        <p:nvPicPr>
          <p:cNvPr id="39" name="Рисунок 38" descr="Swan1.jpg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2706" y="3143248"/>
            <a:ext cx="1112663" cy="785818"/>
          </a:xfrm>
          <a:prstGeom prst="rect">
            <a:avLst/>
          </a:prstGeom>
        </p:spPr>
      </p:pic>
      <p:pic>
        <p:nvPicPr>
          <p:cNvPr id="40" name="Рисунок 39" descr="brd19.gif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2143108" y="4786322"/>
            <a:ext cx="623500" cy="980229"/>
          </a:xfrm>
          <a:prstGeom prst="rect">
            <a:avLst/>
          </a:prstGeom>
        </p:spPr>
      </p:pic>
      <p:pic>
        <p:nvPicPr>
          <p:cNvPr id="41" name="Рисунок 40" descr="1349990226_stylish_cartoon_trees_vector_allclipart.ru_13.jpg"/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714884"/>
            <a:ext cx="1075649" cy="1095366"/>
          </a:xfrm>
          <a:prstGeom prst="rect">
            <a:avLst/>
          </a:prstGeom>
        </p:spPr>
      </p:pic>
      <p:pic>
        <p:nvPicPr>
          <p:cNvPr id="42" name="Рисунок 41" descr="birdnest1.gif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3500430" y="4714884"/>
            <a:ext cx="1714512" cy="1207222"/>
          </a:xfrm>
          <a:prstGeom prst="rect">
            <a:avLst/>
          </a:prstGeom>
        </p:spPr>
      </p:pic>
      <p:pic>
        <p:nvPicPr>
          <p:cNvPr id="43" name="Рисунок 42" descr="0002-002-SHel-po-lesu-ded-Moroz-Zinaida-Aleksandrova.png"/>
          <p:cNvPicPr>
            <a:picLocks noChangeAspect="1"/>
          </p:cNvPicPr>
          <p:nvPr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786322"/>
            <a:ext cx="689315" cy="879655"/>
          </a:xfrm>
          <a:prstGeom prst="rect">
            <a:avLst/>
          </a:prstGeom>
        </p:spPr>
      </p:pic>
      <p:pic>
        <p:nvPicPr>
          <p:cNvPr id="44" name="Рисунок 43" descr="birds-in-flight-md (1).png"/>
          <p:cNvPicPr>
            <a:picLocks noChangeAspect="1"/>
          </p:cNvPicPr>
          <p:nvPr/>
        </p:nvPicPr>
        <p:blipFill>
          <a:blip r:embed="rId23" cstate="screen"/>
          <a:srcRect/>
          <a:stretch>
            <a:fillRect/>
          </a:stretch>
        </p:blipFill>
        <p:spPr>
          <a:xfrm>
            <a:off x="6000760" y="4572008"/>
            <a:ext cx="1082376" cy="639770"/>
          </a:xfrm>
          <a:prstGeom prst="rect">
            <a:avLst/>
          </a:prstGeom>
        </p:spPr>
      </p:pic>
      <p:pic>
        <p:nvPicPr>
          <p:cNvPr id="45" name="Рисунок 44" descr="island.gif"/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7072330" y="4714884"/>
            <a:ext cx="933449" cy="97475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2357422" y="785794"/>
            <a:ext cx="378621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Расскажи-ка</a:t>
            </a:r>
            <a:endParaRPr lang="ru-RU" sz="3600" dirty="0">
              <a:ln>
                <a:solidFill>
                  <a:srgbClr val="0000FF"/>
                </a:solidFill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0_88de9_abd9bb08_XL.png"/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642910" y="785794"/>
            <a:ext cx="785818" cy="705927"/>
          </a:xfrm>
          <a:prstGeom prst="rect">
            <a:avLst/>
          </a:prstGeom>
        </p:spPr>
      </p:pic>
      <p:pic>
        <p:nvPicPr>
          <p:cNvPr id="48" name="Рисунок 47" descr="0_8601b_26b4360_XL.png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 rot="20594786" flipH="1">
            <a:off x="5880014" y="691883"/>
            <a:ext cx="951623" cy="789330"/>
          </a:xfrm>
          <a:prstGeom prst="rect">
            <a:avLst/>
          </a:prstGeom>
        </p:spPr>
      </p:pic>
      <p:pic>
        <p:nvPicPr>
          <p:cNvPr id="49" name="Рисунок 48" descr="0_70714_95747922_orig.jpg"/>
          <p:cNvPicPr>
            <a:picLocks noChangeAspect="1"/>
          </p:cNvPicPr>
          <p:nvPr/>
        </p:nvPicPr>
        <p:blipFill>
          <a:blip r:embed="rId27" cstate="screen"/>
          <a:stretch>
            <a:fillRect/>
          </a:stretch>
        </p:blipFill>
        <p:spPr>
          <a:xfrm>
            <a:off x="1500166" y="785794"/>
            <a:ext cx="770120" cy="684464"/>
          </a:xfrm>
          <a:prstGeom prst="rect">
            <a:avLst/>
          </a:prstGeom>
        </p:spPr>
      </p:pic>
      <p:pic>
        <p:nvPicPr>
          <p:cNvPr id="50" name="Рисунок 49" descr="0017-022-Zimnjaja-stolovaja-dlja-ptits.png"/>
          <p:cNvPicPr>
            <a:picLocks noChangeAspect="1"/>
          </p:cNvPicPr>
          <p:nvPr/>
        </p:nvPicPr>
        <p:blipFill>
          <a:blip r:embed="rId28" cstate="screen"/>
          <a:stretch>
            <a:fillRect/>
          </a:stretch>
        </p:blipFill>
        <p:spPr>
          <a:xfrm flipH="1">
            <a:off x="7429520" y="928670"/>
            <a:ext cx="785818" cy="1147083"/>
          </a:xfrm>
          <a:prstGeom prst="rect">
            <a:avLst/>
          </a:prstGeom>
        </p:spPr>
      </p:pic>
      <p:pic>
        <p:nvPicPr>
          <p:cNvPr id="51" name="Рисунок 50" descr="0_bd593_78f24d0_XL.png"/>
          <p:cNvPicPr>
            <a:picLocks noChangeAspect="1"/>
          </p:cNvPicPr>
          <p:nvPr/>
        </p:nvPicPr>
        <p:blipFill>
          <a:blip r:embed="rId29" cstate="screen"/>
          <a:stretch>
            <a:fillRect/>
          </a:stretch>
        </p:blipFill>
        <p:spPr>
          <a:xfrm>
            <a:off x="2214546" y="785794"/>
            <a:ext cx="809816" cy="639899"/>
          </a:xfrm>
          <a:prstGeom prst="rect">
            <a:avLst/>
          </a:prstGeom>
        </p:spPr>
      </p:pic>
      <p:pic>
        <p:nvPicPr>
          <p:cNvPr id="52" name="Рисунок 51" descr="Sturnus_vulgarisDrawing.jpg"/>
          <p:cNvPicPr>
            <a:picLocks noChangeAspect="1"/>
          </p:cNvPicPr>
          <p:nvPr/>
        </p:nvPicPr>
        <p:blipFill>
          <a:blip r:embed="rId30" cstate="screen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785794"/>
            <a:ext cx="1071570" cy="742856"/>
          </a:xfrm>
          <a:prstGeom prst="rect">
            <a:avLst/>
          </a:prstGeom>
        </p:spPr>
      </p:pic>
      <p:pic>
        <p:nvPicPr>
          <p:cNvPr id="53" name="Рисунок 52" descr="rnbw_qma.gif"/>
          <p:cNvPicPr>
            <a:picLocks noChangeAspect="1"/>
          </p:cNvPicPr>
          <p:nvPr/>
        </p:nvPicPr>
        <p:blipFill>
          <a:blip r:embed="rId31" cstate="screen"/>
          <a:stretch>
            <a:fillRect/>
          </a:stretch>
        </p:blipFill>
        <p:spPr>
          <a:xfrm>
            <a:off x="1142976" y="1714488"/>
            <a:ext cx="323850" cy="6858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7356" y="571480"/>
            <a:ext cx="43577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План ответа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5715040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00FF"/>
                </a:solidFill>
              </a:rPr>
              <a:t>Это скворец. Птичка не очень большого размера. У него черное туловище, черные крылья, хвост и голова. Эту птицу можно узнать по желтоватому острому клюву. У скворца блестящие черные перья. Скворец умеет красиво петь. Он ест насекомых, зерна. Он живет не далеко от людей в лесу или парке. Скворец делает себе гнезда из веток. Многие люди к весне делают домики- скворечники. Скворечники вешают на деревья. Весной появляются птенцы – скворчата. Эта птица перелетная. Люди каждый год ждут прилета скворцов. Есть такая примета: если прилетел скворец – значит, пришла весна.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starling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57950" y="642918"/>
            <a:ext cx="2071702" cy="2195157"/>
          </a:xfrm>
          <a:prstGeom prst="rect">
            <a:avLst/>
          </a:prstGeom>
        </p:spPr>
      </p:pic>
      <p:pic>
        <p:nvPicPr>
          <p:cNvPr id="7" name="Рисунок 6" descr="5697324224747717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3000372"/>
            <a:ext cx="2103430" cy="210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2983459_1301787756_Starling_egg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57818" y="5357826"/>
            <a:ext cx="1868324" cy="139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3806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6050" y="785794"/>
            <a:ext cx="5214974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Лексическая тема</a:t>
            </a:r>
          </a:p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«ПТИЦЫ»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650_61edcb9f2c1ff8c5faf18d7e1b2c49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379"/>
            <a:ext cx="9144000" cy="6852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4214842" cy="785818"/>
          </a:xfrm>
          <a:prstGeom prst="snip2Diag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Vijaya" pitchFamily="34" charset="0"/>
              </a:rPr>
              <a:t>Птицы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wan-hi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4286256"/>
            <a:ext cx="2220380" cy="2087157"/>
          </a:xfrm>
          <a:prstGeom prst="rect">
            <a:avLst/>
          </a:prstGeom>
        </p:spPr>
      </p:pic>
      <p:pic>
        <p:nvPicPr>
          <p:cNvPr id="6" name="Рисунок 5" descr="1300812975_soroka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00430" y="2428868"/>
            <a:ext cx="1961281" cy="1377076"/>
          </a:xfrm>
          <a:prstGeom prst="rect">
            <a:avLst/>
          </a:prstGeom>
        </p:spPr>
      </p:pic>
      <p:pic>
        <p:nvPicPr>
          <p:cNvPr id="7" name="Рисунок 6" descr="0_88de9_abd9bb08_XL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2066" y="3571876"/>
            <a:ext cx="1428760" cy="1283503"/>
          </a:xfrm>
          <a:prstGeom prst="rect">
            <a:avLst/>
          </a:prstGeom>
        </p:spPr>
      </p:pic>
      <p:pic>
        <p:nvPicPr>
          <p:cNvPr id="8" name="Рисунок 7" descr="animaatjes-zwaluwen-75945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214290"/>
            <a:ext cx="1143008" cy="1006627"/>
          </a:xfrm>
          <a:prstGeom prst="rect">
            <a:avLst/>
          </a:prstGeom>
        </p:spPr>
      </p:pic>
      <p:pic>
        <p:nvPicPr>
          <p:cNvPr id="10" name="Рисунок 9" descr="0_70714_95747922_orig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4572000" y="5214950"/>
            <a:ext cx="1218759" cy="954325"/>
          </a:xfrm>
          <a:prstGeom prst="rect">
            <a:avLst/>
          </a:prstGeom>
        </p:spPr>
      </p:pic>
      <p:pic>
        <p:nvPicPr>
          <p:cNvPr id="11" name="Рисунок 10" descr="2z66st5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5786" y="3000372"/>
            <a:ext cx="1571636" cy="1688777"/>
          </a:xfrm>
          <a:prstGeom prst="rect">
            <a:avLst/>
          </a:prstGeom>
        </p:spPr>
      </p:pic>
      <p:pic>
        <p:nvPicPr>
          <p:cNvPr id="13" name="Рисунок 12" descr="2f1240c0e9f9t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5214950"/>
            <a:ext cx="1833562" cy="135732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142984"/>
            <a:ext cx="750099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 и назови картинки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Курица, сорока, воробей, синица, сова … — это ПТИЦЫ.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Расскажи, что общее у всех птиц?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 птиц всё тело покрыто перьями, есть клюв, хвост, два крыла, две лапы.)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4" name="Рисунок 13" descr="0_94de4_cc16dda2_XL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714612" y="4000504"/>
            <a:ext cx="1337001" cy="1468026"/>
          </a:xfrm>
          <a:prstGeom prst="rect">
            <a:avLst/>
          </a:prstGeom>
        </p:spPr>
      </p:pic>
      <p:pic>
        <p:nvPicPr>
          <p:cNvPr id="15" name="Рисунок 14" descr="0_8601b_26b4360_XL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857488" y="5643578"/>
            <a:ext cx="1214446" cy="911768"/>
          </a:xfrm>
          <a:prstGeom prst="rect">
            <a:avLst/>
          </a:prstGeom>
        </p:spPr>
      </p:pic>
      <p:pic>
        <p:nvPicPr>
          <p:cNvPr id="17" name="Рисунок 16" descr="79590d981e69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000892" y="2571744"/>
            <a:ext cx="1140864" cy="1500173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фон 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1000108"/>
            <a:ext cx="82153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Рассмотри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назови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картинки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solidFill>
                  <a:srgbClr val="0000FF"/>
                </a:solidFill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Жаворонок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иволга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соловей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цапля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ПЕРЕЛЁТНЫЕ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ПТИЦЫ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Вспомни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почему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называют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перелётными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Почему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они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улетают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зиму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тёплые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края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Назови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водоплавающих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птиц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Какую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приносят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птицы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6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Перелетные птицы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500694" y="714356"/>
            <a:ext cx="3286148" cy="45719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animaatjes-zwaluwen-7594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28604"/>
            <a:ext cx="882272" cy="804851"/>
          </a:xfrm>
          <a:prstGeom prst="rect">
            <a:avLst/>
          </a:prstGeom>
        </p:spPr>
      </p:pic>
      <p:pic>
        <p:nvPicPr>
          <p:cNvPr id="8" name="Рисунок 7" descr="Alauda_arvensis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571744"/>
            <a:ext cx="1428760" cy="1138165"/>
          </a:xfrm>
          <a:prstGeom prst="rect">
            <a:avLst/>
          </a:prstGeom>
        </p:spPr>
      </p:pic>
      <p:pic>
        <p:nvPicPr>
          <p:cNvPr id="9" name="Рисунок 8" descr="0_a7cdd_3b6fdfc3_XL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86578" y="3786190"/>
            <a:ext cx="2242673" cy="2931598"/>
          </a:xfrm>
          <a:prstGeom prst="rect">
            <a:avLst/>
          </a:prstGeom>
        </p:spPr>
      </p:pic>
      <p:pic>
        <p:nvPicPr>
          <p:cNvPr id="10" name="Рисунок 9" descr="0a01ca5a0054a725f47578d583f1677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6572264" y="2357430"/>
            <a:ext cx="1500198" cy="1270454"/>
          </a:xfrm>
          <a:prstGeom prst="rect">
            <a:avLst/>
          </a:prstGeom>
        </p:spPr>
      </p:pic>
      <p:pic>
        <p:nvPicPr>
          <p:cNvPr id="11" name="Рисунок 10" descr="50_big5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3698466"/>
            <a:ext cx="2428892" cy="3159534"/>
          </a:xfrm>
          <a:prstGeom prst="rect">
            <a:avLst/>
          </a:prstGeom>
        </p:spPr>
      </p:pic>
      <p:pic>
        <p:nvPicPr>
          <p:cNvPr id="12" name="Рисунок 11" descr="de0226008zm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928926" y="2357430"/>
            <a:ext cx="1676764" cy="1928826"/>
          </a:xfrm>
          <a:prstGeom prst="rect">
            <a:avLst/>
          </a:prstGeom>
        </p:spPr>
      </p:pic>
      <p:pic>
        <p:nvPicPr>
          <p:cNvPr id="13" name="Рисунок 12" descr="starling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5214942" y="3143248"/>
            <a:ext cx="1571636" cy="1619248"/>
          </a:xfrm>
          <a:prstGeom prst="rect">
            <a:avLst/>
          </a:prstGeom>
        </p:spPr>
      </p:pic>
      <p:pic>
        <p:nvPicPr>
          <p:cNvPr id="14" name="Рисунок 13" descr="Swan1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928926" y="4572008"/>
            <a:ext cx="3000396" cy="211903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71472" y="1071546"/>
            <a:ext cx="778671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Упражнение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«Где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живут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перелётные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птицы?</a:t>
            </a:r>
            <a:r>
              <a:rPr lang="ru-RU" b="1" dirty="0" smtClean="0">
                <a:latin typeface="+mj-lt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Вспомни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 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айди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жилища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ласточки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скворца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иволги </a:t>
            </a:r>
            <a:endParaRPr kumimoji="0" lang="ru-RU" sz="600" b="0" i="0" u="none" strike="noStrike" cap="none" normalizeH="0" baseline="0" dirty="0" smtClean="0">
              <a:ln>
                <a:solidFill>
                  <a:srgbClr val="0000FF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употребление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простых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предлогов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</a:t>
            </a:r>
            <a:r>
              <a:rPr lang="ru-RU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Скворец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живёт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скворечнике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Ласточка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живёт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гнезде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крышей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дома</a:t>
            </a:r>
            <a:r>
              <a:rPr lang="ru-RU" sz="1600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solidFill>
                  <a:srgbClr val="0000FF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143116"/>
            <a:ext cx="4071934" cy="4572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00042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Перелетные птицы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500694" y="785794"/>
            <a:ext cx="3286148" cy="45719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animaatjes-zwaluwen-75945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357166"/>
            <a:ext cx="882272" cy="804851"/>
          </a:xfrm>
          <a:prstGeom prst="rect">
            <a:avLst/>
          </a:prstGeom>
        </p:spPr>
      </p:pic>
      <p:pic>
        <p:nvPicPr>
          <p:cNvPr id="7" name="Рисунок 6" descr="Безымянный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86050" y="3071810"/>
            <a:ext cx="2071702" cy="1857388"/>
          </a:xfrm>
          <a:prstGeom prst="rect">
            <a:avLst/>
          </a:prstGeom>
        </p:spPr>
      </p:pic>
      <p:pic>
        <p:nvPicPr>
          <p:cNvPr id="8" name="Рисунок 7" descr="иволга.bmp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857760"/>
            <a:ext cx="2571768" cy="1683339"/>
          </a:xfrm>
          <a:prstGeom prst="rect">
            <a:avLst/>
          </a:prstGeom>
        </p:spPr>
      </p:pic>
      <p:pic>
        <p:nvPicPr>
          <p:cNvPr id="10" name="Рисунок 9" descr="animaatjes-zwaluwen-75945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0034" y="2500306"/>
            <a:ext cx="2130363" cy="1876421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40156 -0.11551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0903 L 0.70677 0.3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0509 L 0.45417 -0.2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 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6947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428604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Перелетные птицы</a:t>
            </a: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5643570" y="857232"/>
            <a:ext cx="3286148" cy="45719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animaatjes-zwaluwen-7594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571480"/>
            <a:ext cx="882272" cy="804851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1000108"/>
            <a:ext cx="707233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Упражнение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«Расскажи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чем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питаются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птицы?»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творительного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падежа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существительных</a:t>
            </a:r>
            <a:r>
              <a:rPr lang="ru-RU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ерелётные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птицы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питаются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?)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насекомыми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червяками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ягодами…</a:t>
            </a:r>
            <a:endParaRPr lang="ru-RU" sz="1600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уравли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цапли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аисты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питаются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?)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лягушками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рыбой…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428868"/>
            <a:ext cx="7113920" cy="3776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 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428604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Перелетные птицы</a:t>
            </a: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5643570" y="857232"/>
            <a:ext cx="3286148" cy="45719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animaatjes-zwaluwen-7594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500042"/>
            <a:ext cx="882272" cy="804851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71472" y="928670"/>
            <a:ext cx="835824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Упражнение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«Измени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образцу</a:t>
            </a:r>
            <a:r>
              <a:rPr lang="ru-RU" sz="2000" b="1" dirty="0" smtClean="0">
                <a:latin typeface="+mj-lt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множественного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числа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глаголов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настоящего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времени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endParaRPr lang="ru-RU" sz="17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етит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летят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вистит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ьёт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ерелетает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	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оёт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ысиживает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идит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	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истит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ылупляется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качет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	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люёт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ыкармливает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рыгает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	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оедает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хаживает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уменьшительно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ласкательной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существительных и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прилагательных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Пёстрая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утка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пёстренькая уточка. 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Серая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кукушка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  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Быстрый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скворец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 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Незаметный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соловей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 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Шустрая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трясогузка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 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Важная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цапля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 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0" algn="l"/>
                <a:tab pos="6146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rook_300_tcm9-142439_v1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4143380"/>
            <a:ext cx="3190884" cy="2276164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фон 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6947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357166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Перелетные птицы</a:t>
            </a: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5715008" y="857232"/>
            <a:ext cx="3286148" cy="45719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animaatjes-zwaluwen-7594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28604"/>
            <a:ext cx="882272" cy="804851"/>
          </a:xfrm>
          <a:prstGeom prst="rect">
            <a:avLst/>
          </a:prstGeom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571536" y="2571744"/>
            <a:ext cx="2357455" cy="302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5113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ТРУБИТ</a:t>
            </a:r>
            <a:r>
              <a:rPr kumimoji="0" lang="ru-RU" sz="19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113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КРЯКАЕТ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sz="2600" b="1" dirty="0" smtClean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5113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КУРЛЫЧЕТ</a:t>
            </a:r>
            <a:endParaRPr kumimoji="0" lang="ru-RU" sz="32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15113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КУКУЕТ</a:t>
            </a:r>
            <a:endParaRPr kumimoji="0" lang="ru-RU" sz="32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42910" y="1285860"/>
            <a:ext cx="5857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«Кто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голос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подаёт</a:t>
            </a:r>
            <a:r>
              <a:rPr lang="ru-RU" sz="2000" b="1" dirty="0" smtClean="0">
                <a:latin typeface="+mj-lt"/>
                <a:ea typeface="Times New Roman" pitchFamily="18" charset="0"/>
                <a:cs typeface="Arial" pitchFamily="34" charset="0"/>
              </a:rPr>
              <a:t>?»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214686"/>
            <a:ext cx="1785950" cy="3305196"/>
          </a:xfrm>
          <a:prstGeom prst="rect">
            <a:avLst/>
          </a:prstGeom>
          <a:noFill/>
        </p:spPr>
      </p:pic>
      <p:pic>
        <p:nvPicPr>
          <p:cNvPr id="12" name="Рисунок 11" descr="0_52532_c8f96e62_L.png"/>
          <p:cNvPicPr>
            <a:picLocks noChangeAspect="1"/>
          </p:cNvPicPr>
          <p:nvPr/>
        </p:nvPicPr>
        <p:blipFill>
          <a:blip r:embed="rId5" cstate="screen"/>
          <a:srcRect t="8013"/>
          <a:stretch>
            <a:fillRect/>
          </a:stretch>
        </p:blipFill>
        <p:spPr>
          <a:xfrm>
            <a:off x="3357554" y="4429132"/>
            <a:ext cx="2786082" cy="1640217"/>
          </a:xfrm>
          <a:prstGeom prst="rect">
            <a:avLst/>
          </a:prstGeom>
        </p:spPr>
      </p:pic>
      <p:pic>
        <p:nvPicPr>
          <p:cNvPr id="18" name="Рисунок 17" descr="1_html_m2a798fd2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714488"/>
            <a:ext cx="1857388" cy="1857388"/>
          </a:xfrm>
          <a:prstGeom prst="rect">
            <a:avLst/>
          </a:prstGeom>
        </p:spPr>
      </p:pic>
      <p:pic>
        <p:nvPicPr>
          <p:cNvPr id="19" name="Рисунок 18" descr="0004-003-Utka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1643050"/>
            <a:ext cx="1714512" cy="1610465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428604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Перелетные птицы</a:t>
            </a: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5643570" y="857232"/>
            <a:ext cx="3286148" cy="45719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animaatjes-zwaluwen-7594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28604"/>
            <a:ext cx="882272" cy="804851"/>
          </a:xfrm>
          <a:prstGeom prst="rect">
            <a:avLst/>
          </a:prstGeom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14282" y="1071546"/>
            <a:ext cx="850112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Упражнение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«Посмотри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картинки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назови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птиц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которых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можно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увидеть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летом</a:t>
            </a:r>
            <a:r>
              <a:rPr lang="ru-RU" b="1" dirty="0" smtClean="0">
                <a:latin typeface="+mj-lt"/>
                <a:ea typeface="Times New Roman" pitchFamily="18" charset="0"/>
                <a:cs typeface="Arial" pitchFamily="34" charset="0"/>
              </a:rPr>
              <a:t>».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Расскажи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каких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птиц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можно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увидеть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городе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городом.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множественного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числа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существительных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родительном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падеже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городе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можно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увидеть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скворцов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чаек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500306"/>
            <a:ext cx="8643998" cy="4152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1356</TotalTime>
  <Words>528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Птицы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</dc:title>
  <dc:creator>1</dc:creator>
  <cp:lastModifiedBy>1</cp:lastModifiedBy>
  <cp:revision>146</cp:revision>
  <dcterms:created xsi:type="dcterms:W3CDTF">2013-10-23T16:59:42Z</dcterms:created>
  <dcterms:modified xsi:type="dcterms:W3CDTF">2015-09-11T06:41:48Z</dcterms:modified>
</cp:coreProperties>
</file>