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depthPercent val="100"/>
      <c:perspective val="60"/>
    </c:view3D>
    <c:plotArea>
      <c:layout>
        <c:manualLayout>
          <c:layoutTarget val="inner"/>
          <c:xMode val="edge"/>
          <c:yMode val="edge"/>
          <c:x val="6.9444444444444642E-2"/>
          <c:y val="0.106231554389035"/>
          <c:w val="0.87349650043744531"/>
          <c:h val="0.893768445610964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Система образовательной деятельности</c:v>
                </c:pt>
              </c:strCache>
            </c:strRef>
          </c:tx>
          <c:spPr>
            <a:effectLst>
              <a:innerShdw blurRad="368300" dist="723900" dir="17640000">
                <a:prstClr val="black">
                  <a:alpha val="3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212850" h="7518400"/>
              <a:bevelB w="7550150" h="7607300"/>
            </a:sp3d>
          </c:spPr>
          <c:dPt>
            <c:idx val="1"/>
            <c:spPr>
              <a:solidFill>
                <a:srgbClr val="008E40"/>
              </a:solidFill>
              <a:effectLst>
                <a:innerShdw blurRad="368300" dist="723900" dir="17640000">
                  <a:prstClr val="black">
                    <a:alpha val="3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212850" h="7518400"/>
                <a:bevelB w="7550150" h="7607300"/>
              </a:sp3d>
            </c:spPr>
          </c:dPt>
          <c:dPt>
            <c:idx val="2"/>
            <c:spPr>
              <a:solidFill>
                <a:srgbClr val="00B0F0"/>
              </a:solidFill>
              <a:effectLst>
                <a:innerShdw blurRad="368300" dist="723900" dir="17640000">
                  <a:prstClr val="black">
                    <a:alpha val="3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212850" h="7518400"/>
                <a:bevelB w="7550150" h="7607300"/>
              </a:sp3d>
            </c:spPr>
          </c:dPt>
          <c:dPt>
            <c:idx val="3"/>
            <c:spPr>
              <a:solidFill>
                <a:srgbClr val="9F5FCF"/>
              </a:solidFill>
              <a:effectLst>
                <a:innerShdw blurRad="368300" dist="723900" dir="17640000">
                  <a:prstClr val="black">
                    <a:alpha val="3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212850" h="7518400"/>
                <a:bevelB w="7550150" h="7607300"/>
              </a:sp3d>
            </c:spPr>
          </c:dPt>
          <c:dPt>
            <c:idx val="4"/>
            <c:spPr>
              <a:solidFill>
                <a:srgbClr val="F5801F"/>
              </a:solidFill>
              <a:effectLst>
                <a:innerShdw blurRad="368300" dist="723900" dir="17640000">
                  <a:prstClr val="black">
                    <a:alpha val="3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212850" h="7518400"/>
                <a:bevelB w="7550150" h="7607300"/>
              </a:sp3d>
            </c:spPr>
          </c:dPt>
          <c:dPt>
            <c:idx val="5"/>
            <c:spPr>
              <a:solidFill>
                <a:srgbClr val="FF0000"/>
              </a:solidFill>
              <a:effectLst>
                <a:innerShdw blurRad="368300" dist="723900" dir="17640000">
                  <a:prstClr val="black">
                    <a:alpha val="3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212850" h="7518400"/>
                <a:bevelB w="7550150" h="7607300"/>
              </a:sp3d>
            </c:spPr>
          </c:dPt>
          <c:dLbls>
            <c:dLbl>
              <c:idx val="0"/>
              <c:layout>
                <c:manualLayout>
                  <c:x val="-0.14206878827646563"/>
                  <c:y val="9.269582968795572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baseline="0" dirty="0" smtClean="0"/>
                      <a:t>Познавательно  -речевое развитие (формирование элементарных математических представлений). </a:t>
                    </a:r>
                    <a:endParaRPr lang="en-US" sz="1400" b="1" i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22381944444444471"/>
                  <c:y val="-0.2029501312335957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smtClean="0"/>
                      <a:t>Социализация</a:t>
                    </a:r>
                    <a:r>
                      <a:rPr lang="ru-RU" sz="1400" b="1" i="1" baseline="0" dirty="0" smtClean="0"/>
                      <a:t> ( Развитие игровой деятельности)</a:t>
                    </a:r>
                    <a:endParaRPr lang="en-US" sz="1400" b="1" i="1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b="1" i="1" dirty="0" smtClean="0"/>
                      <a:t>Художественно</a:t>
                    </a:r>
                    <a:r>
                      <a:rPr lang="ru-RU" sz="1400" b="1" i="1" baseline="0" dirty="0" smtClean="0"/>
                      <a:t> эстетическое развитие. </a:t>
                    </a:r>
                  </a:p>
                  <a:p>
                    <a:r>
                      <a:rPr lang="ru-RU" sz="1400" b="1" i="1" baseline="0" dirty="0" smtClean="0"/>
                      <a:t>( Рисование, лепка, аппликация ) </a:t>
                    </a:r>
                    <a:endParaRPr lang="en-US" sz="1400" b="1" i="1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b="1" i="1" dirty="0" smtClean="0"/>
                      <a:t>Коммуникация</a:t>
                    </a:r>
                    <a:endParaRPr lang="en-US" sz="1400" b="1" i="1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400" b="1" i="1" dirty="0" smtClean="0"/>
                      <a:t>Чтение</a:t>
                    </a:r>
                    <a:r>
                      <a:rPr lang="ru-RU" sz="1400" b="1" i="1" baseline="0" dirty="0" smtClean="0"/>
                      <a:t> худ. литературы</a:t>
                    </a:r>
                    <a:endParaRPr lang="en-US" sz="1400" b="1" i="1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8.1228783902012255E-2"/>
                  <c:y val="6.559682123067958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smtClean="0"/>
                      <a:t>Безопасность</a:t>
                    </a:r>
                    <a:endParaRPr lang="en-US" sz="1400" b="1" i="1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  <c:pt idx="5">
                  <c:v>Кв.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6.4</c:v>
                </c:pt>
                <c:pt idx="1">
                  <c:v>5.4</c:v>
                </c:pt>
                <c:pt idx="2">
                  <c:v>4</c:v>
                </c:pt>
                <c:pt idx="3">
                  <c:v>3.1</c:v>
                </c:pt>
                <c:pt idx="4">
                  <c:v>2.4</c:v>
                </c:pt>
                <c:pt idx="5">
                  <c:v>1.2</c:v>
                </c:pt>
              </c:numCache>
            </c:numRef>
          </c:val>
        </c:ser>
      </c:pie3DChart>
    </c:plotArea>
    <c:plotVisOnly val="1"/>
  </c:chart>
  <c:spPr>
    <a:effectLst>
      <a:innerShdw blurRad="76200" dist="63500" dir="14400000">
        <a:prstClr val="black">
          <a:alpha val="48000"/>
        </a:prstClr>
      </a:innerShdw>
    </a:effectLst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09E6-B8CF-4C12-9755-84E37BFEFD1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EC9A-AA8A-4446-B038-D23F0055E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09E6-B8CF-4C12-9755-84E37BFEFD1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EC9A-AA8A-4446-B038-D23F0055E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09E6-B8CF-4C12-9755-84E37BFEFD1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EC9A-AA8A-4446-B038-D23F0055E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09E6-B8CF-4C12-9755-84E37BFEFD1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EC9A-AA8A-4446-B038-D23F0055E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09E6-B8CF-4C12-9755-84E37BFEFD1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EC9A-AA8A-4446-B038-D23F0055E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09E6-B8CF-4C12-9755-84E37BFEFD1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EC9A-AA8A-4446-B038-D23F0055E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09E6-B8CF-4C12-9755-84E37BFEFD1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EC9A-AA8A-4446-B038-D23F0055E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09E6-B8CF-4C12-9755-84E37BFEFD1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EC9A-AA8A-4446-B038-D23F0055E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09E6-B8CF-4C12-9755-84E37BFEFD1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EC9A-AA8A-4446-B038-D23F0055E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09E6-B8CF-4C12-9755-84E37BFEFD1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EC9A-AA8A-4446-B038-D23F0055E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09E6-B8CF-4C12-9755-84E37BFEFD1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EC9A-AA8A-4446-B038-D23F0055E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09E6-B8CF-4C12-9755-84E37BFEFD1B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AEC9A-AA8A-4446-B038-D23F0055E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Дикие и домашние птицы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429132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Презентацию подготовила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воспитатель второй младшей группы 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47 детского сада</a:t>
            </a:r>
          </a:p>
          <a:p>
            <a:r>
              <a:rPr lang="ru-RU" sz="2000" b="1" i="1" dirty="0" err="1" smtClean="0">
                <a:solidFill>
                  <a:schemeClr val="tx1"/>
                </a:solidFill>
              </a:rPr>
              <a:t>Моськина</a:t>
            </a:r>
            <a:r>
              <a:rPr lang="ru-RU" sz="2000" b="1" i="1" dirty="0" smtClean="0">
                <a:solidFill>
                  <a:schemeClr val="tx1"/>
                </a:solidFill>
              </a:rPr>
              <a:t> Лидия Андреевна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Журавль</a:t>
            </a:r>
            <a:endParaRPr lang="ru-RU" sz="3200" b="1" i="1" dirty="0"/>
          </a:p>
        </p:txBody>
      </p:sp>
      <p:pic>
        <p:nvPicPr>
          <p:cNvPr id="4" name="Содержимое 3" descr="0010-019-V-nashe-vremja-bolota-izuchajutsja-chelovek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339316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00694" y="25717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2428868"/>
            <a:ext cx="29622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/>
              <a:t>Журавушки</a:t>
            </a:r>
            <a:r>
              <a:rPr lang="ru-RU" sz="2000" b="1" i="1" dirty="0"/>
              <a:t> – журавли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Оторвались от земли.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Крылья к небу вскинули,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Милый край покинули.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Закурлыкали вдали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err="1"/>
              <a:t>Журавушки</a:t>
            </a:r>
            <a:r>
              <a:rPr lang="ru-RU" sz="2000" b="1" i="1" dirty="0"/>
              <a:t> — журавли!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Лебедь</a:t>
            </a:r>
            <a:endParaRPr lang="ru-RU" sz="3200" b="1" i="1" dirty="0"/>
          </a:p>
        </p:txBody>
      </p:sp>
      <p:pic>
        <p:nvPicPr>
          <p:cNvPr id="4" name="Содержимое 3" descr="179793_3810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71678"/>
            <a:ext cx="437281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94796" y="2643182"/>
            <a:ext cx="43492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Белые лебеди, вы улетаете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Парой в лазурную высь…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Взмахами крыльев навек обручаете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Чувства, что в нас родились!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Домашние птицы</a:t>
            </a:r>
            <a:endParaRPr lang="ru-RU" sz="4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Кура</a:t>
            </a:r>
            <a:endParaRPr lang="ru-RU" sz="4000" b="1" i="1" dirty="0"/>
          </a:p>
        </p:txBody>
      </p:sp>
      <p:pic>
        <p:nvPicPr>
          <p:cNvPr id="6" name="Содержимое 5" descr="Z8ECXIRvQ_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143116"/>
            <a:ext cx="4357718" cy="290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00694" y="3000372"/>
            <a:ext cx="3086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Квохчет, квохчет,</a:t>
            </a:r>
            <a:br>
              <a:rPr lang="ru-RU" sz="2000" b="1" i="1" dirty="0" smtClean="0"/>
            </a:br>
            <a:r>
              <a:rPr lang="ru-RU" sz="2000" b="1" i="1" dirty="0" smtClean="0"/>
              <a:t>Детей созывает,</a:t>
            </a:r>
            <a:br>
              <a:rPr lang="ru-RU" sz="2000" b="1" i="1" dirty="0" smtClean="0"/>
            </a:br>
            <a:r>
              <a:rPr lang="ru-RU" sz="2000" b="1" i="1" dirty="0" smtClean="0"/>
              <a:t>Всех под крыло собирает</a:t>
            </a:r>
            <a:endParaRPr lang="ru-RU" sz="2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Индюк</a:t>
            </a:r>
            <a:endParaRPr lang="ru-RU" sz="4000" b="1" i="1" dirty="0"/>
          </a:p>
        </p:txBody>
      </p:sp>
      <p:pic>
        <p:nvPicPr>
          <p:cNvPr id="4" name="Содержимое 3" descr="domesticated_turk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857364"/>
            <a:ext cx="443408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3504" y="2643182"/>
            <a:ext cx="35734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Он занят с самого утра: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Забота за заботой!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Начальник птичьего двора —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Индюк </a:t>
            </a:r>
            <a:r>
              <a:rPr lang="ru-RU" sz="2000" b="1" i="1" dirty="0" err="1"/>
              <a:t>краснобородый</a:t>
            </a:r>
            <a:r>
              <a:rPr lang="ru-RU" sz="2000" b="1" i="1" dirty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Утка</a:t>
            </a:r>
            <a:endParaRPr lang="ru-RU" sz="4000" b="1" i="1" dirty="0"/>
          </a:p>
        </p:txBody>
      </p:sp>
      <p:pic>
        <p:nvPicPr>
          <p:cNvPr id="4" name="Содержимое 3" descr="99953bec87f9aac60e57ab9ff34dcc2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514353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57884" y="2857496"/>
            <a:ext cx="30862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Туки – </a:t>
            </a:r>
            <a:r>
              <a:rPr lang="ru-RU" sz="2000" b="1" i="1" dirty="0" err="1"/>
              <a:t>туки</a:t>
            </a:r>
            <a:r>
              <a:rPr lang="ru-RU" sz="2000" b="1" i="1" dirty="0"/>
              <a:t> – точки –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Уточка - на кочке,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А утята в камышах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Ряску выловить спешат!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Гусь</a:t>
            </a:r>
            <a:endParaRPr lang="ru-RU" sz="4000" b="1" i="1" dirty="0"/>
          </a:p>
        </p:txBody>
      </p:sp>
      <p:pic>
        <p:nvPicPr>
          <p:cNvPr id="4" name="Содержимое 3" descr="99128345_5228527_A37EA38FEA61AF1A96C38A839D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4633925" cy="347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215074" y="2428868"/>
            <a:ext cx="23182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Длинная шея,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Красные лапки,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Щиплет за пятки,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Беги без оглядки.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Петух</a:t>
            </a:r>
            <a:endParaRPr lang="ru-RU" sz="4000" b="1" i="1" dirty="0"/>
          </a:p>
        </p:txBody>
      </p:sp>
      <p:pic>
        <p:nvPicPr>
          <p:cNvPr id="4" name="Содержимое 3" descr="1299618181_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4510606" cy="338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43570" y="2428868"/>
            <a:ext cx="2747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Всех я вовремя бужу,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Хоть часов не завожу.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571744"/>
            <a:ext cx="8229600" cy="1143000"/>
          </a:xfrm>
        </p:spPr>
        <p:txBody>
          <a:bodyPr>
            <a:prstTxWarp prst="textArchUp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135729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Образовательные задачи:</a:t>
            </a:r>
          </a:p>
          <a:p>
            <a:r>
              <a:rPr lang="ru-RU" sz="2000" i="1" dirty="0"/>
              <a:t>Учить называть и различать </a:t>
            </a:r>
            <a:r>
              <a:rPr lang="ru-RU" sz="2000" i="1" dirty="0" smtClean="0"/>
              <a:t>домашних и диких птиц; упражнять </a:t>
            </a:r>
            <a:r>
              <a:rPr lang="ru-RU" sz="2000" i="1" dirty="0"/>
              <a:t>детей в сравнении и классификации </a:t>
            </a:r>
            <a:r>
              <a:rPr lang="ru-RU" sz="2000" i="1" dirty="0" smtClean="0"/>
              <a:t>птиц; познакомить </a:t>
            </a:r>
            <a:r>
              <a:rPr lang="ru-RU" sz="2000" i="1" dirty="0"/>
              <a:t>на иллюстративном материале с клестом (внешний вид, особенности</a:t>
            </a:r>
            <a:r>
              <a:rPr lang="ru-RU" sz="2000" i="1" dirty="0" smtClean="0"/>
              <a:t>); </a:t>
            </a:r>
            <a:endParaRPr lang="ru-RU" sz="2000" i="1" dirty="0"/>
          </a:p>
          <a:p>
            <a:r>
              <a:rPr lang="ru-RU" sz="2400" b="1" i="1" dirty="0" smtClean="0"/>
              <a:t>Развивающие задачи:</a:t>
            </a:r>
          </a:p>
          <a:p>
            <a:r>
              <a:rPr lang="ru-RU" sz="2000" i="1" dirty="0"/>
              <a:t>Развивать умение отгадывать и сочинять </a:t>
            </a:r>
            <a:r>
              <a:rPr lang="ru-RU" sz="2000" i="1" dirty="0" smtClean="0"/>
              <a:t>загадки; узнавать птиц по голосу;</a:t>
            </a:r>
            <a:endParaRPr lang="ru-RU" sz="2000" i="1" dirty="0"/>
          </a:p>
          <a:p>
            <a:r>
              <a:rPr lang="ru-RU" sz="2400" b="1" i="1" dirty="0" smtClean="0"/>
              <a:t>Воспитательные задачи:</a:t>
            </a:r>
          </a:p>
          <a:p>
            <a:r>
              <a:rPr lang="ru-RU" sz="2000" i="1" dirty="0" smtClean="0"/>
              <a:t>Воспитание </a:t>
            </a:r>
            <a:r>
              <a:rPr lang="ru-RU" sz="2000" i="1" dirty="0"/>
              <a:t>бережного отношения к животным;</a:t>
            </a:r>
          </a:p>
          <a:p>
            <a:r>
              <a:rPr lang="ru-RU" sz="2400" b="1" i="1" dirty="0" smtClean="0"/>
              <a:t>Предварительная работа: </a:t>
            </a:r>
          </a:p>
          <a:p>
            <a:r>
              <a:rPr lang="ru-RU" sz="2000" i="1" dirty="0" smtClean="0"/>
              <a:t>Беседа на тему: «Какие бывают птицы»;</a:t>
            </a:r>
          </a:p>
          <a:p>
            <a:r>
              <a:rPr lang="ru-RU" sz="2400" b="1" i="1" dirty="0" smtClean="0"/>
              <a:t>Материалы: </a:t>
            </a:r>
          </a:p>
          <a:p>
            <a:r>
              <a:rPr lang="ru-RU" sz="2000" i="1" dirty="0" smtClean="0"/>
              <a:t>Мнемотаблицы .Фотографии и иллюстрации различных диких и домашних птиц. Фигурки птиц.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0"/>
            <a:ext cx="646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Содержание работы по теме: «Дикие и домашние птицы» .</a:t>
            </a:r>
            <a:endParaRPr lang="ru-RU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428604"/>
          <a:ext cx="9001155" cy="6429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076"/>
                <a:gridCol w="955965"/>
                <a:gridCol w="642942"/>
                <a:gridCol w="857256"/>
                <a:gridCol w="928694"/>
                <a:gridCol w="714380"/>
                <a:gridCol w="928694"/>
                <a:gridCol w="785818"/>
                <a:gridCol w="857256"/>
                <a:gridCol w="714380"/>
                <a:gridCol w="928694"/>
              </a:tblGrid>
              <a:tr h="104694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Направления развития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Познавательно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– речевое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Социально – личностное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Художественно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-  эстетическое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Физическое развитие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41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Образовательные </a:t>
                      </a:r>
                    </a:p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области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Коммуникация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Познание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Чтение худ. литер.</a:t>
                      </a:r>
                    </a:p>
                    <a:p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Социализация</a:t>
                      </a:r>
                    </a:p>
                    <a:p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Труд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Безопасность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Худ. творч.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Музыка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Физкульт.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Здоровье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376637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Виды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Д.и.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«Дикие птицы», « Домашние птицы», «Один много»; С.р.и. « Пташки «; Д.и. « Чей птенец»; 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Д.и. « Назови и расскажи».</a:t>
                      </a:r>
                    </a:p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Беседа о значение птиц. 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Заучивание стихотворения А.Фета «Ласточки пропали»;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Сказки: «Гуси-лебеди», «Серая шейка», «Гадкий утенок»; 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С.р.и. «Птичий рынок»;, «Птичий двор»;  Д.и. «Чей голос», «Скажи правильно», «Птицы разных стран»; 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Приучать старательно, аккуратно выполнять поручения;</a:t>
                      </a:r>
                    </a:p>
                    <a:p>
                      <a:endParaRPr lang="ru-RU" sz="12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Беседа «Опасность контактов с больными и неадекватными птицами»; Беседа «Нельзя разорять птичьи гнезда»;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baseline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+mn-lt"/>
                        </a:rPr>
                        <a:t>Лепка: «Петушок с семьей»; </a:t>
                      </a:r>
                    </a:p>
                    <a:p>
                      <a:r>
                        <a:rPr lang="ru-RU" sz="1200" b="1" i="1" dirty="0" smtClean="0">
                          <a:latin typeface="+mn-lt"/>
                        </a:rPr>
                        <a:t>Рисование: «Белый</a:t>
                      </a:r>
                      <a:r>
                        <a:rPr lang="ru-RU" sz="1200" b="1" i="1" baseline="0" dirty="0" smtClean="0">
                          <a:latin typeface="+mn-lt"/>
                        </a:rPr>
                        <a:t> лебедь»;</a:t>
                      </a:r>
                    </a:p>
                    <a:p>
                      <a:r>
                        <a:rPr lang="ru-RU" sz="1200" b="1" i="1" baseline="0" dirty="0" smtClean="0">
                          <a:latin typeface="+mn-lt"/>
                        </a:rPr>
                        <a:t>Аппликация: «Курочка»;</a:t>
                      </a:r>
                      <a:endParaRPr lang="ru-RU" sz="1200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Курица», муз. Е. Тиличеевой, сл. М. </a:t>
                      </a:r>
                      <a:r>
                        <a:rPr lang="ru-RU" sz="12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Долинова</a:t>
                      </a:r>
                      <a:endParaRPr lang="ru-RU" sz="12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Музыкальная игра: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с пением «Кот Васька», муз. Г. Лобачева, сл. Н. Френкель;</a:t>
                      </a:r>
                    </a:p>
                    <a:p>
                      <a:endParaRPr lang="ru-RU" sz="1200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+mn-lt"/>
                        </a:rPr>
                        <a:t>Подвижные игры: « </a:t>
                      </a:r>
                      <a:r>
                        <a:rPr lang="ru-RU" sz="1200" b="1" i="1" dirty="0" err="1" smtClean="0">
                          <a:latin typeface="+mn-lt"/>
                        </a:rPr>
                        <a:t>Совушка</a:t>
                      </a:r>
                      <a:r>
                        <a:rPr lang="ru-RU" sz="1200" b="1" i="1" dirty="0" smtClean="0">
                          <a:latin typeface="+mn-lt"/>
                        </a:rPr>
                        <a:t>» , « Птицелов»,  «Журавли – Журавли»; </a:t>
                      </a:r>
                      <a:endParaRPr lang="ru-RU" sz="1200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+mn-lt"/>
                        </a:rPr>
                        <a:t>Закаливание по схеме.</a:t>
                      </a:r>
                      <a:r>
                        <a:rPr lang="ru-RU" sz="1200" b="1" i="1" baseline="0" dirty="0" smtClean="0">
                          <a:latin typeface="+mn-lt"/>
                        </a:rPr>
                        <a:t> Оздоровительная физ. культ. Минутка.</a:t>
                      </a:r>
                      <a:endParaRPr lang="ru-RU" sz="1200" b="1" i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Дикие птицы</a:t>
            </a:r>
            <a:endParaRPr lang="ru-RU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5436102_1266659492_26601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00496" y="785794"/>
            <a:ext cx="1148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Аист</a:t>
            </a:r>
            <a:endParaRPr lang="ru-RU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2428868"/>
            <a:ext cx="29754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Как-то зимнею порой,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Постучавшись в двери,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Попросился к нам домой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Аист чёрно-белый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Ласточка</a:t>
            </a:r>
            <a:endParaRPr lang="ru-RU" sz="3200" b="1" i="1" dirty="0"/>
          </a:p>
        </p:txBody>
      </p:sp>
      <p:pic>
        <p:nvPicPr>
          <p:cNvPr id="4" name="Содержимое 3" descr="img_11566736_891_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3717408" cy="309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57752" y="2285992"/>
            <a:ext cx="402033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i="1" dirty="0"/>
              <a:t>Под крышей дома целый день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мелькает быстрой птицы тень.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Весёлых ласточек семья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Домишко  строит для себя.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Скворец</a:t>
            </a:r>
            <a:endParaRPr lang="ru-RU" sz="3200" b="1" i="1" dirty="0"/>
          </a:p>
        </p:txBody>
      </p:sp>
      <p:pic>
        <p:nvPicPr>
          <p:cNvPr id="4" name="Содержимое 3" descr="97515625_obiknovennij_skvoret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337857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86314" y="2357430"/>
            <a:ext cx="36502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А эта птица пародист,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Изобразит и плач, и свист.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Придет весна, и мы его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На волю выпустим в окно.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>В скворечник вселится жилец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Грач</a:t>
            </a:r>
            <a:endParaRPr lang="ru-RU" sz="3200" b="1" i="1" dirty="0"/>
          </a:p>
        </p:txBody>
      </p:sp>
      <p:pic>
        <p:nvPicPr>
          <p:cNvPr id="4" name="Содержимое 3" descr="Rook_-_Corvus_frugilegus_47644595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4674080" cy="312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929322" y="2357430"/>
            <a:ext cx="2393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Он в чёрной одежде, 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Но всё-таки врач.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Спасает поля 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От вредителей грач.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413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Дикие и домашние птицы</vt:lpstr>
      <vt:lpstr>Слайд 2</vt:lpstr>
      <vt:lpstr>Слайд 3</vt:lpstr>
      <vt:lpstr>Слайд 4</vt:lpstr>
      <vt:lpstr>Дикие птицы</vt:lpstr>
      <vt:lpstr>Слайд 6</vt:lpstr>
      <vt:lpstr>Ласточка</vt:lpstr>
      <vt:lpstr>Скворец</vt:lpstr>
      <vt:lpstr>Грач</vt:lpstr>
      <vt:lpstr>Журавль</vt:lpstr>
      <vt:lpstr>Лебедь</vt:lpstr>
      <vt:lpstr>Домашние птицы</vt:lpstr>
      <vt:lpstr>Кура</vt:lpstr>
      <vt:lpstr>Индюк</vt:lpstr>
      <vt:lpstr>Утка</vt:lpstr>
      <vt:lpstr>Гусь</vt:lpstr>
      <vt:lpstr>Петух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и домашние птицы</dc:title>
  <dc:creator>кк</dc:creator>
  <cp:lastModifiedBy>Natasha</cp:lastModifiedBy>
  <cp:revision>10</cp:revision>
  <dcterms:created xsi:type="dcterms:W3CDTF">2014-01-26T13:06:46Z</dcterms:created>
  <dcterms:modified xsi:type="dcterms:W3CDTF">2014-01-27T04:14:07Z</dcterms:modified>
</cp:coreProperties>
</file>