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64BE7-1F37-4142-B096-46EC6AEB2B80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8718-3C5F-4C9C-9272-F15C6DEE84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1D218-C383-4C4F-BC2C-80FDB45A1651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D7D288-DA33-4E52-8050-40AE3BBE2324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E7B33-1DE7-4A69-BE07-AE90011778BF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8BCFB-3E3E-40AE-966F-DEED65838989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C7075-F0C7-4C58-A9F1-0B360EEF37C2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2F6A8-6759-495A-95F2-8868BB034C5F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79F6-99EB-4CAF-833F-1A822580B29D}" type="datetime1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5D614-F888-4C4E-9B5D-2C9D78511732}" type="datetime1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5AAE0E-0E84-4900-8C14-C9E9913DB1D0}" type="datetime1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F3DBE-5F7D-4F18-8415-A2528882A76C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B8368-44C7-4DDF-B910-9186251BA3B1}" type="datetime1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EBD1CA7-73ED-4605-973B-D2629C622D56}" type="datetime1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Попкова Т.В. - 2012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E7D41A9-691C-4F0C-8810-285B52324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dom2.moskva.com/imgcache/cf4501601afb21287d6252f1c0188ae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oftbomba.ru/uploads/posts/2009-08/1243170948_fa8f3e39d589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oftbomba.ru/uploads/posts/2009-08/1243170948_fa8f3e39d589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zan72.ucoz.ru/imges/domik7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an72.ucoz.ru/imges/domik7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an72.ucoz.ru/imges/domik7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5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12" Type="http://schemas.openxmlformats.org/officeDocument/2006/relationships/hyperlink" Target="http://smiles.33b.ru/smile.67675.html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audio" Target="../media/audio1.wav"/><Relationship Id="rId6" Type="http://schemas.openxmlformats.org/officeDocument/2006/relationships/image" Target="../media/image19.jpeg"/><Relationship Id="rId11" Type="http://schemas.openxmlformats.org/officeDocument/2006/relationships/image" Target="../media/image24.gif"/><Relationship Id="rId5" Type="http://schemas.openxmlformats.org/officeDocument/2006/relationships/image" Target="../media/image18.jpeg"/><Relationship Id="rId15" Type="http://schemas.openxmlformats.org/officeDocument/2006/relationships/image" Target="../media/image26.gif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gif"/><Relationship Id="rId14" Type="http://schemas.openxmlformats.org/officeDocument/2006/relationships/hyperlink" Target="http://smiles.33b.ru/smile.10274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1806"/>
            <a:ext cx="6715172" cy="6446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770" y="1124744"/>
            <a:ext cx="6072230" cy="1857388"/>
          </a:xfrm>
          <a:noFill/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ИМЯ </a:t>
            </a:r>
            <a:b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СУЩЕСТВИТЕЛЬНОЕ</a:t>
            </a:r>
            <a:b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Garamond" pitchFamily="18" charset="0"/>
              </a:rPr>
              <a:t>Урок 1.</a:t>
            </a:r>
            <a:endParaRPr lang="ru-RU" sz="40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5373216"/>
            <a:ext cx="2872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выполнила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Попкова Т.В.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88640"/>
            <a:ext cx="264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</a:t>
            </a:r>
            <a:r>
              <a:rPr lang="ru-RU" dirty="0" err="1" smtClean="0"/>
              <a:t>Алешковская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Как спросить, если не знаешь название этого предмета?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1571612"/>
            <a:ext cx="300039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это?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214818"/>
            <a:ext cx="421481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секира.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1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задали вопрос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621508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неживое существо.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458" name="Picture 2" descr="Картинка 5 из 59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810000" cy="3810000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</a:rPr>
              <a:t>К КАКИМ ЕЩЁ ПРЕДМЕТАМ МОЖНО ПОСТАВИТЬ ВОПРОС ЧТО? </a:t>
            </a:r>
            <a:endParaRPr lang="ru-RU" sz="3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Содержимое 3" descr="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180"/>
          <a:stretch>
            <a:fillRect/>
          </a:stretch>
        </p:blipFill>
        <p:spPr>
          <a:xfrm>
            <a:off x="428596" y="1643050"/>
            <a:ext cx="1255012" cy="1500198"/>
          </a:xfrm>
        </p:spPr>
      </p:pic>
      <p:pic>
        <p:nvPicPr>
          <p:cNvPr id="5" name="Рисунок 4" descr="31465-Clipart-Illustration-Of-A-Female-Fox-In-A-Green-Floral-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572008"/>
            <a:ext cx="1288251" cy="1876094"/>
          </a:xfrm>
          <a:prstGeom prst="rect">
            <a:avLst/>
          </a:prstGeom>
        </p:spPr>
      </p:pic>
      <p:pic>
        <p:nvPicPr>
          <p:cNvPr id="6" name="Рисунок 5" descr="dogs000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643050"/>
            <a:ext cx="1571636" cy="1314278"/>
          </a:xfrm>
          <a:prstGeom prst="rect">
            <a:avLst/>
          </a:prstGeom>
        </p:spPr>
      </p:pic>
      <p:pic>
        <p:nvPicPr>
          <p:cNvPr id="7" name="Рисунок 6" descr="kras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714488"/>
            <a:ext cx="1555752" cy="1400177"/>
          </a:xfrm>
          <a:prstGeom prst="rect">
            <a:avLst/>
          </a:prstGeom>
        </p:spPr>
      </p:pic>
      <p:pic>
        <p:nvPicPr>
          <p:cNvPr id="9" name="Рисунок 8" descr="БУСЫ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5072074"/>
            <a:ext cx="1357306" cy="1357306"/>
          </a:xfrm>
          <a:prstGeom prst="rect">
            <a:avLst/>
          </a:prstGeom>
        </p:spPr>
      </p:pic>
      <p:pic>
        <p:nvPicPr>
          <p:cNvPr id="10" name="Рисунок 9" descr="со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214686"/>
            <a:ext cx="714380" cy="1179557"/>
          </a:xfrm>
          <a:prstGeom prst="rect">
            <a:avLst/>
          </a:prstGeom>
        </p:spPr>
      </p:pic>
      <p:pic>
        <p:nvPicPr>
          <p:cNvPr id="11" name="Рисунок 10" descr="CAALIXQ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1928802"/>
            <a:ext cx="1176355" cy="1142983"/>
          </a:xfrm>
          <a:prstGeom prst="rect">
            <a:avLst/>
          </a:prstGeom>
        </p:spPr>
      </p:pic>
      <p:pic>
        <p:nvPicPr>
          <p:cNvPr id="12" name="Рисунок 11" descr="CAQ5YBA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4786322"/>
            <a:ext cx="1500198" cy="1332176"/>
          </a:xfrm>
          <a:prstGeom prst="rect">
            <a:avLst/>
          </a:prstGeom>
        </p:spPr>
      </p:pic>
      <p:pic>
        <p:nvPicPr>
          <p:cNvPr id="13" name="Рисунок 12" descr="CAUN8XQ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5206" y="3429000"/>
            <a:ext cx="1271016" cy="850392"/>
          </a:xfrm>
          <a:prstGeom prst="rect">
            <a:avLst/>
          </a:prstGeom>
        </p:spPr>
      </p:pic>
      <p:pic>
        <p:nvPicPr>
          <p:cNvPr id="14" name="Рисунок 13" descr="ki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9124" y="5072074"/>
            <a:ext cx="1524000" cy="1121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28926" y="3286124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Garamond" pitchFamily="18" charset="0"/>
              </a:rPr>
              <a:t>Ч</a:t>
            </a:r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ТО?  </a:t>
            </a:r>
            <a:endParaRPr lang="ru-RU" sz="6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2071670" y="3000372"/>
            <a:ext cx="1143008" cy="57150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643570" y="3071810"/>
            <a:ext cx="1643074" cy="5000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1357290" y="3786190"/>
            <a:ext cx="2143140" cy="714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928926" y="4357694"/>
            <a:ext cx="928694" cy="5000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536281" y="3107529"/>
            <a:ext cx="500066" cy="1428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43108" y="633478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неОДУШЕВЛЕННЫЕ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aramond" pitchFamily="18" charset="0"/>
              </a:rPr>
              <a:t>Найдите слова, отвечающие на вопрос        ЧТО?  в упр.5 стр.5 </a:t>
            </a:r>
            <a:endParaRPr lang="ru-RU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2" cstate="print"/>
          <a:srcRect t="11382" b="9122"/>
          <a:stretch>
            <a:fillRect/>
          </a:stretch>
        </p:blipFill>
        <p:spPr bwMode="auto">
          <a:xfrm>
            <a:off x="0" y="1285860"/>
            <a:ext cx="9144000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235743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643182"/>
            <a:ext cx="1785950" cy="166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тарелка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пальто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чайник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берёза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платье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бельё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11382" b="9122"/>
          <a:stretch>
            <a:fillRect/>
          </a:stretch>
        </p:blipFill>
        <p:spPr bwMode="auto">
          <a:xfrm>
            <a:off x="0" y="1285860"/>
            <a:ext cx="9144000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235743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643182"/>
            <a:ext cx="1785950" cy="166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тарелка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пальто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чайник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берёза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платье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бельё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  <a:t>Найдите слова, отвечающие на вопрос ЧТО? </a:t>
            </a:r>
            <a:b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  <a:t> в  предложении:</a:t>
            </a:r>
            <a:b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Garamond" pitchFamily="18" charset="0"/>
              </a:rPr>
              <a:t>У Деда Мороза окна, пол и стены ледяные. </a:t>
            </a:r>
            <a:endParaRPr lang="ru-RU" sz="2800" b="1" i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230566">
            <a:off x="525818" y="342949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ramond" pitchFamily="18" charset="0"/>
              </a:rPr>
              <a:t>ОКНА</a:t>
            </a:r>
          </a:p>
          <a:p>
            <a:pPr algn="ctr"/>
            <a:r>
              <a:rPr lang="ru-RU" sz="2400" b="1" dirty="0" smtClean="0">
                <a:latin typeface="Garamond" pitchFamily="18" charset="0"/>
              </a:rPr>
              <a:t>ПОЛ</a:t>
            </a:r>
            <a:br>
              <a:rPr lang="ru-RU" sz="2400" b="1" dirty="0" smtClean="0">
                <a:latin typeface="Garamond" pitchFamily="18" charset="0"/>
              </a:rPr>
            </a:br>
            <a:r>
              <a:rPr lang="ru-RU" sz="2400" b="1" dirty="0" smtClean="0">
                <a:latin typeface="Garamond" pitchFamily="18" charset="0"/>
              </a:rPr>
              <a:t>СТЕНЫ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07 из 2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928670"/>
            <a:ext cx="9144000" cy="4786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ramond" pitchFamily="18" charset="0"/>
              </a:rPr>
              <a:t>Самостоятельно распредели и запиши слова в два столбика: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КТО?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1428736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ЧТО?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571501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ramond" pitchFamily="18" charset="0"/>
              </a:rPr>
              <a:t>Овощи, пилил, город, мальчик, девочка, берёза, окапи, секира, красный, лось.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1928802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aramond" pitchFamily="18" charset="0"/>
              </a:rPr>
              <a:t>мальчик</a:t>
            </a:r>
          </a:p>
          <a:p>
            <a:r>
              <a:rPr lang="ru-RU" b="1" dirty="0" smtClean="0">
                <a:latin typeface="Garamond" pitchFamily="18" charset="0"/>
              </a:rPr>
              <a:t>девочка</a:t>
            </a:r>
          </a:p>
          <a:p>
            <a:r>
              <a:rPr lang="ru-RU" b="1" dirty="0" smtClean="0">
                <a:latin typeface="Garamond" pitchFamily="18" charset="0"/>
              </a:rPr>
              <a:t>окапи</a:t>
            </a:r>
          </a:p>
          <a:p>
            <a:r>
              <a:rPr lang="ru-RU" b="1" dirty="0" smtClean="0">
                <a:latin typeface="Garamond" pitchFamily="18" charset="0"/>
              </a:rPr>
              <a:t>лось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1928802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itchFamily="18" charset="0"/>
              </a:rPr>
              <a:t>овощи</a:t>
            </a:r>
          </a:p>
          <a:p>
            <a:pPr algn="ctr"/>
            <a:r>
              <a:rPr lang="ru-RU" b="1" dirty="0" smtClean="0">
                <a:latin typeface="Garamond" pitchFamily="18" charset="0"/>
              </a:rPr>
              <a:t>город</a:t>
            </a:r>
          </a:p>
          <a:p>
            <a:pPr algn="ctr"/>
            <a:r>
              <a:rPr lang="ru-RU" b="1" dirty="0" smtClean="0">
                <a:latin typeface="Garamond" pitchFamily="18" charset="0"/>
              </a:rPr>
              <a:t>берёза</a:t>
            </a:r>
          </a:p>
          <a:p>
            <a:pPr algn="ctr"/>
            <a:r>
              <a:rPr lang="ru-RU" b="1" dirty="0" smtClean="0">
                <a:latin typeface="Garamond" pitchFamily="18" charset="0"/>
              </a:rPr>
              <a:t>секира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07 из 2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928670"/>
            <a:ext cx="9144000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ramond" pitchFamily="18" charset="0"/>
              </a:rPr>
              <a:t>ЧТО ВЫ УЗНАЛИ ПРО ЭТИ СЛОВА?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КТО?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1736" y="1428736"/>
            <a:ext cx="128588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ЧТО?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3357562"/>
            <a:ext cx="34290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ИМЕНА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СУЩЕСТВИТЕЛЬНЫЕ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929066"/>
            <a:ext cx="22145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ПРЕДМЕТЫ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2285992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aramond" pitchFamily="18" charset="0"/>
              </a:rPr>
              <a:t>мальчик</a:t>
            </a:r>
          </a:p>
          <a:p>
            <a:r>
              <a:rPr lang="ru-RU" b="1" dirty="0" smtClean="0">
                <a:latin typeface="Garamond" pitchFamily="18" charset="0"/>
              </a:rPr>
              <a:t>девочка</a:t>
            </a:r>
          </a:p>
          <a:p>
            <a:r>
              <a:rPr lang="ru-RU" b="1" dirty="0" smtClean="0">
                <a:latin typeface="Garamond" pitchFamily="18" charset="0"/>
              </a:rPr>
              <a:t>окапи</a:t>
            </a:r>
          </a:p>
          <a:p>
            <a:r>
              <a:rPr lang="ru-RU" b="1" dirty="0" smtClean="0">
                <a:latin typeface="Garamond" pitchFamily="18" charset="0"/>
              </a:rPr>
              <a:t>лось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2357430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itchFamily="18" charset="0"/>
              </a:rPr>
              <a:t>овощи</a:t>
            </a:r>
          </a:p>
          <a:p>
            <a:pPr algn="ctr"/>
            <a:r>
              <a:rPr lang="ru-RU" b="1" dirty="0" smtClean="0">
                <a:latin typeface="Garamond" pitchFamily="18" charset="0"/>
              </a:rPr>
              <a:t>город</a:t>
            </a:r>
          </a:p>
          <a:p>
            <a:pPr algn="ctr"/>
            <a:r>
              <a:rPr lang="ru-RU" b="1" dirty="0" smtClean="0">
                <a:latin typeface="Garamond" pitchFamily="18" charset="0"/>
              </a:rPr>
              <a:t>берёза</a:t>
            </a:r>
          </a:p>
          <a:p>
            <a:pPr algn="ctr"/>
            <a:r>
              <a:rPr lang="ru-RU" b="1" dirty="0" smtClean="0">
                <a:latin typeface="Garamond" pitchFamily="18" charset="0"/>
              </a:rPr>
              <a:t>секира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1857364"/>
            <a:ext cx="107157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itchFamily="18" charset="0"/>
              </a:rPr>
              <a:t>Одна ЧАСТЬ РЕЧИ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928670"/>
            <a:ext cx="228598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одушевленные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1736" y="928670"/>
            <a:ext cx="22859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неодушевленные</a:t>
            </a:r>
            <a:endParaRPr lang="ru-RU" b="1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В Стране Слов мы встретили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050" name="Picture 2" descr="C:\Documents and Settings\Администратор\Мои документы\Мои рисунки\eb40428c54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3214686"/>
            <a:ext cx="814390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Картинка 10 из 11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357298"/>
            <a:ext cx="2143108" cy="20572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928802"/>
            <a:ext cx="47863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ЧАСТИ РЕЧИ: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Имя существительное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221214">
            <a:off x="1852820" y="4151274"/>
            <a:ext cx="129379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>ПРЕД-МЕТЫ</a:t>
            </a:r>
            <a:endParaRPr lang="ru-RU" sz="2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07224">
            <a:off x="3917942" y="4045607"/>
            <a:ext cx="1805821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ramond" pitchFamily="18" charset="0"/>
              </a:rPr>
              <a:t>КТО?  </a:t>
            </a:r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>животные и человек</a:t>
            </a:r>
            <a:endParaRPr lang="ru-RU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07224">
            <a:off x="6203958" y="4402796"/>
            <a:ext cx="1805821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ramond" pitchFamily="18" charset="0"/>
              </a:rPr>
              <a:t>  ЧТО?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Garamond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</a:rPr>
              <a:t>стальные все</a:t>
            </a:r>
            <a:endParaRPr lang="ru-RU" sz="24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Домашнее задание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052" name="Picture 4" descr="Картинка 10 из 1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894" y="1357298"/>
            <a:ext cx="3572106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928802"/>
            <a:ext cx="60722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ramond" pitchFamily="18" charset="0"/>
              </a:rPr>
              <a:t> Для следующего путешествия необходимо хорошо различать слова, отвечающие на вопрос КТО? от слов на вопрос ЧТО?</a:t>
            </a: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643446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ramond" pitchFamily="18" charset="0"/>
              </a:rPr>
              <a:t>ПОТРЕНИРУЙТЕСЬ, выполнив упр. 6 и 7 на стр. 6</a:t>
            </a:r>
            <a:endParaRPr lang="ru-RU" sz="3600" b="1" dirty="0">
              <a:latin typeface="Garamond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Путешествие в Страну Слов</a:t>
            </a:r>
            <a:endParaRPr lang="ru-RU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2050" name="Picture 2" descr="C:\Documents and Settings\Администратор\Мои документы\Мои рисунки\eb40428c54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571900" cy="147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Картинка 10 из 11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778" y="2126219"/>
            <a:ext cx="4929222" cy="47317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214686"/>
            <a:ext cx="47863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СЛОВА –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это разные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ЧАСТИ РЕЧИ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</a:rPr>
              <a:t>ЧТО ЗДЕСЬ ИЗОБРАЖЕНО? НАЗОВИ ОДНИМ СЛОВОМ.</a:t>
            </a:r>
            <a:endParaRPr lang="ru-RU" sz="3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Содержимое 3" descr="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180"/>
          <a:stretch>
            <a:fillRect/>
          </a:stretch>
        </p:blipFill>
        <p:spPr>
          <a:xfrm>
            <a:off x="428596" y="1643050"/>
            <a:ext cx="1255012" cy="1500198"/>
          </a:xfrm>
        </p:spPr>
      </p:pic>
      <p:pic>
        <p:nvPicPr>
          <p:cNvPr id="5" name="Рисунок 4" descr="31465-Clipart-Illustration-Of-A-Female-Fox-In-A-Green-Floral-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572008"/>
            <a:ext cx="1288251" cy="1876094"/>
          </a:xfrm>
          <a:prstGeom prst="rect">
            <a:avLst/>
          </a:prstGeom>
        </p:spPr>
      </p:pic>
      <p:pic>
        <p:nvPicPr>
          <p:cNvPr id="6" name="Рисунок 5" descr="dogs000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643050"/>
            <a:ext cx="1571636" cy="1314278"/>
          </a:xfrm>
          <a:prstGeom prst="rect">
            <a:avLst/>
          </a:prstGeom>
        </p:spPr>
      </p:pic>
      <p:pic>
        <p:nvPicPr>
          <p:cNvPr id="7" name="Рисунок 6" descr="kras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714488"/>
            <a:ext cx="1555752" cy="1400177"/>
          </a:xfrm>
          <a:prstGeom prst="rect">
            <a:avLst/>
          </a:prstGeom>
        </p:spPr>
      </p:pic>
      <p:pic>
        <p:nvPicPr>
          <p:cNvPr id="9" name="Рисунок 8" descr="БУСЫ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5072074"/>
            <a:ext cx="1357306" cy="1357306"/>
          </a:xfrm>
          <a:prstGeom prst="rect">
            <a:avLst/>
          </a:prstGeom>
        </p:spPr>
      </p:pic>
      <p:pic>
        <p:nvPicPr>
          <p:cNvPr id="10" name="Рисунок 9" descr="со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214686"/>
            <a:ext cx="714380" cy="1179557"/>
          </a:xfrm>
          <a:prstGeom prst="rect">
            <a:avLst/>
          </a:prstGeom>
        </p:spPr>
      </p:pic>
      <p:pic>
        <p:nvPicPr>
          <p:cNvPr id="11" name="Рисунок 10" descr="CAALIXQ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1928802"/>
            <a:ext cx="1176355" cy="1142983"/>
          </a:xfrm>
          <a:prstGeom prst="rect">
            <a:avLst/>
          </a:prstGeom>
        </p:spPr>
      </p:pic>
      <p:pic>
        <p:nvPicPr>
          <p:cNvPr id="12" name="Рисунок 11" descr="CAQ5YBA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4786322"/>
            <a:ext cx="1500198" cy="1332176"/>
          </a:xfrm>
          <a:prstGeom prst="rect">
            <a:avLst/>
          </a:prstGeom>
        </p:spPr>
      </p:pic>
      <p:pic>
        <p:nvPicPr>
          <p:cNvPr id="13" name="Рисунок 12" descr="CAUN8XQ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5206" y="3429000"/>
            <a:ext cx="1271016" cy="850392"/>
          </a:xfrm>
          <a:prstGeom prst="rect">
            <a:avLst/>
          </a:prstGeom>
        </p:spPr>
      </p:pic>
      <p:pic>
        <p:nvPicPr>
          <p:cNvPr id="14" name="Рисунок 13" descr="ki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9124" y="5072074"/>
            <a:ext cx="1524000" cy="1121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7290" y="3286124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ПРЕДМЕТЫ</a:t>
            </a:r>
            <a:endParaRPr lang="ru-RU" sz="6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</a:rPr>
              <a:t>КАКИЕ ВОПРОСЫ К НИМ МОЖНО ПОСТАВИТЬ? </a:t>
            </a:r>
            <a:endParaRPr lang="ru-RU" sz="3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Содержимое 3" descr="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180"/>
          <a:stretch>
            <a:fillRect/>
          </a:stretch>
        </p:blipFill>
        <p:spPr>
          <a:xfrm>
            <a:off x="428596" y="1643050"/>
            <a:ext cx="1255012" cy="1500198"/>
          </a:xfrm>
        </p:spPr>
      </p:pic>
      <p:pic>
        <p:nvPicPr>
          <p:cNvPr id="5" name="Рисунок 4" descr="31465-Clipart-Illustration-Of-A-Female-Fox-In-A-Green-Floral-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572008"/>
            <a:ext cx="1288251" cy="1876094"/>
          </a:xfrm>
          <a:prstGeom prst="rect">
            <a:avLst/>
          </a:prstGeom>
        </p:spPr>
      </p:pic>
      <p:pic>
        <p:nvPicPr>
          <p:cNvPr id="6" name="Рисунок 5" descr="dogs000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643050"/>
            <a:ext cx="1571636" cy="1314278"/>
          </a:xfrm>
          <a:prstGeom prst="rect">
            <a:avLst/>
          </a:prstGeom>
        </p:spPr>
      </p:pic>
      <p:pic>
        <p:nvPicPr>
          <p:cNvPr id="7" name="Рисунок 6" descr="kras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714488"/>
            <a:ext cx="1555752" cy="1400177"/>
          </a:xfrm>
          <a:prstGeom prst="rect">
            <a:avLst/>
          </a:prstGeom>
        </p:spPr>
      </p:pic>
      <p:pic>
        <p:nvPicPr>
          <p:cNvPr id="9" name="Рисунок 8" descr="БУСЫ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5072074"/>
            <a:ext cx="1357306" cy="1357306"/>
          </a:xfrm>
          <a:prstGeom prst="rect">
            <a:avLst/>
          </a:prstGeom>
        </p:spPr>
      </p:pic>
      <p:pic>
        <p:nvPicPr>
          <p:cNvPr id="10" name="Рисунок 9" descr="со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214686"/>
            <a:ext cx="714380" cy="1179557"/>
          </a:xfrm>
          <a:prstGeom prst="rect">
            <a:avLst/>
          </a:prstGeom>
        </p:spPr>
      </p:pic>
      <p:pic>
        <p:nvPicPr>
          <p:cNvPr id="11" name="Рисунок 10" descr="CAALIXQ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1928802"/>
            <a:ext cx="1176355" cy="1142983"/>
          </a:xfrm>
          <a:prstGeom prst="rect">
            <a:avLst/>
          </a:prstGeom>
        </p:spPr>
      </p:pic>
      <p:pic>
        <p:nvPicPr>
          <p:cNvPr id="12" name="Рисунок 11" descr="CAQ5YBA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4786322"/>
            <a:ext cx="1500198" cy="1332176"/>
          </a:xfrm>
          <a:prstGeom prst="rect">
            <a:avLst/>
          </a:prstGeom>
        </p:spPr>
      </p:pic>
      <p:pic>
        <p:nvPicPr>
          <p:cNvPr id="13" name="Рисунок 12" descr="CAUN8XQ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5206" y="3429000"/>
            <a:ext cx="1271016" cy="850392"/>
          </a:xfrm>
          <a:prstGeom prst="rect">
            <a:avLst/>
          </a:prstGeom>
        </p:spPr>
      </p:pic>
      <p:pic>
        <p:nvPicPr>
          <p:cNvPr id="14" name="Рисунок 13" descr="ki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9124" y="5072074"/>
            <a:ext cx="1524000" cy="1121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7290" y="3286124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КТО?  ЧТО?</a:t>
            </a:r>
            <a:endParaRPr lang="ru-RU" sz="6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Как спросить, если не знаешь название этого предмета?</a:t>
            </a:r>
            <a:endParaRPr lang="ru-RU" dirty="0"/>
          </a:p>
        </p:txBody>
      </p:sp>
      <p:pic>
        <p:nvPicPr>
          <p:cNvPr id="16386" name="Picture 2" descr="http://www.cryptomundo.com/wp-content/uploads/okapi-plastic-f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4143404" cy="43505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1571612"/>
            <a:ext cx="300039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это?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28625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окапи.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1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задали вопрос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КТО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621508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живое существо.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Garamond" pitchFamily="18" charset="0"/>
              </a:rPr>
              <a:t>К КАКИМ ЕЩЁ ПРЕДМЕТАМ МОЖНО ПОСТАВИТЬ ВОПРОС КТО? </a:t>
            </a:r>
            <a:endParaRPr lang="ru-RU" sz="36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Содержимое 3" descr="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180"/>
          <a:stretch>
            <a:fillRect/>
          </a:stretch>
        </p:blipFill>
        <p:spPr>
          <a:xfrm>
            <a:off x="428596" y="1643050"/>
            <a:ext cx="1255012" cy="1500198"/>
          </a:xfrm>
        </p:spPr>
      </p:pic>
      <p:pic>
        <p:nvPicPr>
          <p:cNvPr id="5" name="Рисунок 4" descr="31465-Clipart-Illustration-Of-A-Female-Fox-In-A-Green-Floral-D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572008"/>
            <a:ext cx="1288251" cy="1876094"/>
          </a:xfrm>
          <a:prstGeom prst="rect">
            <a:avLst/>
          </a:prstGeom>
        </p:spPr>
      </p:pic>
      <p:pic>
        <p:nvPicPr>
          <p:cNvPr id="6" name="Рисунок 5" descr="dogs000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643050"/>
            <a:ext cx="1571636" cy="1314278"/>
          </a:xfrm>
          <a:prstGeom prst="rect">
            <a:avLst/>
          </a:prstGeom>
        </p:spPr>
      </p:pic>
      <p:pic>
        <p:nvPicPr>
          <p:cNvPr id="7" name="Рисунок 6" descr="kras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714488"/>
            <a:ext cx="1555752" cy="1400177"/>
          </a:xfrm>
          <a:prstGeom prst="rect">
            <a:avLst/>
          </a:prstGeom>
        </p:spPr>
      </p:pic>
      <p:pic>
        <p:nvPicPr>
          <p:cNvPr id="9" name="Рисунок 8" descr="БУСЫ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5072074"/>
            <a:ext cx="1357306" cy="1357306"/>
          </a:xfrm>
          <a:prstGeom prst="rect">
            <a:avLst/>
          </a:prstGeom>
        </p:spPr>
      </p:pic>
      <p:pic>
        <p:nvPicPr>
          <p:cNvPr id="10" name="Рисунок 9" descr="со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214686"/>
            <a:ext cx="714380" cy="1179557"/>
          </a:xfrm>
          <a:prstGeom prst="rect">
            <a:avLst/>
          </a:prstGeom>
        </p:spPr>
      </p:pic>
      <p:pic>
        <p:nvPicPr>
          <p:cNvPr id="11" name="Рисунок 10" descr="CAALIXQ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2330" y="1928802"/>
            <a:ext cx="1176355" cy="1142983"/>
          </a:xfrm>
          <a:prstGeom prst="rect">
            <a:avLst/>
          </a:prstGeom>
        </p:spPr>
      </p:pic>
      <p:pic>
        <p:nvPicPr>
          <p:cNvPr id="12" name="Рисунок 11" descr="CAQ5YBA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4786322"/>
            <a:ext cx="1500198" cy="1332176"/>
          </a:xfrm>
          <a:prstGeom prst="rect">
            <a:avLst/>
          </a:prstGeom>
        </p:spPr>
      </p:pic>
      <p:pic>
        <p:nvPicPr>
          <p:cNvPr id="13" name="Рисунок 12" descr="CAUN8XQ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5206" y="3429000"/>
            <a:ext cx="1271016" cy="850392"/>
          </a:xfrm>
          <a:prstGeom prst="rect">
            <a:avLst/>
          </a:prstGeom>
        </p:spPr>
      </p:pic>
      <p:pic>
        <p:nvPicPr>
          <p:cNvPr id="14" name="Рисунок 13" descr="ki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9124" y="5072074"/>
            <a:ext cx="1524000" cy="1121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28926" y="3286124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aramond" pitchFamily="18" charset="0"/>
              </a:rPr>
              <a:t>КТО?  </a:t>
            </a:r>
            <a:endParaRPr lang="ru-RU" sz="6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3286116" y="3000372"/>
            <a:ext cx="571504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15008" y="3571876"/>
            <a:ext cx="1285884" cy="21431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1714480" y="3857628"/>
            <a:ext cx="1785950" cy="107157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4643438" y="4429132"/>
            <a:ext cx="714380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00694" y="4071942"/>
            <a:ext cx="928694" cy="6429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43108" y="633478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ОДУШЕВЛЕННЫЕ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aramond" pitchFamily="18" charset="0"/>
              </a:rPr>
              <a:t>Найдите слова, отвечающие на вопрос        КТО?  в упр.2 стр.4 </a:t>
            </a:r>
            <a:endParaRPr lang="ru-RU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2" cstate="print"/>
          <a:srcRect t="11382" b="9122"/>
          <a:stretch>
            <a:fillRect/>
          </a:stretch>
        </p:blipFill>
        <p:spPr bwMode="auto">
          <a:xfrm>
            <a:off x="0" y="1285860"/>
            <a:ext cx="9144000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235743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643182"/>
            <a:ext cx="1785950" cy="141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собака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лев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корова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пчела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заяц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Garamond" pitchFamily="18" charset="0"/>
              </a:rPr>
              <a:t>Найдите слова, отвечающие на вопрос        КТО?  в предложениях  упр.3 стр.4 </a:t>
            </a:r>
            <a:endParaRPr lang="ru-RU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026" name="Picture 2" descr="C:\Documents and Settings\Администратор\Мои документы\Мои рисунки\eb40428c54f0.jpg"/>
          <p:cNvPicPr>
            <a:picLocks noChangeAspect="1" noChangeArrowheads="1"/>
          </p:cNvPicPr>
          <p:nvPr/>
        </p:nvPicPr>
        <p:blipFill>
          <a:blip r:embed="rId2" cstate="print"/>
          <a:srcRect t="11382" b="9122"/>
          <a:stretch>
            <a:fillRect/>
          </a:stretch>
        </p:blipFill>
        <p:spPr bwMode="auto">
          <a:xfrm>
            <a:off x="0" y="1285860"/>
            <a:ext cx="9144000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235743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2643182"/>
            <a:ext cx="1785950" cy="141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собака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лев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корова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пчела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заяц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27176">
            <a:off x="642910" y="2928934"/>
            <a:ext cx="1785950" cy="21808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мужик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баба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дочка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сынок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отец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мать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девочка</a:t>
            </a:r>
          </a:p>
          <a:p>
            <a:pPr algn="ctr">
              <a:lnSpc>
                <a:spcPts val="2000"/>
              </a:lnSpc>
            </a:pPr>
            <a:r>
              <a:rPr lang="ru-RU" sz="2800" b="1" dirty="0" smtClean="0">
                <a:latin typeface="Garamond" pitchFamily="18" charset="0"/>
              </a:rPr>
              <a:t>братец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Freeform 37"/>
          <p:cNvSpPr>
            <a:spLocks/>
          </p:cNvSpPr>
          <p:nvPr/>
        </p:nvSpPr>
        <p:spPr bwMode="auto">
          <a:xfrm>
            <a:off x="1241425" y="3522663"/>
            <a:ext cx="7115175" cy="2509837"/>
          </a:xfrm>
          <a:custGeom>
            <a:avLst/>
            <a:gdLst/>
            <a:ahLst/>
            <a:cxnLst>
              <a:cxn ang="0">
                <a:pos x="210" y="997"/>
              </a:cxn>
              <a:cxn ang="0">
                <a:pos x="322" y="845"/>
              </a:cxn>
              <a:cxn ang="0">
                <a:pos x="546" y="765"/>
              </a:cxn>
              <a:cxn ang="0">
                <a:pos x="778" y="629"/>
              </a:cxn>
              <a:cxn ang="0">
                <a:pos x="914" y="509"/>
              </a:cxn>
              <a:cxn ang="0">
                <a:pos x="1330" y="341"/>
              </a:cxn>
              <a:cxn ang="0">
                <a:pos x="1866" y="173"/>
              </a:cxn>
              <a:cxn ang="0">
                <a:pos x="1946" y="117"/>
              </a:cxn>
              <a:cxn ang="0">
                <a:pos x="2122" y="21"/>
              </a:cxn>
              <a:cxn ang="0">
                <a:pos x="2538" y="13"/>
              </a:cxn>
              <a:cxn ang="0">
                <a:pos x="2610" y="77"/>
              </a:cxn>
              <a:cxn ang="0">
                <a:pos x="3098" y="117"/>
              </a:cxn>
              <a:cxn ang="0">
                <a:pos x="3546" y="197"/>
              </a:cxn>
              <a:cxn ang="0">
                <a:pos x="3890" y="309"/>
              </a:cxn>
              <a:cxn ang="0">
                <a:pos x="3930" y="333"/>
              </a:cxn>
              <a:cxn ang="0">
                <a:pos x="4194" y="405"/>
              </a:cxn>
              <a:cxn ang="0">
                <a:pos x="4410" y="565"/>
              </a:cxn>
              <a:cxn ang="0">
                <a:pos x="4402" y="877"/>
              </a:cxn>
              <a:cxn ang="0">
                <a:pos x="4474" y="1133"/>
              </a:cxn>
              <a:cxn ang="0">
                <a:pos x="4418" y="1293"/>
              </a:cxn>
              <a:cxn ang="0">
                <a:pos x="3674" y="1381"/>
              </a:cxn>
              <a:cxn ang="0">
                <a:pos x="3370" y="1365"/>
              </a:cxn>
              <a:cxn ang="0">
                <a:pos x="3082" y="1293"/>
              </a:cxn>
              <a:cxn ang="0">
                <a:pos x="2890" y="1405"/>
              </a:cxn>
              <a:cxn ang="0">
                <a:pos x="2370" y="1373"/>
              </a:cxn>
              <a:cxn ang="0">
                <a:pos x="2018" y="1413"/>
              </a:cxn>
              <a:cxn ang="0">
                <a:pos x="1834" y="1293"/>
              </a:cxn>
              <a:cxn ang="0">
                <a:pos x="1682" y="1349"/>
              </a:cxn>
              <a:cxn ang="0">
                <a:pos x="1506" y="1413"/>
              </a:cxn>
              <a:cxn ang="0">
                <a:pos x="898" y="1581"/>
              </a:cxn>
              <a:cxn ang="0">
                <a:pos x="298" y="1389"/>
              </a:cxn>
              <a:cxn ang="0">
                <a:pos x="98" y="1269"/>
              </a:cxn>
              <a:cxn ang="0">
                <a:pos x="26" y="1181"/>
              </a:cxn>
              <a:cxn ang="0">
                <a:pos x="42" y="1117"/>
              </a:cxn>
              <a:cxn ang="0">
                <a:pos x="74" y="1085"/>
              </a:cxn>
            </a:cxnLst>
            <a:rect l="0" t="0" r="r" b="b"/>
            <a:pathLst>
              <a:path w="4482" h="1581">
                <a:moveTo>
                  <a:pt x="42" y="1077"/>
                </a:moveTo>
                <a:cubicBezTo>
                  <a:pt x="122" y="1104"/>
                  <a:pt x="152" y="1035"/>
                  <a:pt x="210" y="997"/>
                </a:cubicBezTo>
                <a:cubicBezTo>
                  <a:pt x="234" y="961"/>
                  <a:pt x="236" y="918"/>
                  <a:pt x="250" y="877"/>
                </a:cubicBezTo>
                <a:cubicBezTo>
                  <a:pt x="258" y="852"/>
                  <a:pt x="322" y="845"/>
                  <a:pt x="322" y="845"/>
                </a:cubicBezTo>
                <a:cubicBezTo>
                  <a:pt x="338" y="833"/>
                  <a:pt x="419" y="776"/>
                  <a:pt x="434" y="773"/>
                </a:cubicBezTo>
                <a:cubicBezTo>
                  <a:pt x="471" y="766"/>
                  <a:pt x="509" y="768"/>
                  <a:pt x="546" y="765"/>
                </a:cubicBezTo>
                <a:cubicBezTo>
                  <a:pt x="595" y="755"/>
                  <a:pt x="628" y="735"/>
                  <a:pt x="674" y="717"/>
                </a:cubicBezTo>
                <a:cubicBezTo>
                  <a:pt x="707" y="684"/>
                  <a:pt x="737" y="652"/>
                  <a:pt x="778" y="629"/>
                </a:cubicBezTo>
                <a:cubicBezTo>
                  <a:pt x="817" y="607"/>
                  <a:pt x="788" y="638"/>
                  <a:pt x="826" y="605"/>
                </a:cubicBezTo>
                <a:cubicBezTo>
                  <a:pt x="851" y="582"/>
                  <a:pt x="885" y="528"/>
                  <a:pt x="914" y="509"/>
                </a:cubicBezTo>
                <a:cubicBezTo>
                  <a:pt x="979" y="466"/>
                  <a:pt x="1068" y="486"/>
                  <a:pt x="1146" y="477"/>
                </a:cubicBezTo>
                <a:cubicBezTo>
                  <a:pt x="1195" y="379"/>
                  <a:pt x="1237" y="382"/>
                  <a:pt x="1330" y="341"/>
                </a:cubicBezTo>
                <a:cubicBezTo>
                  <a:pt x="1493" y="269"/>
                  <a:pt x="1548" y="288"/>
                  <a:pt x="1770" y="277"/>
                </a:cubicBezTo>
                <a:cubicBezTo>
                  <a:pt x="1790" y="217"/>
                  <a:pt x="1810" y="208"/>
                  <a:pt x="1866" y="173"/>
                </a:cubicBezTo>
                <a:cubicBezTo>
                  <a:pt x="1877" y="166"/>
                  <a:pt x="1887" y="157"/>
                  <a:pt x="1898" y="149"/>
                </a:cubicBezTo>
                <a:cubicBezTo>
                  <a:pt x="1914" y="138"/>
                  <a:pt x="1946" y="117"/>
                  <a:pt x="1946" y="117"/>
                </a:cubicBezTo>
                <a:cubicBezTo>
                  <a:pt x="1980" y="49"/>
                  <a:pt x="2020" y="54"/>
                  <a:pt x="2090" y="37"/>
                </a:cubicBezTo>
                <a:cubicBezTo>
                  <a:pt x="2102" y="34"/>
                  <a:pt x="2111" y="25"/>
                  <a:pt x="2122" y="21"/>
                </a:cubicBezTo>
                <a:cubicBezTo>
                  <a:pt x="2138" y="15"/>
                  <a:pt x="2170" y="5"/>
                  <a:pt x="2170" y="5"/>
                </a:cubicBezTo>
                <a:cubicBezTo>
                  <a:pt x="2293" y="8"/>
                  <a:pt x="2416" y="0"/>
                  <a:pt x="2538" y="13"/>
                </a:cubicBezTo>
                <a:cubicBezTo>
                  <a:pt x="2550" y="14"/>
                  <a:pt x="2546" y="36"/>
                  <a:pt x="2554" y="45"/>
                </a:cubicBezTo>
                <a:cubicBezTo>
                  <a:pt x="2573" y="68"/>
                  <a:pt x="2586" y="69"/>
                  <a:pt x="2610" y="77"/>
                </a:cubicBezTo>
                <a:cubicBezTo>
                  <a:pt x="2758" y="71"/>
                  <a:pt x="2888" y="81"/>
                  <a:pt x="3034" y="93"/>
                </a:cubicBezTo>
                <a:cubicBezTo>
                  <a:pt x="3155" y="123"/>
                  <a:pt x="2972" y="75"/>
                  <a:pt x="3098" y="117"/>
                </a:cubicBezTo>
                <a:cubicBezTo>
                  <a:pt x="3143" y="132"/>
                  <a:pt x="3272" y="132"/>
                  <a:pt x="3282" y="133"/>
                </a:cubicBezTo>
                <a:cubicBezTo>
                  <a:pt x="3374" y="144"/>
                  <a:pt x="3456" y="179"/>
                  <a:pt x="3546" y="197"/>
                </a:cubicBezTo>
                <a:cubicBezTo>
                  <a:pt x="3596" y="222"/>
                  <a:pt x="3651" y="242"/>
                  <a:pt x="3706" y="253"/>
                </a:cubicBezTo>
                <a:cubicBezTo>
                  <a:pt x="3766" y="313"/>
                  <a:pt x="3797" y="302"/>
                  <a:pt x="3890" y="309"/>
                </a:cubicBezTo>
                <a:cubicBezTo>
                  <a:pt x="3895" y="320"/>
                  <a:pt x="3896" y="335"/>
                  <a:pt x="3906" y="341"/>
                </a:cubicBezTo>
                <a:cubicBezTo>
                  <a:pt x="3913" y="345"/>
                  <a:pt x="3922" y="333"/>
                  <a:pt x="3930" y="333"/>
                </a:cubicBezTo>
                <a:cubicBezTo>
                  <a:pt x="3985" y="333"/>
                  <a:pt x="4044" y="349"/>
                  <a:pt x="4098" y="357"/>
                </a:cubicBezTo>
                <a:cubicBezTo>
                  <a:pt x="4130" y="376"/>
                  <a:pt x="4159" y="393"/>
                  <a:pt x="4194" y="405"/>
                </a:cubicBezTo>
                <a:cubicBezTo>
                  <a:pt x="4228" y="432"/>
                  <a:pt x="4266" y="449"/>
                  <a:pt x="4298" y="477"/>
                </a:cubicBezTo>
                <a:cubicBezTo>
                  <a:pt x="4335" y="509"/>
                  <a:pt x="4369" y="538"/>
                  <a:pt x="4410" y="565"/>
                </a:cubicBezTo>
                <a:cubicBezTo>
                  <a:pt x="4454" y="654"/>
                  <a:pt x="4435" y="602"/>
                  <a:pt x="4418" y="797"/>
                </a:cubicBezTo>
                <a:cubicBezTo>
                  <a:pt x="4416" y="824"/>
                  <a:pt x="4402" y="877"/>
                  <a:pt x="4402" y="877"/>
                </a:cubicBezTo>
                <a:cubicBezTo>
                  <a:pt x="4408" y="933"/>
                  <a:pt x="4408" y="993"/>
                  <a:pt x="4434" y="1045"/>
                </a:cubicBezTo>
                <a:cubicBezTo>
                  <a:pt x="4478" y="1132"/>
                  <a:pt x="4441" y="1035"/>
                  <a:pt x="4474" y="1133"/>
                </a:cubicBezTo>
                <a:cubicBezTo>
                  <a:pt x="4477" y="1141"/>
                  <a:pt x="4482" y="1157"/>
                  <a:pt x="4482" y="1157"/>
                </a:cubicBezTo>
                <a:cubicBezTo>
                  <a:pt x="4475" y="1221"/>
                  <a:pt x="4471" y="1258"/>
                  <a:pt x="4418" y="1293"/>
                </a:cubicBezTo>
                <a:cubicBezTo>
                  <a:pt x="4330" y="1425"/>
                  <a:pt x="4236" y="1369"/>
                  <a:pt x="4050" y="1373"/>
                </a:cubicBezTo>
                <a:cubicBezTo>
                  <a:pt x="3925" y="1376"/>
                  <a:pt x="3799" y="1378"/>
                  <a:pt x="3674" y="1381"/>
                </a:cubicBezTo>
                <a:cubicBezTo>
                  <a:pt x="3570" y="1391"/>
                  <a:pt x="3578" y="1395"/>
                  <a:pt x="3450" y="1381"/>
                </a:cubicBezTo>
                <a:cubicBezTo>
                  <a:pt x="3423" y="1378"/>
                  <a:pt x="3370" y="1365"/>
                  <a:pt x="3370" y="1365"/>
                </a:cubicBezTo>
                <a:cubicBezTo>
                  <a:pt x="3299" y="1330"/>
                  <a:pt x="3245" y="1304"/>
                  <a:pt x="3170" y="1285"/>
                </a:cubicBezTo>
                <a:cubicBezTo>
                  <a:pt x="3141" y="1288"/>
                  <a:pt x="3110" y="1285"/>
                  <a:pt x="3082" y="1293"/>
                </a:cubicBezTo>
                <a:cubicBezTo>
                  <a:pt x="3064" y="1298"/>
                  <a:pt x="3050" y="1315"/>
                  <a:pt x="3034" y="1325"/>
                </a:cubicBezTo>
                <a:cubicBezTo>
                  <a:pt x="2988" y="1354"/>
                  <a:pt x="2940" y="1385"/>
                  <a:pt x="2890" y="1405"/>
                </a:cubicBezTo>
                <a:cubicBezTo>
                  <a:pt x="2700" y="1393"/>
                  <a:pt x="2670" y="1430"/>
                  <a:pt x="2562" y="1349"/>
                </a:cubicBezTo>
                <a:cubicBezTo>
                  <a:pt x="2495" y="1356"/>
                  <a:pt x="2437" y="1367"/>
                  <a:pt x="2370" y="1373"/>
                </a:cubicBezTo>
                <a:cubicBezTo>
                  <a:pt x="2312" y="1385"/>
                  <a:pt x="2256" y="1399"/>
                  <a:pt x="2202" y="1421"/>
                </a:cubicBezTo>
                <a:cubicBezTo>
                  <a:pt x="2141" y="1418"/>
                  <a:pt x="2079" y="1420"/>
                  <a:pt x="2018" y="1413"/>
                </a:cubicBezTo>
                <a:cubicBezTo>
                  <a:pt x="1995" y="1410"/>
                  <a:pt x="1981" y="1386"/>
                  <a:pt x="1962" y="1373"/>
                </a:cubicBezTo>
                <a:cubicBezTo>
                  <a:pt x="1920" y="1345"/>
                  <a:pt x="1883" y="1309"/>
                  <a:pt x="1834" y="1293"/>
                </a:cubicBezTo>
                <a:cubicBezTo>
                  <a:pt x="1805" y="1296"/>
                  <a:pt x="1775" y="1295"/>
                  <a:pt x="1746" y="1301"/>
                </a:cubicBezTo>
                <a:cubicBezTo>
                  <a:pt x="1720" y="1307"/>
                  <a:pt x="1705" y="1335"/>
                  <a:pt x="1682" y="1349"/>
                </a:cubicBezTo>
                <a:cubicBezTo>
                  <a:pt x="1662" y="1362"/>
                  <a:pt x="1638" y="1369"/>
                  <a:pt x="1618" y="1381"/>
                </a:cubicBezTo>
                <a:cubicBezTo>
                  <a:pt x="1582" y="1436"/>
                  <a:pt x="1620" y="1391"/>
                  <a:pt x="1506" y="1413"/>
                </a:cubicBezTo>
                <a:cubicBezTo>
                  <a:pt x="1481" y="1418"/>
                  <a:pt x="1458" y="1430"/>
                  <a:pt x="1434" y="1437"/>
                </a:cubicBezTo>
                <a:cubicBezTo>
                  <a:pt x="1255" y="1490"/>
                  <a:pt x="1080" y="1541"/>
                  <a:pt x="898" y="1581"/>
                </a:cubicBezTo>
                <a:cubicBezTo>
                  <a:pt x="826" y="1577"/>
                  <a:pt x="452" y="1578"/>
                  <a:pt x="378" y="1541"/>
                </a:cubicBezTo>
                <a:cubicBezTo>
                  <a:pt x="343" y="1488"/>
                  <a:pt x="353" y="1425"/>
                  <a:pt x="298" y="1389"/>
                </a:cubicBezTo>
                <a:cubicBezTo>
                  <a:pt x="280" y="1334"/>
                  <a:pt x="198" y="1311"/>
                  <a:pt x="146" y="1301"/>
                </a:cubicBezTo>
                <a:cubicBezTo>
                  <a:pt x="130" y="1290"/>
                  <a:pt x="109" y="1285"/>
                  <a:pt x="98" y="1269"/>
                </a:cubicBezTo>
                <a:cubicBezTo>
                  <a:pt x="77" y="1237"/>
                  <a:pt x="90" y="1250"/>
                  <a:pt x="58" y="1229"/>
                </a:cubicBezTo>
                <a:cubicBezTo>
                  <a:pt x="47" y="1213"/>
                  <a:pt x="37" y="1197"/>
                  <a:pt x="26" y="1181"/>
                </a:cubicBezTo>
                <a:cubicBezTo>
                  <a:pt x="21" y="1173"/>
                  <a:pt x="10" y="1157"/>
                  <a:pt x="10" y="1157"/>
                </a:cubicBezTo>
                <a:cubicBezTo>
                  <a:pt x="30" y="1077"/>
                  <a:pt x="0" y="1159"/>
                  <a:pt x="42" y="1117"/>
                </a:cubicBezTo>
                <a:cubicBezTo>
                  <a:pt x="48" y="1111"/>
                  <a:pt x="44" y="1099"/>
                  <a:pt x="50" y="1093"/>
                </a:cubicBezTo>
                <a:cubicBezTo>
                  <a:pt x="56" y="1087"/>
                  <a:pt x="78" y="1093"/>
                  <a:pt x="74" y="1085"/>
                </a:cubicBezTo>
                <a:cubicBezTo>
                  <a:pt x="69" y="1075"/>
                  <a:pt x="53" y="1080"/>
                  <a:pt x="42" y="107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76" name="AutoShape 36" descr="Штриховой горизонтальный"/>
          <p:cNvSpPr>
            <a:spLocks noChangeArrowheads="1"/>
          </p:cNvSpPr>
          <p:nvPr/>
        </p:nvSpPr>
        <p:spPr bwMode="auto">
          <a:xfrm>
            <a:off x="2771775" y="3284538"/>
            <a:ext cx="4895850" cy="792162"/>
          </a:xfrm>
          <a:prstGeom prst="wedgeEllipseCallout">
            <a:avLst>
              <a:gd name="adj1" fmla="val -33722"/>
              <a:gd name="adj2" fmla="val 17537"/>
            </a:avLst>
          </a:prstGeom>
          <a:pattFill prst="dashHorz">
            <a:fgClr>
              <a:schemeClr val="accent2"/>
            </a:fgClr>
            <a:bgClr>
              <a:schemeClr val="accent1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0243" name="Picture 3" descr="pelik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r="1567" b="52577"/>
          <a:stretch>
            <a:fillRect/>
          </a:stretch>
        </p:blipFill>
        <p:spPr bwMode="auto">
          <a:xfrm>
            <a:off x="3203575" y="4975225"/>
            <a:ext cx="31686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9"/>
          <a:stretch>
            <a:fillRect/>
          </a:stretch>
        </p:blipFill>
        <p:spPr bwMode="auto">
          <a:xfrm>
            <a:off x="323850" y="4724400"/>
            <a:ext cx="4333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16" r="50876"/>
          <a:stretch>
            <a:fillRect/>
          </a:stretch>
        </p:blipFill>
        <p:spPr bwMode="auto">
          <a:xfrm>
            <a:off x="179388" y="2420938"/>
            <a:ext cx="5413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t="51042" b="37625"/>
          <a:stretch>
            <a:fillRect/>
          </a:stretch>
        </p:blipFill>
        <p:spPr bwMode="auto">
          <a:xfrm>
            <a:off x="971550" y="188913"/>
            <a:ext cx="2016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00220_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50" r="22501"/>
          <a:stretch>
            <a:fillRect/>
          </a:stretch>
        </p:blipFill>
        <p:spPr bwMode="auto">
          <a:xfrm>
            <a:off x="179388" y="188913"/>
            <a:ext cx="5762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33" b="75417"/>
          <a:stretch>
            <a:fillRect/>
          </a:stretch>
        </p:blipFill>
        <p:spPr bwMode="auto">
          <a:xfrm>
            <a:off x="3563938" y="188913"/>
            <a:ext cx="1944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00220_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659" b="50876"/>
          <a:stretch>
            <a:fillRect/>
          </a:stretch>
        </p:blipFill>
        <p:spPr bwMode="auto">
          <a:xfrm>
            <a:off x="6011863" y="188913"/>
            <a:ext cx="2016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709"/>
          <a:stretch>
            <a:fillRect/>
          </a:stretch>
        </p:blipFill>
        <p:spPr bwMode="auto">
          <a:xfrm>
            <a:off x="8459788" y="188913"/>
            <a:ext cx="4333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/>
          </a:blip>
          <a:srcRect l="37625" r="51042"/>
          <a:stretch>
            <a:fillRect/>
          </a:stretch>
        </p:blipFill>
        <p:spPr bwMode="auto">
          <a:xfrm>
            <a:off x="8459788" y="2420938"/>
            <a:ext cx="504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00220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1" r="64250"/>
          <a:stretch>
            <a:fillRect/>
          </a:stretch>
        </p:blipFill>
        <p:spPr bwMode="auto">
          <a:xfrm>
            <a:off x="8388350" y="4652963"/>
            <a:ext cx="576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cat2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175" y="1700213"/>
            <a:ext cx="1574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XTREE3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549275"/>
            <a:ext cx="225901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rabit"/>
          <p:cNvPicPr>
            <a:picLocks noChangeAspect="1" noChangeArrowheads="1"/>
          </p:cNvPicPr>
          <p:nvPr/>
        </p:nvPicPr>
        <p:blipFill>
          <a:blip r:embed="rId9" cstate="print">
            <a:lum bright="-12000"/>
          </a:blip>
          <a:srcRect/>
          <a:stretch>
            <a:fillRect/>
          </a:stretch>
        </p:blipFill>
        <p:spPr bwMode="auto">
          <a:xfrm>
            <a:off x="1042988" y="2852738"/>
            <a:ext cx="1728787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11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781300"/>
            <a:ext cx="13239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813" y="436562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663" y="3141663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blume049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025" y="422116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 descr="0a4f488923716b024ee68941527cf924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>
            <a:lum bright="-6000"/>
          </a:blip>
          <a:srcRect/>
          <a:stretch>
            <a:fillRect/>
          </a:stretch>
        </p:blipFill>
        <p:spPr bwMode="auto">
          <a:xfrm>
            <a:off x="1403350" y="1700213"/>
            <a:ext cx="15224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65faa995e8495198efec9f89623bb9a7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1775" y="2565400"/>
            <a:ext cx="16557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аранд.wav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79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Попкова Т.В. - 2012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9 -0.05046 L -0.22135 -0.05046 L -0.22135 -0.57014 L 0.18889 -0.57014 L 0.18889 -0.05046 Z " pathEditMode="relative" rAng="10800000" ptsTypes="FFFFF">
                                      <p:cBhvr>
                                        <p:cTn id="9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75 0.22453 C -0.20469 0.26296 -0.25833 0.28495 -0.31389 0.28495 C -0.37778 0.28495 -0.42882 0.26296 -0.46476 0.22453 L -0.63542 0.05416 " pathEditMode="relative" rAng="0" ptsTypes="FffFF">
                                      <p:cBhvr>
                                        <p:cTn id="10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5 C -0.42865 0.26342 -0.375 0.28518 -0.31927 0.28518 C -0.25538 0.28518 -0.20451 0.26342 -0.16858 0.225 L 0.00243 0.05416 " pathEditMode="relative" rAng="0" ptsTypes="FffFF">
                                      <p:cBhvr>
                                        <p:cTn id="112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416 L -0.16892 0.225 C -0.20451 0.26342 -0.25816 0.28518 -0.31406 0.28518 C -0.37778 0.28518 -0.42882 0.26342 -0.46458 0.225 L -0.63542 0.05416 " pathEditMode="relative" rAng="0" ptsTypes="FffFF">
                                      <p:cBhvr>
                                        <p:cTn id="11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0.05416 L -0.46458 0.22476 C -0.42865 0.26342 -0.375 0.28518 -0.31927 0.28518 C -0.25538 0.28518 -0.20451 0.26342 -0.16858 0.22476 L 0.00243 0.05416 " pathEditMode="relative" rAng="0" ptsTypes="FffFF">
                                      <p:cBhvr>
                                        <p:cTn id="1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585 -0.00555 " pathEditMode="relative" rAng="0" ptsTypes="AA">
                                      <p:cBhvr>
                                        <p:cTn id="184" dur="5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</p:childTnLst>
        </p:cTn>
      </p:par>
    </p:tnLst>
    <p:bldLst>
      <p:bldP spid="10276" grpId="0" animBg="1"/>
    </p:bldLst>
  </p:timing>
</p:sld>
</file>

<file path=ppt/theme/theme1.xml><?xml version="1.0" encoding="utf-8"?>
<a:theme xmlns:a="http://schemas.openxmlformats.org/drawingml/2006/main" name="ин.яз.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ин.яз. 1</Template>
  <TotalTime>123</TotalTime>
  <Words>440</Words>
  <Application>Microsoft Office PowerPoint</Application>
  <PresentationFormat>Экран (4:3)</PresentationFormat>
  <Paragraphs>124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ин.яз. 1</vt:lpstr>
      <vt:lpstr>ИМЯ  СУЩЕСТВИТЕЛЬНОЕ Урок 1.</vt:lpstr>
      <vt:lpstr>Путешествие в Страну Слов</vt:lpstr>
      <vt:lpstr>ЧТО ЗДЕСЬ ИЗОБРАЖЕНО? НАЗОВИ ОДНИМ СЛОВОМ.</vt:lpstr>
      <vt:lpstr>КАКИЕ ВОПРОСЫ К НИМ МОЖНО ПОСТАВИТЬ? </vt:lpstr>
      <vt:lpstr>Как спросить, если не знаешь название этого предмета?</vt:lpstr>
      <vt:lpstr>К КАКИМ ЕЩЁ ПРЕДМЕТАМ МОЖНО ПОСТАВИТЬ ВОПРОС КТО? </vt:lpstr>
      <vt:lpstr>Найдите слова, отвечающие на вопрос        КТО?  в упр.2 стр.4 </vt:lpstr>
      <vt:lpstr>Найдите слова, отвечающие на вопрос        КТО?  в предложениях  упр.3 стр.4 </vt:lpstr>
      <vt:lpstr>Слайд 9</vt:lpstr>
      <vt:lpstr>Как спросить, если не знаешь название этого предмета?</vt:lpstr>
      <vt:lpstr>К КАКИМ ЕЩЁ ПРЕДМЕТАМ МОЖНО ПОСТАВИТЬ ВОПРОС ЧТО? </vt:lpstr>
      <vt:lpstr>Найдите слова, отвечающие на вопрос        ЧТО?  в упр.5 стр.5 </vt:lpstr>
      <vt:lpstr>Найдите слова, отвечающие на вопрос ЧТО?   в  предложении: У Деда Мороза окна, пол и стены ледяные. </vt:lpstr>
      <vt:lpstr>Слайд 14</vt:lpstr>
      <vt:lpstr>Слайд 15</vt:lpstr>
      <vt:lpstr>В Стране Слов мы встретили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СУЩЕСТВИТЕЛЬНОЕ</dc:title>
  <dc:creator>Customer</dc:creator>
  <cp:lastModifiedBy>Татьяна</cp:lastModifiedBy>
  <cp:revision>18</cp:revision>
  <dcterms:created xsi:type="dcterms:W3CDTF">2011-01-09T15:37:53Z</dcterms:created>
  <dcterms:modified xsi:type="dcterms:W3CDTF">2014-12-06T16:22:16Z</dcterms:modified>
</cp:coreProperties>
</file>