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2" r:id="rId4"/>
    <p:sldId id="258" r:id="rId5"/>
    <p:sldId id="261" r:id="rId6"/>
    <p:sldId id="260" r:id="rId7"/>
    <p:sldId id="266" r:id="rId8"/>
    <p:sldId id="264" r:id="rId9"/>
    <p:sldId id="278" r:id="rId10"/>
    <p:sldId id="280" r:id="rId11"/>
    <p:sldId id="27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84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D28F8-B741-45BE-B202-8AAB3ADE2BA6}" type="datetimeFigureOut">
              <a:rPr lang="ru-RU" smtClean="0"/>
              <a:pPr/>
              <a:t>19.09.2015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0482D60-DD20-4326-A72A-04DD818392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D28F8-B741-45BE-B202-8AAB3ADE2BA6}" type="datetimeFigureOut">
              <a:rPr lang="ru-RU" smtClean="0"/>
              <a:pPr/>
              <a:t>19.09.2015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82D60-DD20-4326-A72A-04DD818392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D28F8-B741-45BE-B202-8AAB3ADE2BA6}" type="datetimeFigureOut">
              <a:rPr lang="ru-RU" smtClean="0"/>
              <a:pPr/>
              <a:t>19.09.2015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82D60-DD20-4326-A72A-04DD818392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D28F8-B741-45BE-B202-8AAB3ADE2BA6}" type="datetimeFigureOut">
              <a:rPr lang="ru-RU" smtClean="0"/>
              <a:pPr/>
              <a:t>19.09.2015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0482D60-DD20-4326-A72A-04DD818392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D28F8-B741-45BE-B202-8AAB3ADE2BA6}" type="datetimeFigureOut">
              <a:rPr lang="ru-RU" smtClean="0"/>
              <a:pPr/>
              <a:t>19.09.2015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82D60-DD20-4326-A72A-04DD818392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D28F8-B741-45BE-B202-8AAB3ADE2BA6}" type="datetimeFigureOut">
              <a:rPr lang="ru-RU" smtClean="0"/>
              <a:pPr/>
              <a:t>19.09.2015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82D60-DD20-4326-A72A-04DD818392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D28F8-B741-45BE-B202-8AAB3ADE2BA6}" type="datetimeFigureOut">
              <a:rPr lang="ru-RU" smtClean="0"/>
              <a:pPr/>
              <a:t>19.09.2015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0482D60-DD20-4326-A72A-04DD818392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D28F8-B741-45BE-B202-8AAB3ADE2BA6}" type="datetimeFigureOut">
              <a:rPr lang="ru-RU" smtClean="0"/>
              <a:pPr/>
              <a:t>19.09.2015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82D60-DD20-4326-A72A-04DD818392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D28F8-B741-45BE-B202-8AAB3ADE2BA6}" type="datetimeFigureOut">
              <a:rPr lang="ru-RU" smtClean="0"/>
              <a:pPr/>
              <a:t>19.09.2015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82D60-DD20-4326-A72A-04DD818392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D28F8-B741-45BE-B202-8AAB3ADE2BA6}" type="datetimeFigureOut">
              <a:rPr lang="ru-RU" smtClean="0"/>
              <a:pPr/>
              <a:t>19.09.2015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82D60-DD20-4326-A72A-04DD818392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D28F8-B741-45BE-B202-8AAB3ADE2BA6}" type="datetimeFigureOut">
              <a:rPr lang="ru-RU" smtClean="0"/>
              <a:pPr/>
              <a:t>19.09.2015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82D60-DD20-4326-A72A-04DD818392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27D28F8-B741-45BE-B202-8AAB3ADE2BA6}" type="datetimeFigureOut">
              <a:rPr lang="ru-RU" smtClean="0"/>
              <a:pPr/>
              <a:t>19.09.2015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0482D60-DD20-4326-A72A-04DD818392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ipe dir="r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&#1085;&#1072;&#1096;&#1077;-&#1087;&#1086;&#1076;&#1084;&#1086;&#1089;&#1082;&#1086;&#1074;&#1100;&#1077;.&#1088;&#1092;/projects/503633/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comp.sheludchenko@mail.ru" TargetMode="External"/><Relationship Id="rId2" Type="http://schemas.openxmlformats.org/officeDocument/2006/relationships/hyperlink" Target="mailto:sp-lika@mail.ru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hyperlink" Target="mailto:jukova@asou-mo.ru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15G85CN83Ls" TargetMode="External"/><Relationship Id="rId3" Type="http://schemas.openxmlformats.org/officeDocument/2006/relationships/hyperlink" Target="http://www.youtube.com/watch?v=ET5TMQJncug" TargetMode="External"/><Relationship Id="rId7" Type="http://schemas.openxmlformats.org/officeDocument/2006/relationships/hyperlink" Target="http://www.youtube.com/watch?v=_YoGkj-LL4c" TargetMode="External"/><Relationship Id="rId2" Type="http://schemas.openxmlformats.org/officeDocument/2006/relationships/hyperlink" Target="http://nsportal.ru/usmanova-olga-alekseevna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youtube.com/watch?v=DcH1-OmajkQ" TargetMode="External"/><Relationship Id="rId5" Type="http://schemas.openxmlformats.org/officeDocument/2006/relationships/hyperlink" Target="http://www.youtube.com/watch?v=b2ETN_UjYpE" TargetMode="External"/><Relationship Id="rId4" Type="http://schemas.openxmlformats.org/officeDocument/2006/relationships/hyperlink" Target="http://www.youtube.com/watch?v=b9PENhcAeq0" TargetMode="External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3861048"/>
            <a:ext cx="7200800" cy="108012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/>
            <a:r>
              <a:rPr lang="ru-RU" sz="3600" b="1" i="1" u="sng" dirty="0" smtClean="0">
                <a:solidFill>
                  <a:schemeClr val="bg2">
                    <a:lumMod val="10000"/>
                  </a:schemeClr>
                </a:solidFill>
              </a:rPr>
              <a:t>Проект   </a:t>
            </a:r>
            <a:r>
              <a:rPr lang="ru-RU" sz="3600" b="1" i="1" u="sng" dirty="0" smtClean="0">
                <a:solidFill>
                  <a:schemeClr val="bg2">
                    <a:lumMod val="10000"/>
                  </a:schemeClr>
                </a:solidFill>
              </a:rPr>
              <a:t>«Что </a:t>
            </a:r>
            <a:r>
              <a:rPr lang="ru-RU" sz="3600" b="1" i="1" u="sng" dirty="0" smtClean="0">
                <a:solidFill>
                  <a:schemeClr val="bg2">
                    <a:lumMod val="10000"/>
                  </a:schemeClr>
                </a:solidFill>
              </a:rPr>
              <a:t> написано  </a:t>
            </a:r>
            <a:r>
              <a:rPr lang="ru-RU" sz="3600" b="1" i="1" u="sng" dirty="0" smtClean="0">
                <a:solidFill>
                  <a:schemeClr val="bg2">
                    <a:lumMod val="10000"/>
                  </a:schemeClr>
                </a:solidFill>
              </a:rPr>
              <a:t>пером…» </a:t>
            </a:r>
          </a:p>
          <a:p>
            <a:pPr algn="ctr"/>
            <a:r>
              <a:rPr lang="ru-RU" sz="3600" b="1" i="1" u="sng" dirty="0" smtClean="0">
                <a:solidFill>
                  <a:schemeClr val="bg2">
                    <a:lumMod val="10000"/>
                  </a:schemeClr>
                </a:solidFill>
              </a:rPr>
              <a:t>(опыт </a:t>
            </a:r>
            <a:r>
              <a:rPr lang="ru-RU" sz="3600" b="1" i="1" u="sng" dirty="0" smtClean="0">
                <a:solidFill>
                  <a:schemeClr val="bg2">
                    <a:lumMod val="10000"/>
                  </a:schemeClr>
                </a:solidFill>
              </a:rPr>
              <a:t> школьного  </a:t>
            </a:r>
            <a:r>
              <a:rPr lang="ru-RU" sz="3600" b="1" i="1" u="sng" dirty="0" smtClean="0">
                <a:solidFill>
                  <a:schemeClr val="bg2">
                    <a:lumMod val="10000"/>
                  </a:schemeClr>
                </a:solidFill>
              </a:rPr>
              <a:t>книгоиздания)</a:t>
            </a:r>
            <a:endParaRPr lang="ru-RU" sz="3600" b="1" i="1" u="sng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5816" y="1556792"/>
            <a:ext cx="6048672" cy="1224136"/>
          </a:xfrm>
          <a:ln>
            <a:solidFill>
              <a:srgbClr val="92D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b="1" dirty="0" err="1" smtClean="0">
                <a:solidFill>
                  <a:schemeClr val="bg2">
                    <a:lumMod val="10000"/>
                  </a:schemeClr>
                </a:solidFill>
              </a:rPr>
              <a:t>Усманова</a:t>
            </a: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  Ольга  Алексеевна</a:t>
            </a:r>
            <a:endParaRPr lang="ru-RU" sz="32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5517232"/>
            <a:ext cx="8136904" cy="707886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/>
              <a:t>Премия Губернатора Московской области  «Наше Подмосковье» - 2015</a:t>
            </a:r>
          </a:p>
          <a:p>
            <a:pPr algn="ctr"/>
            <a:r>
              <a:rPr lang="ru-RU" sz="2000" b="1" i="1" dirty="0" smtClean="0"/>
              <a:t>Номинация   </a:t>
            </a:r>
            <a:r>
              <a:rPr lang="ru-RU" sz="2000" b="1" i="1" dirty="0" smtClean="0"/>
              <a:t>«Больше, </a:t>
            </a:r>
            <a:r>
              <a:rPr lang="ru-RU" sz="2000" b="1" i="1" dirty="0" smtClean="0"/>
              <a:t> чем  профессия</a:t>
            </a:r>
            <a:r>
              <a:rPr lang="ru-RU" sz="2000" b="1" i="1" dirty="0" smtClean="0"/>
              <a:t>»</a:t>
            </a:r>
            <a:endParaRPr lang="ru-RU" sz="2000" b="1" i="1" dirty="0"/>
          </a:p>
        </p:txBody>
      </p:sp>
      <p:pic>
        <p:nvPicPr>
          <p:cNvPr id="1027" name="Picture 3" descr="C:\Users\admin\Desktop\Наше Подмосковье-премия\фото-проеектНП\0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2155825" cy="292576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686800" cy="1152128"/>
          </a:xfrm>
        </p:spPr>
        <p:txBody>
          <a:bodyPr>
            <a:normAutofit fontScale="90000"/>
          </a:bodyPr>
          <a:lstStyle/>
          <a:p>
            <a:r>
              <a:rPr lang="ru-RU" b="1" i="1" u="sng" dirty="0" smtClean="0">
                <a:solidFill>
                  <a:schemeClr val="bg2">
                    <a:lumMod val="10000"/>
                  </a:schemeClr>
                </a:solidFill>
              </a:rPr>
              <a:t>Проект     «Что </a:t>
            </a:r>
            <a:r>
              <a:rPr lang="ru-RU" b="1" i="1" u="sng" dirty="0" smtClean="0">
                <a:solidFill>
                  <a:schemeClr val="bg2">
                    <a:lumMod val="10000"/>
                  </a:schemeClr>
                </a:solidFill>
              </a:rPr>
              <a:t> написано  пером</a:t>
            </a:r>
            <a:r>
              <a:rPr lang="ru-RU" b="1" i="1" u="sng" dirty="0" smtClean="0">
                <a:solidFill>
                  <a:schemeClr val="bg2">
                    <a:lumMod val="10000"/>
                  </a:schemeClr>
                </a:solidFill>
              </a:rPr>
              <a:t>…» </a:t>
            </a:r>
            <a:br>
              <a:rPr lang="ru-RU" b="1" i="1" u="sng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b="1" i="1" u="sng" dirty="0" smtClean="0">
                <a:solidFill>
                  <a:schemeClr val="bg2">
                    <a:lumMod val="10000"/>
                  </a:schemeClr>
                </a:solidFill>
              </a:rPr>
              <a:t>             (</a:t>
            </a:r>
            <a:r>
              <a:rPr lang="ru-RU" b="1" i="1" u="sng" dirty="0" smtClean="0">
                <a:solidFill>
                  <a:schemeClr val="bg2">
                    <a:lumMod val="10000"/>
                  </a:schemeClr>
                </a:solidFill>
              </a:rPr>
              <a:t>опыт  </a:t>
            </a:r>
            <a:r>
              <a:rPr lang="ru-RU" b="1" i="1" u="sng" dirty="0" smtClean="0">
                <a:solidFill>
                  <a:schemeClr val="bg2">
                    <a:lumMod val="10000"/>
                  </a:schemeClr>
                </a:solidFill>
              </a:rPr>
              <a:t>школьного </a:t>
            </a:r>
            <a:r>
              <a:rPr lang="ru-RU" b="1" i="1" u="sng" dirty="0" smtClean="0">
                <a:solidFill>
                  <a:schemeClr val="bg2">
                    <a:lumMod val="10000"/>
                  </a:schemeClr>
                </a:solidFill>
              </a:rPr>
              <a:t> книгоиздания</a:t>
            </a:r>
            <a:r>
              <a:rPr lang="ru-RU" b="1" i="1" u="sng" dirty="0" smtClean="0">
                <a:solidFill>
                  <a:schemeClr val="bg2">
                    <a:lumMod val="10000"/>
                  </a:schemeClr>
                </a:solidFill>
              </a:rPr>
              <a:t>)</a:t>
            </a:r>
            <a:br>
              <a:rPr lang="ru-RU" b="1" i="1" u="sng" dirty="0" smtClean="0">
                <a:solidFill>
                  <a:schemeClr val="bg2">
                    <a:lumMod val="10000"/>
                  </a:schemeClr>
                </a:solidFill>
              </a:rPr>
            </a:br>
            <a:endParaRPr lang="ru-RU" b="1" u="sng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708920"/>
            <a:ext cx="849694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/>
            <a:r>
              <a:rPr lang="ru-RU" dirty="0" smtClean="0"/>
              <a:t>Прямая ссылка на  проект: </a:t>
            </a:r>
            <a:r>
              <a:rPr lang="ru-RU" dirty="0" smtClean="0">
                <a:hlinkClick r:id="rId2"/>
              </a:rPr>
              <a:t>http://наше-подмосковье.рф/projects/503633/</a:t>
            </a:r>
            <a:endParaRPr lang="ru-RU" b="1" dirty="0" smtClean="0"/>
          </a:p>
        </p:txBody>
      </p:sp>
      <p:pic>
        <p:nvPicPr>
          <p:cNvPr id="6151" name="Picture 7" descr="http://pimg.mycdn.me/getImage?url=http%3A%2F%2Fxn----7sbhhdd7apencbh6a5g9c.xn--p1ai%2Fbitrix%2Ftemplates%2Ftwinvest_v1.0%2Fimages%2Flogo.png&amp;type=WIDE_FEED_PANORAMA&amp;signatureToken=hpBLSEV1UOz8MhCzY7g_h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861048"/>
            <a:ext cx="6264696" cy="25922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0"/>
            <a:ext cx="8686800" cy="620688"/>
          </a:xfrm>
        </p:spPr>
        <p:txBody>
          <a:bodyPr>
            <a:normAutofit/>
          </a:bodyPr>
          <a:lstStyle/>
          <a:p>
            <a:pPr algn="ctr"/>
            <a:endParaRPr lang="ru-RU" sz="2400" b="1" u="sng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9023" y="692696"/>
            <a:ext cx="8784977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/>
            <a:endParaRPr lang="ru-RU" sz="2000" b="1" dirty="0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80920" cy="72008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 о   себе  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8424936" cy="5040560"/>
          </a:xfr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just"/>
            <a:r>
              <a:rPr lang="ru-RU" sz="2400" dirty="0" smtClean="0"/>
              <a:t>Люблю свою работу, близких и друзей. Дорожу преданными профессии коллегами. Именно такие люди объединяются в районном клубе "Педагогическая кухня", куратором которого меня избрали. Педагогический стаж - 31 год, 21 из них - в МБОУ СОШ № 10. Учитель высшей категории, член Ассоциации учителей русского языка и литературы Московской области, вхожу в состав Общественного редакционного совета при администрации Красногорского муниципального района. Горжусь достижениями своих учеников - медалистов, отличников, стобалльников на ЕГЭ, победителей и призёров различных олимпиад и творческих конкурсов - и радуюсь большим и маленьким победам каждого. Отсюда и мой "портфель успешности": дипломант областного конкурса "Учитель года"-1998, победитель ПНПО-2007, "Почётный работник общего образования РФ". А главное - ощущение того, что дело, которому ты служишь, - это больше, чем профессия, ведь в мире есть только одна профессия - учитель, остальные - от учителя. И слава Богу за всё!</a:t>
            </a:r>
            <a:r>
              <a:rPr lang="ru-RU" sz="2000" dirty="0" smtClean="0"/>
              <a:t> </a:t>
            </a:r>
            <a:endParaRPr lang="ru-RU" sz="24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72008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bg2">
                    <a:lumMod val="10000"/>
                  </a:schemeClr>
                </a:solidFill>
              </a:rPr>
              <a:t>О  проекте</a:t>
            </a:r>
            <a:endParaRPr lang="ru-RU" sz="4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4008" y="1412776"/>
            <a:ext cx="4347592" cy="5184576"/>
          </a:xfr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 smtClean="0"/>
              <a:t>«Что </a:t>
            </a:r>
            <a:r>
              <a:rPr lang="ru-RU" sz="2400" b="1" dirty="0" smtClean="0"/>
              <a:t>  написано  пером</a:t>
            </a:r>
            <a:r>
              <a:rPr lang="ru-RU" sz="2400" b="1" dirty="0" smtClean="0"/>
              <a:t>…» </a:t>
            </a:r>
            <a:r>
              <a:rPr lang="ru-RU" sz="2400" dirty="0" smtClean="0"/>
              <a:t>- это серия издательских продуктов, предъявляющих школе и общественности творческий и личностный потенциал учащихся и педагогов для создания позитивного  имиджа образовательных учреждений, поддерживающих инновации и  идею сотворчества в тандеме «учитель-ученик-родители»</a:t>
            </a:r>
            <a:endParaRPr lang="ru-RU" sz="24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050" name="Picture 2" descr="C:\Users\admin\Desktop\Наше Подмосковье-премия\фото-проеектНП\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60848"/>
            <a:ext cx="4244280" cy="396044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188640"/>
            <a:ext cx="8496944" cy="150810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/>
              <a:t>Цель проекта: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Зафиксировать стремление школьников и педагогов к личностному самовыражению через общественно-полезное литературное творчество и распространение педагогического опыта с последующим изданием печатных продуктов проекта</a:t>
            </a:r>
            <a:endParaRPr lang="ru-RU" b="1" i="1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026" name="Picture 2" descr="C:\Users\admin\Desktop\Наше Подмосковье-премия\фото-проеектНП\Фото-Модуль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2843808" cy="3816424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7" y="3284984"/>
            <a:ext cx="461568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C:\Users\admin\Desktop\Наше Подмосковье-премия\фото-проеектНП\Фото-Модуль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844824"/>
            <a:ext cx="2915816" cy="3600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72008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bg2">
                    <a:lumMod val="10000"/>
                  </a:schemeClr>
                </a:solidFill>
              </a:rPr>
              <a:t>Мероприятия  и  охват  проекта</a:t>
            </a:r>
            <a:endParaRPr lang="ru-RU" sz="4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668072" cy="5328592"/>
          </a:xfr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1800" b="1" dirty="0" smtClean="0"/>
              <a:t>Подготовительный этап: </a:t>
            </a:r>
            <a:r>
              <a:rPr lang="ru-RU" sz="1800" dirty="0" smtClean="0"/>
              <a:t>формирование концепции проекта и предложений о способах его реализации; разработка Положения о школьном издательском проекте; создание творческих групп; проведение консультаций, отбор материала для публикации. </a:t>
            </a:r>
            <a:r>
              <a:rPr lang="ru-RU" sz="1800" b="1" dirty="0" smtClean="0"/>
              <a:t>Практический этап: </a:t>
            </a:r>
            <a:r>
              <a:rPr lang="ru-RU" sz="1800" dirty="0" smtClean="0"/>
              <a:t>редактирование, дизайн, вёрстка, создание видеостраниц, выход продукта. </a:t>
            </a:r>
            <a:r>
              <a:rPr lang="ru-RU" sz="1800" b="1" dirty="0" smtClean="0"/>
              <a:t>Завершающий этап: </a:t>
            </a:r>
            <a:r>
              <a:rPr lang="ru-RU" sz="1800" dirty="0" smtClean="0"/>
              <a:t>торжественная презентация </a:t>
            </a:r>
            <a:r>
              <a:rPr lang="ru-RU" sz="1800" dirty="0" smtClean="0">
                <a:solidFill>
                  <a:srgbClr val="FF0000"/>
                </a:solidFill>
              </a:rPr>
              <a:t>25.11.2011</a:t>
            </a:r>
            <a:r>
              <a:rPr lang="ru-RU" sz="1800" dirty="0" smtClean="0"/>
              <a:t> - юбилей школы "Десятой - дважды десять!"(альманах "Школа - Учитель и Ученик") - 80 чел.; </a:t>
            </a:r>
            <a:r>
              <a:rPr lang="ru-RU" sz="1800" dirty="0" smtClean="0">
                <a:solidFill>
                  <a:srgbClr val="FF0000"/>
                </a:solidFill>
              </a:rPr>
              <a:t>27.12.2013 </a:t>
            </a:r>
            <a:r>
              <a:rPr lang="ru-RU" sz="1800" dirty="0" smtClean="0"/>
              <a:t>- Новогодний праздник (календарь "Наш город -Красногорск!"- 50чел.; </a:t>
            </a:r>
            <a:r>
              <a:rPr lang="ru-RU" sz="1800" dirty="0" smtClean="0">
                <a:solidFill>
                  <a:srgbClr val="FF0000"/>
                </a:solidFill>
              </a:rPr>
              <a:t>10.12.2014 </a:t>
            </a:r>
            <a:r>
              <a:rPr lang="ru-RU" sz="1800" dirty="0" smtClean="0"/>
              <a:t>- открытое заседание районного клуба "Педагогическая кухня" (1-ый выпуск "рецептурной книги") - 60 чел. Все мероприятия проводятся в МБОУ СОШ №10 с УИОП во внеурочное время.</a:t>
            </a:r>
          </a:p>
          <a:p>
            <a:pPr algn="just"/>
            <a:r>
              <a:rPr lang="ru-RU" sz="1800" b="1" dirty="0" smtClean="0"/>
              <a:t>Охват участников и людей, на которых направлен проект, не ограничен</a:t>
            </a:r>
            <a:r>
              <a:rPr lang="ru-RU" sz="1800" dirty="0" smtClean="0"/>
              <a:t> (кроме печатного тиража публикуется электронная версия). </a:t>
            </a:r>
            <a:r>
              <a:rPr lang="ru-RU" sz="1800" b="1" dirty="0" smtClean="0"/>
              <a:t>Количество постоянно действующих исполнителей проекта - около 30 человек под кураторством автора идеи. </a:t>
            </a:r>
            <a:r>
              <a:rPr lang="ru-RU" sz="1800" dirty="0" smtClean="0"/>
              <a:t>К реализации проекта привлекаются школьники и их родители, педагогические работники (победители и участники различных профессиональных конкурсов, руководители ОУ, сотрудники Управления образования, Методического центра, кафедр АСОУ), выпускники школы, ветераны, молодые специалисты, заинтересованная общественность. </a:t>
            </a:r>
            <a:r>
              <a:rPr lang="ru-RU" sz="1800" b="1" dirty="0" smtClean="0"/>
              <a:t>Аудитория проекта - разновозрастная.</a:t>
            </a:r>
            <a:endParaRPr lang="ru-RU" sz="18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72008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bg2">
                    <a:lumMod val="10000"/>
                  </a:schemeClr>
                </a:solidFill>
              </a:rPr>
              <a:t>Социализация  проекта</a:t>
            </a:r>
            <a:endParaRPr lang="ru-RU" sz="4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074" name="Picture 2" descr="C:\Users\admin\Desktop\Наше Подмосковье-премия\фото-проеектНП\3-юбилей школ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98936"/>
            <a:ext cx="4392488" cy="3116645"/>
          </a:xfrm>
          <a:prstGeom prst="rect">
            <a:avLst/>
          </a:prstGeom>
          <a:noFill/>
        </p:spPr>
      </p:pic>
      <p:pic>
        <p:nvPicPr>
          <p:cNvPr id="3075" name="Picture 3" descr="C:\Users\admin\Desktop\Наше Подмосковье-премия\фото-проеектНП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573016"/>
            <a:ext cx="4320480" cy="3024336"/>
          </a:xfrm>
          <a:prstGeom prst="rect">
            <a:avLst/>
          </a:prstGeom>
          <a:noFill/>
        </p:spPr>
      </p:pic>
      <p:pic>
        <p:nvPicPr>
          <p:cNvPr id="3076" name="Picture 4" descr="C:\Users\admin\Desktop\Наше Подмосковье-премия\фото-проеектНП\4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196752"/>
            <a:ext cx="2952328" cy="224633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68952" cy="64807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bg2">
                    <a:lumMod val="10000"/>
                  </a:schemeClr>
                </a:solidFill>
              </a:rPr>
              <a:t>Затраченные ресурсы.    результаты</a:t>
            </a:r>
            <a:endParaRPr lang="ru-RU" sz="4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5328592"/>
          </a:xfr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algn="just"/>
            <a:r>
              <a:rPr lang="ru-RU" sz="2800" b="1" dirty="0" smtClean="0">
                <a:solidFill>
                  <a:srgbClr val="FF0000"/>
                </a:solidFill>
              </a:rPr>
              <a:t>Проект долгосрочный, многомодульный</a:t>
            </a:r>
            <a:r>
              <a:rPr lang="ru-RU" sz="2800" b="1" dirty="0" smtClean="0"/>
              <a:t>, предполагающий использование творческого потенциала участников и привлечение к его реализации на общественных началах талантливых педагогов, одарённых школьников и их родителей вне уроков. </a:t>
            </a:r>
            <a:r>
              <a:rPr lang="ru-RU" sz="2800" b="1" dirty="0" smtClean="0">
                <a:solidFill>
                  <a:srgbClr val="FF0000"/>
                </a:solidFill>
              </a:rPr>
              <a:t>Тиражирование электронной версии продуктов проекта осуществляется инициаторами безвозмездно, оплата типографских услуг происходит за счёт благотворительных средств или добровольных пожертвований </a:t>
            </a:r>
            <a:r>
              <a:rPr lang="ru-RU" sz="2800" b="1" dirty="0" smtClean="0"/>
              <a:t>участников и заинтересованных в жизни проекта людей. Все мероприятия проводятся на базе МБОУ СОШ №10 по согласованию с её руководством. </a:t>
            </a:r>
          </a:p>
          <a:p>
            <a:pPr algn="just"/>
            <a:endParaRPr lang="ru-RU" sz="2800" b="1" dirty="0" smtClean="0"/>
          </a:p>
          <a:p>
            <a:pPr algn="just"/>
            <a:r>
              <a:rPr lang="ru-RU" sz="2800" b="1" dirty="0" smtClean="0"/>
              <a:t>************************************************************</a:t>
            </a:r>
          </a:p>
          <a:p>
            <a:pPr algn="just"/>
            <a:r>
              <a:rPr lang="ru-RU" sz="2800" b="1" dirty="0" smtClean="0">
                <a:solidFill>
                  <a:srgbClr val="FF0000"/>
                </a:solidFill>
              </a:rPr>
              <a:t>Разработан механизм реализации проекта</a:t>
            </a:r>
            <a:r>
              <a:rPr lang="ru-RU" sz="2800" b="1" dirty="0" smtClean="0"/>
              <a:t>. </a:t>
            </a:r>
            <a:r>
              <a:rPr lang="ru-RU" sz="2800" b="1" dirty="0" smtClean="0">
                <a:solidFill>
                  <a:srgbClr val="FF0000"/>
                </a:solidFill>
              </a:rPr>
              <a:t>Подготовлено и выпущено 3 печатных издания на 337 страниц общим тиражом 750 экземпляров,</a:t>
            </a:r>
            <a:r>
              <a:rPr lang="ru-RU" sz="2800" b="1" dirty="0" smtClean="0"/>
              <a:t> подаренных авторам, детям и учителям, родительским комитетам, школьным библиотекам района, почётным гостям презентаций, Администрации и депутатам нашего района. </a:t>
            </a:r>
            <a:r>
              <a:rPr lang="ru-RU" sz="2800" b="1" dirty="0" smtClean="0">
                <a:solidFill>
                  <a:srgbClr val="FF0000"/>
                </a:solidFill>
              </a:rPr>
              <a:t>Опубликовано около 200 разножанровых работ, создано 12 видеостраниц, применимых в просветительских и методических целях и одобренных профессионалами и общественностью.</a:t>
            </a:r>
            <a:r>
              <a:rPr lang="ru-RU" sz="2800" b="1" dirty="0" smtClean="0"/>
              <a:t> Распространены электронные версии изданий. Диссеминирован опыт реализации издательского проекта через представление на педагогических конференциях муниципального, регионального, федерального, международного уровней и на Интернет-порталах. Возросло количество участников и победителей литературных конкурсов и публикаций в различных изданиях. </a:t>
            </a:r>
            <a:r>
              <a:rPr lang="ru-RU" sz="2800" b="1" dirty="0" smtClean="0">
                <a:solidFill>
                  <a:srgbClr val="FF0000"/>
                </a:solidFill>
              </a:rPr>
              <a:t>Испытана радость творческого созидания, доказывающего справедливость пословицы: "Что написано пером, то не вырубишь топором".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003232" cy="64807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bg2">
                    <a:lumMod val="10000"/>
                  </a:schemeClr>
                </a:solidFill>
              </a:rPr>
              <a:t>Рекомендатели  проекта</a:t>
            </a:r>
            <a:endParaRPr lang="ru-RU" sz="4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196752"/>
            <a:ext cx="4343400" cy="5328592"/>
          </a:xfr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lvl="0"/>
            <a:endParaRPr lang="ru-RU" b="1" dirty="0" smtClean="0"/>
          </a:p>
          <a:p>
            <a:pPr lvl="0"/>
            <a:r>
              <a:rPr lang="ru-RU" b="1" dirty="0" smtClean="0"/>
              <a:t>Сперанская </a:t>
            </a:r>
            <a:r>
              <a:rPr lang="ru-RU" b="1" dirty="0" err="1" smtClean="0"/>
              <a:t>Анжелика</a:t>
            </a:r>
            <a:r>
              <a:rPr lang="ru-RU" b="1" dirty="0" smtClean="0"/>
              <a:t> Аркадьевна  </a:t>
            </a:r>
            <a:r>
              <a:rPr lang="ru-RU" dirty="0" smtClean="0"/>
              <a:t>–  начальник отдела качества и развития образования Управления образования Красногорского муниципального района, тел. +7(495)-563-09-45; </a:t>
            </a:r>
            <a:r>
              <a:rPr lang="ru-RU" dirty="0" err="1" smtClean="0"/>
              <a:t>эл</a:t>
            </a:r>
            <a:r>
              <a:rPr lang="ru-RU" dirty="0" smtClean="0"/>
              <a:t>. почта  </a:t>
            </a:r>
            <a:r>
              <a:rPr lang="ru-RU" u="sng" dirty="0" err="1" smtClean="0">
                <a:hlinkClick r:id="rId2"/>
              </a:rPr>
              <a:t>sp-lika@mail.ru</a:t>
            </a:r>
            <a:r>
              <a:rPr lang="ru-RU" dirty="0" smtClean="0"/>
              <a:t>  </a:t>
            </a:r>
          </a:p>
          <a:p>
            <a:pPr lvl="0"/>
            <a:r>
              <a:rPr lang="ru-RU" b="1" dirty="0" err="1" smtClean="0"/>
              <a:t>Шелудченко</a:t>
            </a:r>
            <a:r>
              <a:rPr lang="ru-RU" b="1" dirty="0" smtClean="0"/>
              <a:t> Елена Ивановна  </a:t>
            </a:r>
            <a:r>
              <a:rPr lang="ru-RU" dirty="0" smtClean="0"/>
              <a:t>–  председатель общественного Управляющего совета школы, член родительского комитета, тел. +7 925 542 09 87</a:t>
            </a:r>
            <a:r>
              <a:rPr lang="en-US" dirty="0" err="1" smtClean="0"/>
              <a:t>robinred</a:t>
            </a:r>
            <a:r>
              <a:rPr lang="ru-RU" dirty="0" smtClean="0"/>
              <a:t>@</a:t>
            </a:r>
            <a:r>
              <a:rPr lang="en-US" dirty="0" smtClean="0"/>
              <a:t>mail</a:t>
            </a:r>
            <a:r>
              <a:rPr lang="ru-RU" dirty="0" smtClean="0"/>
              <a:t>.</a:t>
            </a:r>
            <a:r>
              <a:rPr lang="en-US" dirty="0" err="1" smtClean="0"/>
              <a:t>ru</a:t>
            </a:r>
            <a:r>
              <a:rPr lang="en-US" dirty="0" smtClean="0"/>
              <a:t> </a:t>
            </a:r>
            <a:r>
              <a:rPr lang="ru-RU" dirty="0" smtClean="0"/>
              <a:t>;  </a:t>
            </a:r>
            <a:r>
              <a:rPr lang="ru-RU" dirty="0" err="1" smtClean="0"/>
              <a:t>эл</a:t>
            </a:r>
            <a:r>
              <a:rPr lang="ru-RU" dirty="0" smtClean="0"/>
              <a:t>. почта </a:t>
            </a:r>
            <a:r>
              <a:rPr lang="ru-RU" u="sng" dirty="0" err="1" smtClean="0">
                <a:hlinkClick r:id="rId3"/>
              </a:rPr>
              <a:t>comp.sheludchenko@mail.ru</a:t>
            </a:r>
            <a:r>
              <a:rPr lang="ru-RU" dirty="0" smtClean="0"/>
              <a:t> </a:t>
            </a:r>
          </a:p>
          <a:p>
            <a:pPr lvl="0"/>
            <a:r>
              <a:rPr lang="ru-RU" b="1" dirty="0" smtClean="0"/>
              <a:t>Жукова Ольга Васильевна  </a:t>
            </a:r>
            <a:r>
              <a:rPr lang="ru-RU" dirty="0" smtClean="0"/>
              <a:t>–  начальник научно-методического отдела взаимодействия с территориями ГБОУ ВПО МО «Академия социального управления», тел. +7(495)-472-45-49; </a:t>
            </a:r>
            <a:r>
              <a:rPr lang="ru-RU" dirty="0" err="1" smtClean="0"/>
              <a:t>эл</a:t>
            </a:r>
            <a:r>
              <a:rPr lang="ru-RU" dirty="0" smtClean="0"/>
              <a:t>. почта  </a:t>
            </a:r>
            <a:r>
              <a:rPr lang="ru-RU" u="sng" dirty="0" err="1" smtClean="0">
                <a:hlinkClick r:id="rId4"/>
              </a:rPr>
              <a:t>jukova@asou-mo.ru</a:t>
            </a:r>
            <a:r>
              <a:rPr lang="ru-RU" dirty="0" smtClean="0"/>
              <a:t>    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098" name="Picture 2" descr="C:\Users\admin\Desktop\Наше Подмосковье-премия\издания -премия НП2015\Рекомендательное письмо-  Усманова О.А.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196752"/>
            <a:ext cx="4193001" cy="54452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1752" y="332656"/>
            <a:ext cx="8686800" cy="57606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Материалы  проекта</a:t>
            </a:r>
            <a:endParaRPr lang="ru-RU" sz="32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u="sng" dirty="0" smtClean="0">
                <a:hlinkClick r:id="rId2"/>
              </a:rPr>
              <a:t>http://nsportal.ru/usmanova-olga-alekseevna</a:t>
            </a:r>
            <a:endParaRPr lang="ru-RU" dirty="0" smtClean="0"/>
          </a:p>
          <a:p>
            <a:r>
              <a:rPr lang="ru-RU" u="sng" dirty="0" smtClean="0">
                <a:hlinkClick r:id="rId3"/>
              </a:rPr>
              <a:t>http://www.youtube.com/watch?v=ET5TMQJncug</a:t>
            </a:r>
            <a:endParaRPr lang="ru-RU" dirty="0" smtClean="0"/>
          </a:p>
          <a:p>
            <a:r>
              <a:rPr lang="ru-RU" u="sng" dirty="0" smtClean="0">
                <a:hlinkClick r:id="rId4"/>
              </a:rPr>
              <a:t>http://www.youtube.com/watch?v=b9PENhcAeq0</a:t>
            </a:r>
            <a:endParaRPr lang="ru-RU" dirty="0" smtClean="0"/>
          </a:p>
          <a:p>
            <a:r>
              <a:rPr lang="ru-RU" u="sng" dirty="0" smtClean="0">
                <a:hlinkClick r:id="rId5"/>
              </a:rPr>
              <a:t>http://www.youtube.com/watch?v=b2ETN_UjYpE</a:t>
            </a:r>
            <a:endParaRPr lang="ru-RU" dirty="0" smtClean="0"/>
          </a:p>
          <a:p>
            <a:r>
              <a:rPr lang="ru-RU" u="sng" dirty="0" smtClean="0">
                <a:hlinkClick r:id="rId6"/>
              </a:rPr>
              <a:t>http://www.youtube.com/watch?v=DcH1-OmajkQ</a:t>
            </a:r>
            <a:endParaRPr lang="ru-RU" dirty="0" smtClean="0"/>
          </a:p>
          <a:p>
            <a:r>
              <a:rPr lang="ru-RU" u="sng" dirty="0" smtClean="0">
                <a:hlinkClick r:id="rId7"/>
              </a:rPr>
              <a:t>http://www.youtube.com/watch?v=_YoGkj-LL4c</a:t>
            </a:r>
            <a:endParaRPr lang="ru-RU" dirty="0" smtClean="0"/>
          </a:p>
          <a:p>
            <a:r>
              <a:rPr lang="ru-RU" u="sng" dirty="0" smtClean="0">
                <a:hlinkClick r:id="rId8"/>
              </a:rPr>
              <a:t>http://www.youtube.com/watch?v=15G85CN83Ls</a:t>
            </a:r>
            <a:endParaRPr lang="ru-RU" dirty="0" smtClean="0"/>
          </a:p>
          <a:p>
            <a:pPr algn="just"/>
            <a:endParaRPr lang="ru-RU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122" name="Picture 2" descr="C:\Users\admin\Desktop\Наше Подмосковье-премия\фото-проеектНП\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2060848"/>
            <a:ext cx="4316288" cy="35283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Бежин луг</Template>
  <TotalTime>545</TotalTime>
  <Words>727</Words>
  <Application>Microsoft Office PowerPoint</Application>
  <PresentationFormat>Экран (4:3)</PresentationFormat>
  <Paragraphs>35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Усманова  Ольга  Алексеевна</vt:lpstr>
      <vt:lpstr>  о   себе  </vt:lpstr>
      <vt:lpstr>О  проекте</vt:lpstr>
      <vt:lpstr>Слайд 4</vt:lpstr>
      <vt:lpstr>Мероприятия  и  охват  проекта</vt:lpstr>
      <vt:lpstr>Социализация  проекта</vt:lpstr>
      <vt:lpstr>Затраченные ресурсы.    результаты</vt:lpstr>
      <vt:lpstr>Рекомендатели  проекта</vt:lpstr>
      <vt:lpstr>Материалы  проекта</vt:lpstr>
      <vt:lpstr>Проект     «Что  написано  пером…»               (опыт  школьного  книгоиздания) 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МИХАИЛ АЛЕКСАНДРОВИЧ ШОЛОХОВ</dc:title>
  <dc:creator>Марина</dc:creator>
  <cp:lastModifiedBy>admin</cp:lastModifiedBy>
  <cp:revision>77</cp:revision>
  <dcterms:created xsi:type="dcterms:W3CDTF">2014-02-09T14:34:43Z</dcterms:created>
  <dcterms:modified xsi:type="dcterms:W3CDTF">2015-09-19T09:35:24Z</dcterms:modified>
</cp:coreProperties>
</file>