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2"/>
  </p:notesMasterIdLst>
  <p:sldIdLst>
    <p:sldId id="256" r:id="rId2"/>
    <p:sldId id="257" r:id="rId3"/>
    <p:sldId id="280" r:id="rId4"/>
    <p:sldId id="293" r:id="rId5"/>
    <p:sldId id="269" r:id="rId6"/>
    <p:sldId id="263" r:id="rId7"/>
    <p:sldId id="278" r:id="rId8"/>
    <p:sldId id="309" r:id="rId9"/>
    <p:sldId id="286" r:id="rId10"/>
    <p:sldId id="30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41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9966947-71E9-454C-B7A4-88A3108399E2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5B15AA7-A96E-4AD8-8F7A-79D5136C84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BC60F9-56AC-4310-98BF-54418D2A03F8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sp>
        <p:nvSpPr>
          <p:cNvPr id="53401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3402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E56AA32B-96A9-4C93-8604-29301E32E5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00A9D-B78D-475A-9A0E-474C74FFD2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9912D-3AB0-479A-B236-ACF3C5C30B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4B350-0C04-4E40-9DFE-DAF3B809A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31EEF-4DA4-4E7D-8959-5F9F7A74D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9EC7A-247B-4FD7-B416-7259FC6E21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80CD7-580F-497B-8DD2-82948D88F9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28106-EE32-41DD-8F24-41E7FE4B9E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75B83-C1FE-4007-AD58-3FD61A6B6D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5D4A1-253B-473D-9124-AFF3EEAD3D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6CBE8-CD3E-4EBD-A3FF-8EB098797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3C4D6-C383-4532-9784-674F3105C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52228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29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30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31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32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33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34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35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36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37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38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39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40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52242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43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44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45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46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47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48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49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50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51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52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53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54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55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56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57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58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59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60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61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62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63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64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65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66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67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68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69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70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71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72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73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74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75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76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77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78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79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80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81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82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83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84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85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86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87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88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89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90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91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92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93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94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95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96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97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98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299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00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01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02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03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04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05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06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07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08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09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10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11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12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13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14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15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16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17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18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19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20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21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22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23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24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25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26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27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28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29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30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31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32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33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34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35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36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37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38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39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40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41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42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43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44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45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46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47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48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49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50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51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52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53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54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55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56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57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58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59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60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61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62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63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64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65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66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67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68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69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70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71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72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73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74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75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52376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sp>
        <p:nvSpPr>
          <p:cNvPr id="52377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2378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379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380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D7CDCCD-A445-48BD-8A07-51DBA2DD0F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2381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0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0%BE%D0%BB%D0%B8%D0%B3%D1%80%D0%B0%D1%84%D0%B8%D1%8F" TargetMode="External"/><Relationship Id="rId3" Type="http://schemas.openxmlformats.org/officeDocument/2006/relationships/hyperlink" Target="http://ru.wikipedia.org/wiki/%D0%96%D0%B8%D0%B2%D0%BE%D0%BF%D0%B8%D1%81%D1%8C" TargetMode="External"/><Relationship Id="rId7" Type="http://schemas.openxmlformats.org/officeDocument/2006/relationships/hyperlink" Target="http://ru.wikipedia.org/wiki/%D0%A4%D0%BE%D1%82%D0%BE%D0%B3%D1%80%D0%B0%D1%84%D0%B8%D1%8F" TargetMode="External"/><Relationship Id="rId2" Type="http://schemas.openxmlformats.org/officeDocument/2006/relationships/hyperlink" Target="http://ru.wikipedia.org/wiki/%D0%A4%D1%80%D0%B0%D0%BD%D1%86%D1%83%D0%B7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1%D0%BA%D1%83%D0%BB%D1%8C%D0%BF%D1%82%D1%83%D1%80%D0%B0" TargetMode="External"/><Relationship Id="rId5" Type="http://schemas.openxmlformats.org/officeDocument/2006/relationships/hyperlink" Target="http://ru.wikipedia.org/wiki/%D0%93%D1%80%D0%B0%D0%B2%D1%8E%D1%80%D0%B0" TargetMode="External"/><Relationship Id="rId4" Type="http://schemas.openxmlformats.org/officeDocument/2006/relationships/hyperlink" Target="http://ru.wikipedia.org/wiki/%D0%93%D1%80%D0%B0%D1%84%D0%B8%D0%BA%D0%B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ru.wikipedia.org/wiki/%D0%9F%D0%BE%D0%B3%D1%80%D0%B5%D0%B1%D0%B0%D0%BB%D1%8C%D0%BD%D0%B0%D1%8F_%D0%BC%D0%B0%D1%81%D0%BA%D0%B0" TargetMode="External"/><Relationship Id="rId7" Type="http://schemas.openxmlformats.org/officeDocument/2006/relationships/hyperlink" Target="http://img0.liveinternet.ru/images/attach/c/2/64/868/64868120_1286211305_930594851.jpg" TargetMode="External"/><Relationship Id="rId2" Type="http://schemas.openxmlformats.org/officeDocument/2006/relationships/hyperlink" Target="http://ru.wikipedia.org/wiki/%D0%AD%D0%BD%D0%BA%D0%B0%D1%83%D1%81%D1%82%D0%B8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://kharkov.vbelous.net/images/verbuk/fayum.gif" TargetMode="External"/><Relationship Id="rId10" Type="http://schemas.openxmlformats.org/officeDocument/2006/relationships/image" Target="../media/image9.jpeg"/><Relationship Id="rId4" Type="http://schemas.openxmlformats.org/officeDocument/2006/relationships/hyperlink" Target="http://ru.wikipedia.org/wiki/%D0%A0%D0%B8%D0%BC%D1%81%D0%BA%D0%B8%D0%B9_%D0%95%D0%B3%D0%B8%D0%BF%D0%B5%D1%82" TargetMode="External"/><Relationship Id="rId9" Type="http://schemas.openxmlformats.org/officeDocument/2006/relationships/hyperlink" Target="http://img1.liveinternet.ru/images/foto/b/2/755/2042755/f_10646235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kreativnenko.ru/uploads/posts/2010-09/1285230164_sae86uzfhqqcdb4.jpe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8%D0%B5%D1%80%D0%B5%D0%BC%D0%B5%D1%82%D0%B5%D0%B2" TargetMode="External"/><Relationship Id="rId7" Type="http://schemas.openxmlformats.org/officeDocument/2006/relationships/image" Target="../media/image12.jpeg"/><Relationship Id="rId2" Type="http://schemas.openxmlformats.org/officeDocument/2006/relationships/hyperlink" Target="http://ru.wikipedia.org/wiki/%D0%90%D1%80%D0%B3%D1%83%D0%BD%D0%BE%D0%B2,_%D0%98%D0%B2%D0%B0%D0%BD_%D0%9F%D0%B5%D1%82%D1%80%D0%BE%D0%B2%D0%B8%D1%8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A4%D0%B0%D0%B9%D0%BB:Argunov_pt_neizv_krest.jpg" TargetMode="External"/><Relationship Id="rId5" Type="http://schemas.openxmlformats.org/officeDocument/2006/relationships/hyperlink" Target="http://ru.wikipedia.org/wiki/%D0%9A%D0%BB%D0%B0%D1%81%D1%81%D0%B8%D1%86%D0%B8%D0%B7%D0%BC" TargetMode="External"/><Relationship Id="rId4" Type="http://schemas.openxmlformats.org/officeDocument/2006/relationships/hyperlink" Target="http://ru.wikipedia.org/wiki/%D0%9C%D0%BE%D1%81%D0%BA%D0%BE%D0%B2%D1%81%D0%BA%D0%B0%D1%8F_%D0%B3%D1%83%D0%B1%D0%B5%D1%80%D0%BD%D0%B8%D1%8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9600" dirty="0" smtClean="0">
                <a:solidFill>
                  <a:schemeClr val="tx2">
                    <a:lumMod val="90000"/>
                  </a:schemeClr>
                </a:solidFill>
              </a:rPr>
              <a:t>ПОРТРЕТ-</a:t>
            </a:r>
            <a:br>
              <a:rPr lang="ru-RU" sz="9600" dirty="0" smtClean="0">
                <a:solidFill>
                  <a:schemeClr val="tx2">
                    <a:lumMod val="90000"/>
                  </a:schemeClr>
                </a:solidFill>
              </a:rPr>
            </a:br>
            <a:r>
              <a:rPr lang="ru-RU" sz="8000" i="1" dirty="0" smtClean="0">
                <a:solidFill>
                  <a:schemeClr val="tx2">
                    <a:lumMod val="90000"/>
                  </a:schemeClr>
                </a:solidFill>
              </a:rPr>
              <a:t>зеркало души</a:t>
            </a:r>
            <a:endParaRPr lang="ru-RU" sz="8000" dirty="0" smtClean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ru-RU" sz="2000" dirty="0" smtClean="0"/>
          </a:p>
        </p:txBody>
      </p:sp>
      <p:pic>
        <p:nvPicPr>
          <p:cNvPr id="4" name="Picture 4" descr="Файл:Walentin Alexandrowitsch Serow Girl with Peache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0074" y="3573016"/>
            <a:ext cx="2670908" cy="30243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4" descr="Файл:Kustodiev Merchants Wife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6056" y="3573016"/>
            <a:ext cx="2701913" cy="30243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Подзаголовок 7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7651" name="Picture 4" descr="GolowaProporcii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27088" y="981075"/>
            <a:ext cx="7561262" cy="49831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>Многие великие умы человечества</a:t>
            </a:r>
            <a:b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> размышляли о тайнах и законах красоты,</a:t>
            </a:r>
            <a:b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> о природе прекрасного. </a:t>
            </a:r>
            <a:endParaRPr lang="ru-RU" sz="2800" b="1" i="1" dirty="0" smtClean="0"/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28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2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err="1" smtClean="0"/>
              <a:t>Портре́т</a:t>
            </a:r>
            <a:r>
              <a:rPr lang="ru-RU" sz="2800" b="1" dirty="0" smtClean="0"/>
              <a:t> (</a:t>
            </a:r>
            <a:r>
              <a:rPr lang="ru-RU" sz="2800" b="1" dirty="0" smtClean="0">
                <a:hlinkClick r:id="rId2" tooltip="Французский язык"/>
              </a:rPr>
              <a:t>фр.</a:t>
            </a:r>
            <a:r>
              <a:rPr lang="ru-RU" sz="2800" b="1" dirty="0" smtClean="0"/>
              <a:t> </a:t>
            </a:r>
            <a:r>
              <a:rPr lang="fr-FR" sz="2800" b="1" i="1" dirty="0" smtClean="0"/>
              <a:t>Portrait</a:t>
            </a:r>
            <a:r>
              <a:rPr lang="ru-RU" sz="2800" b="1" dirty="0" smtClean="0"/>
              <a:t> ) — изображение или описание какого-либо человека либо группы людей, существующих или существовавших в реальной действительности, в том числе художественными средствами (</a:t>
            </a:r>
            <a:r>
              <a:rPr lang="ru-RU" sz="2800" b="1" dirty="0" smtClean="0">
                <a:hlinkClick r:id="rId3" tooltip="Живопись"/>
              </a:rPr>
              <a:t>живописи</a:t>
            </a:r>
            <a:r>
              <a:rPr lang="ru-RU" sz="2800" b="1" dirty="0" smtClean="0"/>
              <a:t>, </a:t>
            </a:r>
            <a:r>
              <a:rPr lang="ru-RU" sz="2800" b="1" dirty="0" smtClean="0">
                <a:hlinkClick r:id="rId4" tooltip="Графика"/>
              </a:rPr>
              <a:t>графики</a:t>
            </a:r>
            <a:r>
              <a:rPr lang="ru-RU" sz="2800" b="1" dirty="0" smtClean="0"/>
              <a:t>, </a:t>
            </a:r>
            <a:r>
              <a:rPr lang="ru-RU" sz="2800" b="1" dirty="0" smtClean="0">
                <a:hlinkClick r:id="rId5" tooltip="Гравюра"/>
              </a:rPr>
              <a:t>гравюры</a:t>
            </a:r>
            <a:r>
              <a:rPr lang="ru-RU" sz="2800" b="1" dirty="0" smtClean="0"/>
              <a:t>, </a:t>
            </a:r>
            <a:r>
              <a:rPr lang="ru-RU" sz="2800" b="1" dirty="0" smtClean="0">
                <a:hlinkClick r:id="rId6" tooltip="Скульптура"/>
              </a:rPr>
              <a:t>скульптуры</a:t>
            </a:r>
            <a:r>
              <a:rPr lang="ru-RU" sz="2800" b="1" dirty="0" smtClean="0"/>
              <a:t>, </a:t>
            </a:r>
            <a:r>
              <a:rPr lang="ru-RU" sz="2800" b="1" dirty="0" smtClean="0">
                <a:hlinkClick r:id="rId7" tooltip="Фотография"/>
              </a:rPr>
              <a:t>фотографии</a:t>
            </a:r>
            <a:r>
              <a:rPr lang="ru-RU" sz="2800" b="1" dirty="0" smtClean="0"/>
              <a:t>, </a:t>
            </a:r>
            <a:r>
              <a:rPr lang="ru-RU" sz="2800" b="1" dirty="0" smtClean="0">
                <a:hlinkClick r:id="rId8" tooltip="Полиграфия"/>
              </a:rPr>
              <a:t>полиграфии</a:t>
            </a:r>
            <a:r>
              <a:rPr lang="ru-RU" sz="2800" b="1" dirty="0" smtClean="0"/>
              <a:t>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Виды портрета</a:t>
            </a:r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Автопортрет</a:t>
            </a:r>
          </a:p>
          <a:p>
            <a:pPr eaLnBrk="1" hangingPunct="1">
              <a:defRPr/>
            </a:pPr>
            <a:r>
              <a:rPr lang="ru-RU" dirty="0" smtClean="0"/>
              <a:t>Портрет – картина, жанровый портрет</a:t>
            </a:r>
          </a:p>
          <a:p>
            <a:pPr eaLnBrk="1" hangingPunct="1">
              <a:defRPr/>
            </a:pPr>
            <a:r>
              <a:rPr lang="ru-RU" dirty="0" smtClean="0"/>
              <a:t>Парадный портрет</a:t>
            </a:r>
          </a:p>
          <a:p>
            <a:pPr eaLnBrk="1" hangingPunct="1">
              <a:defRPr/>
            </a:pPr>
            <a:r>
              <a:rPr lang="ru-RU" dirty="0" smtClean="0"/>
              <a:t>Камерный (психологический портрет)</a:t>
            </a:r>
          </a:p>
          <a:p>
            <a:pPr eaLnBrk="1" hangingPunct="1">
              <a:defRPr/>
            </a:pPr>
            <a:r>
              <a:rPr lang="ru-RU" dirty="0" smtClean="0"/>
              <a:t>Семейный портрет</a:t>
            </a:r>
          </a:p>
          <a:p>
            <a:pPr eaLnBrk="1" hangingPunct="1">
              <a:defRPr/>
            </a:pPr>
            <a:r>
              <a:rPr lang="ru-RU" dirty="0" smtClean="0"/>
              <a:t>Исторический портрет</a:t>
            </a:r>
          </a:p>
          <a:p>
            <a:pPr eaLnBrk="1" hangingPunct="1">
              <a:defRPr/>
            </a:pPr>
            <a:r>
              <a:rPr lang="ru-RU" sz="3600" dirty="0" smtClean="0"/>
              <a:t>              ВИДЫ ИСКУССТВ : </a:t>
            </a:r>
          </a:p>
          <a:p>
            <a:pPr eaLnBrk="1" hangingPunct="1">
              <a:defRPr/>
            </a:pPr>
            <a:r>
              <a:rPr lang="ru-RU" sz="3600" dirty="0" smtClean="0"/>
              <a:t>    живопись, графика, скульптура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214290"/>
            <a:ext cx="5506380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Древний Египет</a:t>
            </a:r>
          </a:p>
        </p:txBody>
      </p:sp>
      <p:pic>
        <p:nvPicPr>
          <p:cNvPr id="5" name="Рисунок 4" descr="nefertity[1]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715140" y="4071942"/>
            <a:ext cx="1891345" cy="23998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6146740[1]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714876" y="1428736"/>
            <a:ext cx="1734483" cy="23341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33875287_1224270636_1[1]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714876" y="3929066"/>
            <a:ext cx="1611357" cy="25598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Isida_Nefertary[1]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929454" y="1428736"/>
            <a:ext cx="1643074" cy="2303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500063" y="1285875"/>
            <a:ext cx="3786187" cy="5673725"/>
          </a:xfrm>
          <a:prstGeom prst="foldedCorner">
            <a:avLst>
              <a:gd name="adj" fmla="val 26683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 </a:t>
            </a:r>
            <a:endParaRPr lang="ru-RU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Первые портреты были созданы египтянами. Они выполняли религиозно-магическую функцию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: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душа умершего должна была покинуть тело, а затем вернуться после судилища богов к мумии своего владельца и поселиться в нём навечно. Необходимо было соблюдать и портретное сходство, чтобы душа могла отыскать то тело, из которого она вылетела.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 Конечно , огромные величественные изваяния создавались для увековечивания облика не простых людей, а правителей-фараонов, наместников бога на земле. Одним из известных портретов того времени является портрет </a:t>
            </a:r>
            <a:r>
              <a:rPr lang="ru-RU" sz="14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Нефертити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(около 1360 года до н.э.). Обыкновенные люди увековечивались в виде небольших скульптур.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    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3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4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err="1" smtClean="0"/>
              <a:t>Фаюмские</a:t>
            </a:r>
            <a:r>
              <a:rPr lang="ru-RU" sz="2400" b="1" dirty="0" smtClean="0"/>
              <a:t> портреты</a:t>
            </a:r>
            <a:r>
              <a:rPr lang="ru-RU" sz="2400" dirty="0" smtClean="0"/>
              <a:t> — </a:t>
            </a:r>
            <a:br>
              <a:rPr lang="ru-RU" sz="2400" dirty="0" smtClean="0"/>
            </a:br>
            <a:r>
              <a:rPr lang="ru-RU" sz="1800" dirty="0" smtClean="0"/>
              <a:t>созданные в технике </a:t>
            </a:r>
            <a:r>
              <a:rPr lang="ru-RU" sz="1800" dirty="0" smtClean="0">
                <a:hlinkClick r:id="rId2" tooltip="Энкаустика"/>
              </a:rPr>
              <a:t>энкаустики</a:t>
            </a:r>
            <a:r>
              <a:rPr lang="ru-RU" sz="1800" dirty="0" smtClean="0"/>
              <a:t> </a:t>
            </a:r>
            <a:r>
              <a:rPr lang="ru-RU" sz="1800" dirty="0" smtClean="0">
                <a:hlinkClick r:id="rId3" tooltip="Погребальная маска"/>
              </a:rPr>
              <a:t>погребальные портреты</a:t>
            </a:r>
            <a:r>
              <a:rPr lang="ru-RU" sz="1800" dirty="0" smtClean="0"/>
              <a:t> в </a:t>
            </a:r>
            <a:r>
              <a:rPr lang="ru-RU" sz="1800" dirty="0" smtClean="0">
                <a:hlinkClick r:id="rId4" tooltip="Римский Египет"/>
              </a:rPr>
              <a:t>Римском Египте I—III веков н. э</a:t>
            </a:r>
            <a:r>
              <a:rPr lang="ru-RU" sz="1800" dirty="0" smtClean="0"/>
              <a:t> </a:t>
            </a:r>
            <a:br>
              <a:rPr lang="ru-RU" sz="1800" dirty="0" smtClean="0"/>
            </a:br>
            <a:r>
              <a:rPr lang="ru-RU" sz="1800" dirty="0" smtClean="0"/>
              <a:t> Они представляли собой надгробные изображения, выполненные в технике </a:t>
            </a:r>
            <a:r>
              <a:rPr lang="ru-RU" sz="1800" i="1" dirty="0" smtClean="0"/>
              <a:t>энкаустики</a:t>
            </a:r>
            <a:r>
              <a:rPr lang="ru-RU" sz="4000" dirty="0" smtClean="0"/>
              <a:t> 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988840"/>
            <a:ext cx="8540750" cy="4464496"/>
          </a:xfrm>
        </p:spPr>
        <p:txBody>
          <a:bodyPr/>
          <a:lstStyle/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12292" name="Picture 5" descr="Картинка 2 из 305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39750" y="2133600"/>
            <a:ext cx="25622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7" descr="Картинка 6 из 305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443663" y="1989138"/>
            <a:ext cx="22288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9" descr="Картинка 20 из 305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500438" y="2000250"/>
            <a:ext cx="22574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5" descr="Картинка 3 из 4033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214290"/>
            <a:ext cx="4711707" cy="63666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0" y="228600"/>
            <a:ext cx="4270375" cy="527208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Возрождение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i="1" dirty="0" smtClean="0">
                <a:solidFill>
                  <a:srgbClr val="C00000"/>
                </a:solidFill>
              </a:rPr>
              <a:t>Леонардо да Винчи «Джоконда»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357188"/>
            <a:ext cx="4198938" cy="62150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13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" dur="1230" decel="100000"/>
                                        <p:tgtEl>
                                          <p:spTgt spid="21508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9" dur="1230" decel="10000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1" dur="1230" decel="10000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7" descr="старушк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4810" y="500042"/>
            <a:ext cx="4644664" cy="60281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4127500" cy="59150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Западная Европа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i="1" dirty="0" smtClean="0">
                <a:solidFill>
                  <a:srgbClr val="C00000"/>
                </a:solidFill>
              </a:rPr>
              <a:t>Рембрандт 1654</a:t>
            </a:r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071938" y="1600200"/>
            <a:ext cx="4770437" cy="4498975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" dur="1230" decel="100000"/>
                                        <p:tgtEl>
                                          <p:spTgt spid="23557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9" dur="1230" decel="10000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1" dur="1230" decel="10000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3165475" cy="3870325"/>
          </a:xfrm>
        </p:spPr>
        <p:txBody>
          <a:bodyPr/>
          <a:lstStyle/>
          <a:p>
            <a:pPr>
              <a:defRPr/>
            </a:pPr>
            <a:r>
              <a:rPr lang="ru-RU" sz="1200" b="1" dirty="0"/>
              <a:t/>
            </a:r>
            <a:br>
              <a:rPr lang="ru-RU" sz="1200" b="1" dirty="0"/>
            </a:br>
            <a:r>
              <a:rPr lang="ru-RU" sz="1200" b="1" dirty="0"/>
              <a:t/>
            </a:r>
            <a:br>
              <a:rPr lang="ru-RU" sz="1200" b="1" dirty="0"/>
            </a:br>
            <a:r>
              <a:rPr lang="ru-RU" sz="1200" b="1" dirty="0"/>
              <a:t/>
            </a:r>
            <a:br>
              <a:rPr lang="ru-RU" sz="1200" b="1" dirty="0"/>
            </a:br>
            <a:r>
              <a:rPr lang="ru-RU" sz="1200" b="1" dirty="0"/>
              <a:t/>
            </a:r>
            <a:br>
              <a:rPr lang="ru-RU" sz="1200" b="1" dirty="0"/>
            </a:br>
            <a:r>
              <a:rPr lang="ru-RU" sz="1200" b="1" dirty="0"/>
              <a:t>Портрет неизвестной крестьянки в русском костюме</a:t>
            </a:r>
            <a:r>
              <a:rPr lang="ru-RU" sz="1200" dirty="0"/>
              <a:t> — одно из известнейших произведений русского художника </a:t>
            </a:r>
            <a:r>
              <a:rPr lang="ru-RU" sz="1200" dirty="0">
                <a:hlinkClick r:id="rId2" tooltip="Аргунов, Иван Петрович"/>
              </a:rPr>
              <a:t>Ивана Петровича </a:t>
            </a:r>
            <a:r>
              <a:rPr lang="ru-RU" sz="1200" dirty="0" err="1">
                <a:hlinkClick r:id="rId2" tooltip="Аргунов, Иван Петрович"/>
              </a:rPr>
              <a:t>Аргунова</a:t>
            </a:r>
            <a:r>
              <a:rPr lang="ru-RU" sz="1200" dirty="0"/>
              <a:t>.</a:t>
            </a:r>
            <a:br>
              <a:rPr lang="ru-RU" sz="1200" dirty="0"/>
            </a:br>
            <a:r>
              <a:rPr lang="ru-RU" sz="1200" dirty="0"/>
              <a:t> Аргунов, сам происходивший из крепостных графа </a:t>
            </a:r>
            <a:r>
              <a:rPr lang="ru-RU" sz="1200" dirty="0">
                <a:hlinkClick r:id="rId3" tooltip="Шереметев"/>
              </a:rPr>
              <a:t>Шереметева</a:t>
            </a:r>
            <a:r>
              <a:rPr lang="ru-RU" sz="1200" dirty="0"/>
              <a:t>, стремился показывать в портретах природную красоту и достоинство человека вне зависимости от его сословной принадлежности. Образ крестьянки в этой работе художника передан с пронзительной правдивостью и искренней симпатией. Наряд крестьянки </a:t>
            </a:r>
            <a:r>
              <a:rPr lang="ru-RU" sz="1200" dirty="0">
                <a:hlinkClick r:id="rId4" tooltip="Московская губерния"/>
              </a:rPr>
              <a:t>Московской губернии</a:t>
            </a:r>
            <a:r>
              <a:rPr lang="ru-RU" sz="1200" dirty="0"/>
              <a:t> (расшитый золотыми нитями кокошник, красный сарафан, тонкая белая рубаха, яркие украшения), а также бесхитростность и отсутствие всякой манерности говорят о крестьянском происхождении натурщицы. Её мягкие черты лица, приветливая чуть заметная улыбка и спокойная поза — всё подчёркивает скромность, открытость и доброту женщины из народа.</a:t>
            </a:r>
            <a:br>
              <a:rPr lang="ru-RU" sz="1200" dirty="0"/>
            </a:br>
            <a:r>
              <a:rPr lang="ru-RU" sz="1200" dirty="0"/>
              <a:t>Портрет отличается чёткостью рисунка, строгостью форм, продуманным соотношением цветов, характерными для </a:t>
            </a:r>
            <a:r>
              <a:rPr lang="ru-RU" sz="1200" dirty="0">
                <a:hlinkClick r:id="rId5" tooltip="Классицизм"/>
              </a:rPr>
              <a:t>классицизма</a:t>
            </a:r>
            <a:r>
              <a:rPr lang="ru-RU" sz="1200" dirty="0"/>
              <a:t>, который явственно проявляется в зрелом творчестве </a:t>
            </a:r>
            <a:r>
              <a:rPr lang="ru-RU" sz="1200" dirty="0" err="1"/>
              <a:t>Аргунова</a:t>
            </a:r>
            <a:endParaRPr lang="ru-RU" sz="1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8436" name="Picture 5" descr="Argunov pt neizv krest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960813" y="404813"/>
            <a:ext cx="4487862" cy="567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Портрет – одна из главных тем в графике.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r>
              <a:rPr lang="ru-RU" sz="2000" b="1" dirty="0" smtClean="0"/>
              <a:t>*подготовительный рисунок</a:t>
            </a:r>
          </a:p>
          <a:p>
            <a:pPr algn="ctr">
              <a:defRPr/>
            </a:pPr>
            <a:r>
              <a:rPr lang="ru-RU" sz="2000" b="1" dirty="0" smtClean="0"/>
              <a:t>* набросок</a:t>
            </a:r>
          </a:p>
          <a:p>
            <a:pPr algn="ctr">
              <a:defRPr/>
            </a:pPr>
            <a:r>
              <a:rPr lang="ru-RU" sz="2000" b="1" dirty="0" smtClean="0"/>
              <a:t>* станковый портрет</a:t>
            </a:r>
          </a:p>
          <a:p>
            <a:pPr algn="ctr">
              <a:defRPr/>
            </a:pPr>
            <a:r>
              <a:rPr lang="ru-RU" sz="2000" b="1" dirty="0" smtClean="0"/>
              <a:t>* контурный рисунок</a:t>
            </a:r>
          </a:p>
          <a:p>
            <a:pPr algn="ctr">
              <a:defRPr/>
            </a:pPr>
            <a:r>
              <a:rPr lang="ru-RU" sz="2000" b="1" dirty="0" smtClean="0"/>
              <a:t>* силуэт</a:t>
            </a:r>
          </a:p>
          <a:p>
            <a:pPr>
              <a:defRPr/>
            </a:pPr>
            <a:r>
              <a:rPr lang="ru-RU" sz="2000" b="1" i="1" dirty="0" smtClean="0"/>
              <a:t>              Средства художественной выразительности:</a:t>
            </a:r>
          </a:p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</a:rPr>
              <a:t>Линия                  Штрих                 Тон</a:t>
            </a:r>
          </a:p>
          <a:p>
            <a:pPr lvl="4">
              <a:defRPr/>
            </a:pPr>
            <a:endParaRPr lang="ru-RU" b="1" i="1" dirty="0" smtClean="0"/>
          </a:p>
          <a:p>
            <a:pPr lvl="4">
              <a:defRPr/>
            </a:pPr>
            <a:r>
              <a:rPr lang="ru-RU" b="1" i="1" dirty="0" smtClean="0"/>
              <a:t>                МАТЕРИАЛЫ:</a:t>
            </a:r>
          </a:p>
          <a:p>
            <a:pPr lvl="1">
              <a:defRPr/>
            </a:pPr>
            <a:r>
              <a:rPr lang="ru-RU" sz="2400" b="1" dirty="0" smtClean="0"/>
              <a:t>КАРАНДАШ ,УГОЛЬ,  ЦВЕТНЫЕ КАРАНДАШИ, МЕЛКИ, ПАСТЕЛЬ, АКВАРЕЛЬ, ГРАВЮРА</a:t>
            </a:r>
            <a:endParaRPr lang="ru-RU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l">
  <a:themeElements>
    <a:clrScheme name="Граница 5">
      <a:dk1>
        <a:srgbClr val="AC835E"/>
      </a:dk1>
      <a:lt1>
        <a:srgbClr val="FFFFFF"/>
      </a:lt1>
      <a:dk2>
        <a:srgbClr val="AE8764"/>
      </a:dk2>
      <a:lt2>
        <a:srgbClr val="FFFFCC"/>
      </a:lt2>
      <a:accent1>
        <a:srgbClr val="CC6600"/>
      </a:accent1>
      <a:accent2>
        <a:srgbClr val="FF5050"/>
      </a:accent2>
      <a:accent3>
        <a:srgbClr val="D3C3B8"/>
      </a:accent3>
      <a:accent4>
        <a:srgbClr val="DADADA"/>
      </a:accent4>
      <a:accent5>
        <a:srgbClr val="E2B8AA"/>
      </a:accent5>
      <a:accent6>
        <a:srgbClr val="E74848"/>
      </a:accent6>
      <a:hlink>
        <a:srgbClr val="FFCC99"/>
      </a:hlink>
      <a:folHlink>
        <a:srgbClr val="FF9966"/>
      </a:folHlink>
    </a:clrScheme>
    <a:fontScheme name="Границ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pril</Template>
  <TotalTime>20</TotalTime>
  <Words>193</Words>
  <Application>Microsoft Office PowerPoint</Application>
  <PresentationFormat>Экран (4:3)</PresentationFormat>
  <Paragraphs>35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pril</vt:lpstr>
      <vt:lpstr>ПОРТРЕТ- зеркало души</vt:lpstr>
      <vt:lpstr>Многие великие умы человечества  размышляли о тайнах и законах красоты,  о природе прекрасного. </vt:lpstr>
      <vt:lpstr>Виды портрета</vt:lpstr>
      <vt:lpstr>Слайд 4</vt:lpstr>
      <vt:lpstr> Фаюмские портреты —  созданные в технике энкаустики погребальные портреты в Римском Египте I—III веков н. э   Они представляли собой надгробные изображения, выполненные в технике энкаустики </vt:lpstr>
      <vt:lpstr>Возрождение       Леонардо да Винчи «Джоконда»</vt:lpstr>
      <vt:lpstr>Западная Европа     Рембрандт 1654</vt:lpstr>
      <vt:lpstr>    Портрет неизвестной крестьянки в русском костюме — одно из известнейших произведений русского художника Ивана Петровича Аргунова.  Аргунов, сам происходивший из крепостных графа Шереметева, стремился показывать в портретах природную красоту и достоинство человека вне зависимости от его сословной принадлежности. Образ крестьянки в этой работе художника передан с пронзительной правдивостью и искренней симпатией. Наряд крестьянки Московской губернии (расшитый золотыми нитями кокошник, красный сарафан, тонкая белая рубаха, яркие украшения), а также бесхитростность и отсутствие всякой манерности говорят о крестьянском происхождении натурщицы. Её мягкие черты лица, приветливая чуть заметная улыбка и спокойная поза — всё подчёркивает скромность, открытость и доброту женщины из народа. Портрет отличается чёткостью рисунка, строгостью форм, продуманным соотношением цветов, характерными для классицизма, который явственно проявляется в зрелом творчестве Аргунова</vt:lpstr>
      <vt:lpstr>Портрет – одна из главных тем в графике.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ПОРТРЕТ- зеркало души</dc:title>
  <dc:creator>Владелец</dc:creator>
  <cp:lastModifiedBy>Владелец</cp:lastModifiedBy>
  <cp:revision>7</cp:revision>
  <dcterms:created xsi:type="dcterms:W3CDTF">2015-03-10T21:21:23Z</dcterms:created>
  <dcterms:modified xsi:type="dcterms:W3CDTF">2015-09-18T16:50:58Z</dcterms:modified>
</cp:coreProperties>
</file>