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0" r:id="rId3"/>
    <p:sldId id="264" r:id="rId4"/>
    <p:sldId id="260" r:id="rId5"/>
    <p:sldId id="258" r:id="rId6"/>
    <p:sldId id="256" r:id="rId7"/>
    <p:sldId id="259" r:id="rId8"/>
    <p:sldId id="263" r:id="rId9"/>
    <p:sldId id="257" r:id="rId10"/>
    <p:sldId id="278" r:id="rId11"/>
    <p:sldId id="277" r:id="rId12"/>
    <p:sldId id="279" r:id="rId13"/>
    <p:sldId id="276" r:id="rId14"/>
    <p:sldId id="275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5" autoAdjust="0"/>
    <p:restoredTop sz="94660"/>
  </p:normalViewPr>
  <p:slideViewPr>
    <p:cSldViewPr>
      <p:cViewPr varScale="1">
        <p:scale>
          <a:sx n="86" d="100"/>
          <a:sy n="86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2F35D-965C-460A-BA7E-3D46FE35AA81}" type="datetimeFigureOut">
              <a:rPr lang="ru-RU" smtClean="0"/>
              <a:pPr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2558-F0CE-494B-A1E8-9FBBF0247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png"/><Relationship Id="rId3" Type="http://schemas.openxmlformats.org/officeDocument/2006/relationships/audio" Target="file:///C:\Users\&#1059;&#1095;&#1080;&#1090;&#1077;&#1083;&#1100;\Music\Rihard+Vagner+-+Sleza.mp3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8.png"/><Relationship Id="rId2" Type="http://schemas.openxmlformats.org/officeDocument/2006/relationships/audio" Target="file:///F:\&#1089;&#1077;&#1084;&#1080;&#1085;&#1072;&#1088;%20&#1075;&#1086;&#1088;&#1100;&#1082;&#1080;&#1081;\Rihard+Vagner+-+Sleza.mp3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image" Target="../media/image1.jpeg"/><Relationship Id="rId10" Type="http://schemas.openxmlformats.org/officeDocument/2006/relationships/image" Target="../media/image6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12.jpeg"/><Relationship Id="rId3" Type="http://schemas.openxmlformats.org/officeDocument/2006/relationships/audio" Target="file:///C:\Users\&#1059;&#1095;&#1080;&#1090;&#1077;&#1083;&#1100;\Music\ShUMY+MORYa+-+POSLE+ShTORMA.mp3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11.png"/><Relationship Id="rId2" Type="http://schemas.openxmlformats.org/officeDocument/2006/relationships/audio" Target="file:///C:\Users\&#1051;&#1072;&#1088;&#1080;&#1089;&#1072;\Desktop\&#1089;&#1077;&#1084;&#1080;&#1085;&#1072;&#1088;%20&#1075;&#1086;&#1088;&#1100;&#1082;&#1080;&#1081;\Rihard+Vagner+-+Sleza.mp3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image" Target="../media/image1.jpeg"/><Relationship Id="rId10" Type="http://schemas.openxmlformats.org/officeDocument/2006/relationships/image" Target="../media/image6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5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2" name="Picture 4" descr="2665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613" y="0"/>
            <a:ext cx="520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3" name="Picture 5" descr="5220_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94550" y="0"/>
            <a:ext cx="19494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4" name="Picture 6" descr="gork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5975" y="2781300"/>
            <a:ext cx="19780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5" name="Picture 7" descr="imgB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982788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6" name="Picture 8" descr="VOR02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2781300"/>
            <a:ext cx="2005013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9" name="Picture 11" descr="gorkiy_stali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445125"/>
            <a:ext cx="1979613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20" name="Picture 12" descr="002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64388" y="5303838"/>
            <a:ext cx="1979612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Rihard+Vagner+-+Sleza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2" cstate="print"/>
          <a:stretch>
            <a:fillRect/>
          </a:stretch>
        </p:blipFill>
        <p:spPr>
          <a:xfrm>
            <a:off x="8532440" y="6237312"/>
            <a:ext cx="304800" cy="304800"/>
          </a:xfrm>
          <a:prstGeom prst="rect">
            <a:avLst/>
          </a:prstGeom>
        </p:spPr>
      </p:pic>
      <p:pic>
        <p:nvPicPr>
          <p:cNvPr id="11" name="Rihard+Vagner+-+Sleza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3" cstate="print"/>
          <a:stretch>
            <a:fillRect/>
          </a:stretch>
        </p:blipFill>
        <p:spPr>
          <a:xfrm>
            <a:off x="8501090" y="6215082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077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20771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7584" y="332657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_AlgeriusRough" pitchFamily="82" charset="-52"/>
              <a:cs typeface="Arial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0" y="836712"/>
            <a:ext cx="5292080" cy="561662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Кто ничего не делает,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с тем ничего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 не станется.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Нести людям свет.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Жить   с людьми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 и для людей.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Жертвовать  собой,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спасая других.</a:t>
            </a:r>
            <a:endParaRPr lang="ru-RU" sz="28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03848" y="116632"/>
            <a:ext cx="40324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latin typeface="Arno Pro" pitchFamily="18" charset="0"/>
              </a:rPr>
              <a:t>Данко</a:t>
            </a:r>
            <a:endParaRPr lang="ru-RU" sz="6600" dirty="0"/>
          </a:p>
        </p:txBody>
      </p:sp>
      <p:pic>
        <p:nvPicPr>
          <p:cNvPr id="9" name="Рисунок 8" descr="0_7b035_d7ae2999_X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0118" y="1124745"/>
            <a:ext cx="3753882" cy="573325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3275856" y="260648"/>
            <a:ext cx="309634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latin typeface="Arno Pro" pitchFamily="18" charset="0"/>
              </a:rPr>
              <a:t>Ларра</a:t>
            </a:r>
            <a:endParaRPr lang="ru-RU" sz="6600" b="1" dirty="0"/>
          </a:p>
        </p:txBody>
      </p:sp>
      <p:sp>
        <p:nvSpPr>
          <p:cNvPr id="25" name="Овал 24"/>
          <p:cNvSpPr/>
          <p:nvPr/>
        </p:nvSpPr>
        <p:spPr>
          <a:xfrm>
            <a:off x="4714876" y="2857496"/>
            <a:ext cx="4574850" cy="35004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Отверженный</a:t>
            </a:r>
          </a:p>
          <a:p>
            <a:pPr algn="ctr">
              <a:lnSpc>
                <a:spcPct val="8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Сын женщины и орла</a:t>
            </a:r>
          </a:p>
          <a:p>
            <a:pPr algn="ctr">
              <a:lnSpc>
                <a:spcPct val="8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Жить  без людей и только для себя </a:t>
            </a:r>
          </a:p>
          <a:p>
            <a:pPr algn="ctr">
              <a:lnSpc>
                <a:spcPct val="8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Превращается в те</a:t>
            </a:r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нь</a:t>
            </a:r>
            <a:endParaRPr lang="ru-RU" sz="28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pic>
        <p:nvPicPr>
          <p:cNvPr id="9" name="Рисунок 8" descr="iCAH8DJP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571612"/>
            <a:ext cx="4572032" cy="528638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91680" y="1484784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_AlgeriusRough" pitchFamily="82" charset="-52"/>
              </a:rPr>
              <a:t>РОМАНТИЗМ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_AlgeriusRough" pitchFamily="82" charset="-52"/>
            </a:endParaRPr>
          </a:p>
        </p:txBody>
      </p:sp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52536" y="0"/>
            <a:ext cx="9144000" cy="6858000"/>
          </a:xfrm>
          <a:prstGeom prst="rect">
            <a:avLst/>
          </a:prstGeom>
        </p:spPr>
      </p:pic>
      <p:pic>
        <p:nvPicPr>
          <p:cNvPr id="7" name="Рисунок 6" descr="vieja_pero_con_glamo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76" y="2643182"/>
            <a:ext cx="6429420" cy="421481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 rot="10800000" flipV="1">
            <a:off x="1835696" y="260648"/>
            <a:ext cx="54726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sz="4000" b="1" dirty="0" smtClean="0">
                <a:latin typeface="a_AlgeriusRough" pitchFamily="82" charset="-52"/>
              </a:rPr>
              <a:t>Старуха </a:t>
            </a:r>
            <a:r>
              <a:rPr lang="ru-RU" sz="4000" b="1" dirty="0" err="1" smtClean="0">
                <a:latin typeface="a_AlgeriusRough" pitchFamily="82" charset="-52"/>
              </a:rPr>
              <a:t>Изергиль</a:t>
            </a:r>
            <a:endParaRPr lang="ru-RU" sz="4000" dirty="0">
              <a:latin typeface="a_AlgeriusRough" pitchFamily="82" charset="-52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1052736"/>
            <a:ext cx="835292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no Pro" pitchFamily="18" charset="0"/>
              </a:rPr>
              <a:t>Кому из героев близка Старуха </a:t>
            </a:r>
            <a:r>
              <a:rPr lang="ru-RU" sz="2400" b="1" dirty="0" err="1" smtClean="0">
                <a:latin typeface="Arno Pro" pitchFamily="18" charset="0"/>
              </a:rPr>
              <a:t>Изергиль</a:t>
            </a:r>
            <a:r>
              <a:rPr lang="ru-RU" sz="2400" b="1" smtClean="0">
                <a:latin typeface="Arno Pro" pitchFamily="18" charset="0"/>
              </a:rPr>
              <a:t>:</a:t>
            </a:r>
          </a:p>
          <a:p>
            <a:pPr algn="ctr"/>
            <a:r>
              <a:rPr lang="ru-RU" sz="2400" b="1" smtClean="0">
                <a:latin typeface="Arno Pro" pitchFamily="18" charset="0"/>
              </a:rPr>
              <a:t> </a:t>
            </a:r>
            <a:r>
              <a:rPr lang="ru-RU" sz="2400" b="1" dirty="0" smtClean="0">
                <a:latin typeface="Arno Pro" pitchFamily="18" charset="0"/>
              </a:rPr>
              <a:t>Данко или </a:t>
            </a:r>
            <a:r>
              <a:rPr lang="ru-RU" sz="2400" b="1" dirty="0" err="1" smtClean="0">
                <a:latin typeface="Arno Pro" pitchFamily="18" charset="0"/>
              </a:rPr>
              <a:t>Ларре</a:t>
            </a:r>
            <a:r>
              <a:rPr lang="ru-RU" sz="2400" b="1" dirty="0" smtClean="0">
                <a:latin typeface="Arno Pro" pitchFamily="18" charset="0"/>
              </a:rPr>
              <a:t>?</a:t>
            </a:r>
            <a:endParaRPr lang="ru-RU" sz="2400" b="1" dirty="0">
              <a:latin typeface="Arno Pro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323528" y="1988840"/>
            <a:ext cx="828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Arno Pro" pitchFamily="18" charset="0"/>
              </a:rPr>
              <a:t>Жить с людьми, но для себя</a:t>
            </a:r>
            <a:r>
              <a:rPr lang="ru-RU" b="1" dirty="0" smtClean="0">
                <a:latin typeface="Arno Pro" pitchFamily="18" charset="0"/>
              </a:rPr>
              <a:t/>
            </a:r>
            <a:br>
              <a:rPr lang="ru-RU" b="1" dirty="0" smtClean="0">
                <a:latin typeface="Arno Pro" pitchFamily="18" charset="0"/>
              </a:rPr>
            </a:br>
            <a:endParaRPr lang="ru-RU" b="1" dirty="0">
              <a:latin typeface="Arno Pro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2564904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_AlgeriusRough" pitchFamily="8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86000" y="2939636"/>
            <a:ext cx="4572000" cy="3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endParaRPr lang="ru-RU" b="1" dirty="0" smtClean="0">
              <a:latin typeface="Arno Pro" pitchFamily="18" charset="0"/>
            </a:endParaRPr>
          </a:p>
        </p:txBody>
      </p:sp>
      <p:pic>
        <p:nvPicPr>
          <p:cNvPr id="21" name="Рисунок 20" descr="img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2402886"/>
            <a:ext cx="5940152" cy="4455114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79512" y="1916832"/>
            <a:ext cx="2376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no Pro" pitchFamily="18" charset="0"/>
              </a:rPr>
              <a:t>Кабы орлица к ворону в гнездо по своей воле вошла, чем бы она стала?  </a:t>
            </a:r>
            <a:endParaRPr lang="ru-RU" sz="2000" b="1" dirty="0">
              <a:latin typeface="Arno Pro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0800000" flipV="1">
            <a:off x="179512" y="4221088"/>
            <a:ext cx="2736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no Pro" pitchFamily="18" charset="0"/>
              </a:rPr>
              <a:t>Может</a:t>
            </a:r>
          </a:p>
          <a:p>
            <a:pPr algn="ctr"/>
            <a:r>
              <a:rPr lang="ru-RU" sz="2000" b="1" dirty="0" smtClean="0">
                <a:latin typeface="Arno Pro" pitchFamily="18" charset="0"/>
              </a:rPr>
              <a:t>быть, ее красоту можно бы на скрипке сыграть, да и то тому, кто эту скрипку,</a:t>
            </a:r>
          </a:p>
          <a:p>
            <a:pPr algn="ctr"/>
            <a:r>
              <a:rPr lang="ru-RU" sz="2000" b="1" dirty="0" smtClean="0">
                <a:latin typeface="Arno Pro" pitchFamily="18" charset="0"/>
              </a:rPr>
              <a:t>как свою душу, знает</a:t>
            </a:r>
            <a:r>
              <a:rPr lang="ru-RU" sz="2000" dirty="0" smtClean="0">
                <a:latin typeface="Arno Pro" pitchFamily="18" charset="0"/>
              </a:rPr>
              <a:t>.</a:t>
            </a:r>
            <a:endParaRPr lang="ru-RU" sz="2000" dirty="0">
              <a:latin typeface="Arno Pro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3528" y="3429000"/>
            <a:ext cx="2736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ru-RU" sz="32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_AlgeriusRough" pitchFamily="82" charset="-52"/>
                <a:cs typeface="Arial"/>
              </a:rPr>
              <a:t>Радда</a:t>
            </a:r>
            <a:endParaRPr lang="ru-RU" sz="32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_AlgeriusRough" pitchFamily="82" charset="-52"/>
              <a:cs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116632"/>
            <a:ext cx="39604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no Pro" pitchFamily="18" charset="0"/>
              </a:rPr>
              <a:t>Усы легли на плечи и смешались с кудрями, очи, как ясные звезды, горят, а</a:t>
            </a:r>
          </a:p>
          <a:p>
            <a:pPr algn="ctr"/>
            <a:r>
              <a:rPr lang="ru-RU" sz="2000" b="1" dirty="0" smtClean="0">
                <a:latin typeface="Arno Pro" pitchFamily="18" charset="0"/>
              </a:rPr>
              <a:t>улыбка - целое солнце, ей-богу! Точно его  ковали  из  одного  куска  железа</a:t>
            </a:r>
          </a:p>
          <a:p>
            <a:pPr algn="ctr"/>
            <a:r>
              <a:rPr lang="ru-RU" sz="2000" b="1" dirty="0" smtClean="0">
                <a:latin typeface="Arno Pro" pitchFamily="18" charset="0"/>
              </a:rPr>
              <a:t>вместе с конем. </a:t>
            </a:r>
            <a:endParaRPr lang="ru-RU" sz="2000" b="1" dirty="0">
              <a:latin typeface="Arno Pro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260648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no Pro" pitchFamily="18" charset="0"/>
              </a:rPr>
              <a:t>С таким человеком</a:t>
            </a:r>
          </a:p>
          <a:p>
            <a:pPr algn="ctr"/>
            <a:r>
              <a:rPr lang="ru-RU" sz="2000" b="1" dirty="0" smtClean="0">
                <a:latin typeface="Arno Pro" pitchFamily="18" charset="0"/>
              </a:rPr>
              <a:t>ты и сам лучше становишься.</a:t>
            </a:r>
            <a:endParaRPr lang="ru-RU" sz="2000" b="1" dirty="0">
              <a:latin typeface="Arno Pro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619672" y="1124744"/>
            <a:ext cx="3888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_AlgeriusRough" pitchFamily="82" charset="-52"/>
                <a:cs typeface="Arial"/>
              </a:rPr>
              <a:t>Лойко </a:t>
            </a:r>
            <a:r>
              <a:rPr lang="ru-RU" sz="32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_AlgeriusRough" pitchFamily="82" charset="-52"/>
                <a:cs typeface="Arial"/>
              </a:rPr>
              <a:t>Зобар</a:t>
            </a:r>
            <a:endParaRPr lang="ru-RU" sz="3200" i="1" dirty="0">
              <a:latin typeface="a_AlgeriusRough" pitchFamily="82" charset="-5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91680" y="1484784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_AlgeriusRough" pitchFamily="8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59632" y="332656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_AlgeriusRough" pitchFamily="82" charset="-52"/>
                <a:cs typeface="Arial"/>
              </a:rPr>
              <a:t>Пейзаж</a:t>
            </a:r>
            <a:r>
              <a:rPr lang="ru-RU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_AlgeriusRough" pitchFamily="82" charset="-52"/>
                <a:cs typeface="Arial"/>
              </a:rPr>
              <a:t> 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  <a:latin typeface="a_AlgeriusRough" pitchFamily="82" charset="-52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0" y="1412776"/>
            <a:ext cx="4607496" cy="105841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Безграничная степь</a:t>
            </a:r>
            <a:endParaRPr lang="ru-RU" sz="36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4427984" y="1340768"/>
            <a:ext cx="4716016" cy="11304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_AlgeriusRough" pitchFamily="82" charset="-52"/>
              </a:rPr>
              <a:t>Бесконечное море</a:t>
            </a:r>
            <a:endParaRPr lang="ru-RU" sz="36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27584" y="4149080"/>
            <a:ext cx="7560840" cy="1994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a_AlgeriusRough" pitchFamily="82" charset="-52"/>
              </a:rPr>
              <a:t>Символы свободы</a:t>
            </a:r>
            <a:endParaRPr lang="ru-RU" sz="5400" b="1" dirty="0">
              <a:solidFill>
                <a:schemeClr val="bg1"/>
              </a:solidFill>
              <a:latin typeface="a_AlgeriusRough" pitchFamily="82" charset="-52"/>
            </a:endParaRPr>
          </a:p>
        </p:txBody>
      </p:sp>
      <p:sp>
        <p:nvSpPr>
          <p:cNvPr id="27" name="AutoShape 34"/>
          <p:cNvSpPr>
            <a:spLocks noChangeArrowheads="1"/>
          </p:cNvSpPr>
          <p:nvPr/>
        </p:nvSpPr>
        <p:spPr bwMode="auto">
          <a:xfrm rot="-2463830">
            <a:off x="2573575" y="2465222"/>
            <a:ext cx="441368" cy="1973377"/>
          </a:xfrm>
          <a:prstGeom prst="downArrow">
            <a:avLst>
              <a:gd name="adj1" fmla="val 50000"/>
              <a:gd name="adj2" fmla="val 161441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1" dirty="0">
              <a:solidFill>
                <a:srgbClr val="FFFF00"/>
              </a:solidFill>
              <a:latin typeface="Arno Pro" pitchFamily="18" charset="0"/>
            </a:endParaRPr>
          </a:p>
        </p:txBody>
      </p:sp>
      <p:sp>
        <p:nvSpPr>
          <p:cNvPr id="28" name="AutoShape 36"/>
          <p:cNvSpPr>
            <a:spLocks noChangeArrowheads="1"/>
          </p:cNvSpPr>
          <p:nvPr/>
        </p:nvSpPr>
        <p:spPr bwMode="auto">
          <a:xfrm rot="2624597">
            <a:off x="6266377" y="2497004"/>
            <a:ext cx="467703" cy="1982179"/>
          </a:xfrm>
          <a:prstGeom prst="downArrow">
            <a:avLst>
              <a:gd name="adj1" fmla="val 50000"/>
              <a:gd name="adj2" fmla="val 14558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91680" y="1484784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_AlgeriusRough" pitchFamily="82" charset="-52"/>
              </a:rPr>
              <a:t>РОМАНТИЗМ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_AlgeriusRough" pitchFamily="82" charset="-52"/>
            </a:endParaRPr>
          </a:p>
        </p:txBody>
      </p:sp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7584" y="332657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_AlgeriusRough" pitchFamily="82" charset="-52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0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_AlgeriusRough"/>
              </a:rPr>
              <a:t>Композиция</a:t>
            </a:r>
            <a:endParaRPr lang="ru-RU" sz="5400" b="1" dirty="0">
              <a:latin typeface="a_AlgeriusRough"/>
            </a:endParaRP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683568" y="2348880"/>
            <a:ext cx="7848872" cy="223224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3200" b="1" dirty="0">
              <a:latin typeface="Arno Pro" pitchFamily="18" charset="0"/>
            </a:endParaRPr>
          </a:p>
          <a:p>
            <a:pPr algn="ctr"/>
            <a:endParaRPr lang="ru-RU" sz="3200" b="1" dirty="0">
              <a:latin typeface="Arno Pro" pitchFamily="18" charset="0"/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Arno Pro" pitchFamily="18" charset="0"/>
              </a:rPr>
              <a:t>Что общего в композиционном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Arno Pro" pitchFamily="18" charset="0"/>
              </a:rPr>
              <a:t> строении рассказов?</a:t>
            </a:r>
          </a:p>
          <a:p>
            <a:pPr algn="ctr"/>
            <a:endParaRPr lang="ru-RU" sz="3200" b="1" i="1" dirty="0">
              <a:latin typeface="Arno Pro" pitchFamily="18" charset="0"/>
            </a:endParaRPr>
          </a:p>
          <a:p>
            <a:pPr algn="ctr"/>
            <a:endParaRPr lang="ru-RU" sz="3200" b="1" dirty="0">
              <a:latin typeface="Arno Pro" pitchFamily="18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2195513" y="980727"/>
            <a:ext cx="4643437" cy="216093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i="1" dirty="0">
                <a:latin typeface="Arno Pro" pitchFamily="18" charset="0"/>
              </a:rPr>
              <a:t>Рассказ в рассказе:</a:t>
            </a:r>
          </a:p>
          <a:p>
            <a:pPr algn="ctr"/>
            <a:r>
              <a:rPr lang="ru-RU" b="1" i="1" dirty="0">
                <a:latin typeface="Arno Pro" pitchFamily="18" charset="0"/>
              </a:rPr>
              <a:t> рассказ о жизни старухи </a:t>
            </a:r>
            <a:r>
              <a:rPr lang="ru-RU" b="1" i="1" dirty="0" err="1">
                <a:latin typeface="Arno Pro" pitchFamily="18" charset="0"/>
              </a:rPr>
              <a:t>Изергиль</a:t>
            </a:r>
            <a:endParaRPr lang="ru-RU" b="1" i="1" dirty="0">
              <a:latin typeface="Arno Pro" pitchFamily="18" charset="0"/>
            </a:endParaRPr>
          </a:p>
          <a:p>
            <a:pPr algn="ctr"/>
            <a:r>
              <a:rPr lang="ru-RU" b="1" i="1" dirty="0">
                <a:latin typeface="Arno Pro" pitchFamily="18" charset="0"/>
              </a:rPr>
              <a:t>легенды о Данко и </a:t>
            </a:r>
            <a:r>
              <a:rPr lang="ru-RU" b="1" i="1" dirty="0" err="1">
                <a:latin typeface="Arno Pro" pitchFamily="18" charset="0"/>
              </a:rPr>
              <a:t>Ларре</a:t>
            </a:r>
            <a:r>
              <a:rPr lang="ru-RU" b="1" i="1" dirty="0">
                <a:latin typeface="Arno Pro" pitchFamily="18" charset="0"/>
              </a:rPr>
              <a:t>;</a:t>
            </a:r>
          </a:p>
          <a:p>
            <a:pPr algn="ctr"/>
            <a:r>
              <a:rPr lang="ru-RU" b="1" i="1" dirty="0">
                <a:latin typeface="Arno Pro" pitchFamily="18" charset="0"/>
              </a:rPr>
              <a:t>   рассказ о жизни Макара </a:t>
            </a:r>
            <a:r>
              <a:rPr lang="ru-RU" b="1" i="1" dirty="0" err="1">
                <a:latin typeface="Arno Pro" pitchFamily="18" charset="0"/>
              </a:rPr>
              <a:t>Чудры</a:t>
            </a:r>
            <a:r>
              <a:rPr lang="ru-RU" b="1" i="1" dirty="0">
                <a:latin typeface="Arno Pro" pitchFamily="18" charset="0"/>
              </a:rPr>
              <a:t>,</a:t>
            </a:r>
          </a:p>
          <a:p>
            <a:pPr algn="ctr"/>
            <a:r>
              <a:rPr lang="ru-RU" b="1" i="1" dirty="0">
                <a:latin typeface="Arno Pro" pitchFamily="18" charset="0"/>
              </a:rPr>
              <a:t>     рассказ о </a:t>
            </a:r>
            <a:r>
              <a:rPr lang="ru-RU" b="1" i="1" dirty="0" err="1" smtClean="0">
                <a:latin typeface="Arno Pro" pitchFamily="18" charset="0"/>
              </a:rPr>
              <a:t>Зобаре</a:t>
            </a:r>
            <a:r>
              <a:rPr lang="ru-RU" b="1" i="1" dirty="0" smtClean="0">
                <a:latin typeface="Arno Pro" pitchFamily="18" charset="0"/>
              </a:rPr>
              <a:t> </a:t>
            </a:r>
            <a:r>
              <a:rPr lang="ru-RU" b="1" i="1" dirty="0">
                <a:latin typeface="Arno Pro" pitchFamily="18" charset="0"/>
              </a:rPr>
              <a:t>и </a:t>
            </a:r>
            <a:r>
              <a:rPr lang="ru-RU" b="1" i="1" dirty="0" smtClean="0">
                <a:latin typeface="Arno Pro" pitchFamily="18" charset="0"/>
              </a:rPr>
              <a:t>Радде</a:t>
            </a:r>
            <a:endParaRPr lang="ru-RU" b="1" i="1" dirty="0">
              <a:latin typeface="Arno Pro" pitchFamily="18" charset="0"/>
            </a:endParaRPr>
          </a:p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5" name="Oval 11"/>
          <p:cNvSpPr>
            <a:spLocks noChangeArrowheads="1"/>
          </p:cNvSpPr>
          <p:nvPr/>
        </p:nvSpPr>
        <p:spPr bwMode="auto">
          <a:xfrm>
            <a:off x="5146675" y="2997200"/>
            <a:ext cx="3997325" cy="218757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i="1" dirty="0">
                <a:latin typeface="Arno Pro" pitchFamily="18" charset="0"/>
              </a:rPr>
              <a:t>Образ повествователя:</a:t>
            </a:r>
          </a:p>
          <a:p>
            <a:pPr algn="ctr"/>
            <a:r>
              <a:rPr lang="ru-RU" b="1" i="1" dirty="0">
                <a:latin typeface="Arno Pro" pitchFamily="18" charset="0"/>
              </a:rPr>
              <a:t>человек, </a:t>
            </a:r>
          </a:p>
          <a:p>
            <a:pPr algn="ctr"/>
            <a:r>
              <a:rPr lang="ru-RU" b="1" i="1" dirty="0">
                <a:latin typeface="Arno Pro" pitchFamily="18" charset="0"/>
              </a:rPr>
              <a:t>путешествующий по </a:t>
            </a:r>
            <a:r>
              <a:rPr lang="ru-RU" b="1" i="1" dirty="0" smtClean="0">
                <a:latin typeface="Arno Pro" pitchFamily="18" charset="0"/>
              </a:rPr>
              <a:t>Руси</a:t>
            </a:r>
            <a:endParaRPr lang="ru-RU" b="1" i="1" dirty="0">
              <a:latin typeface="Arno Pro" pitchFamily="18" charset="0"/>
            </a:endParaRPr>
          </a:p>
          <a:p>
            <a:pPr algn="ctr"/>
            <a:endParaRPr lang="ru-RU" b="1" i="1" dirty="0">
              <a:latin typeface="Arno Pro" pitchFamily="18" charset="0"/>
            </a:endParaRPr>
          </a:p>
        </p:txBody>
      </p:sp>
      <p:sp>
        <p:nvSpPr>
          <p:cNvPr id="16" name="Oval 9"/>
          <p:cNvSpPr>
            <a:spLocks noChangeArrowheads="1"/>
          </p:cNvSpPr>
          <p:nvPr/>
        </p:nvSpPr>
        <p:spPr bwMode="auto">
          <a:xfrm>
            <a:off x="250825" y="2852738"/>
            <a:ext cx="3997325" cy="218757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b="1" i="1" dirty="0">
                <a:latin typeface="Arno Pro" pitchFamily="18" charset="0"/>
              </a:rPr>
              <a:t>Образы рассказчиков: </a:t>
            </a:r>
          </a:p>
          <a:p>
            <a:pPr algn="ctr"/>
            <a:r>
              <a:rPr lang="ru-RU" sz="2000" b="1" i="1" dirty="0">
                <a:latin typeface="Arno Pro" pitchFamily="18" charset="0"/>
              </a:rPr>
              <a:t>          Макар </a:t>
            </a:r>
            <a:r>
              <a:rPr lang="ru-RU" sz="2000" b="1" i="1" dirty="0" err="1">
                <a:latin typeface="Arno Pro" pitchFamily="18" charset="0"/>
              </a:rPr>
              <a:t>Чудра</a:t>
            </a:r>
            <a:r>
              <a:rPr lang="ru-RU" sz="2000" b="1" i="1" dirty="0">
                <a:latin typeface="Arno Pro" pitchFamily="18" charset="0"/>
              </a:rPr>
              <a:t>, </a:t>
            </a:r>
          </a:p>
          <a:p>
            <a:pPr algn="ctr"/>
            <a:r>
              <a:rPr lang="ru-RU" sz="2000" b="1" i="1" dirty="0">
                <a:latin typeface="Arno Pro" pitchFamily="18" charset="0"/>
              </a:rPr>
              <a:t>старуха </a:t>
            </a:r>
            <a:r>
              <a:rPr lang="ru-RU" sz="2000" b="1" i="1" dirty="0" err="1" smtClean="0">
                <a:latin typeface="Arno Pro" pitchFamily="18" charset="0"/>
              </a:rPr>
              <a:t>Изергиль</a:t>
            </a:r>
            <a:endParaRPr lang="ru-RU" sz="2000" b="1" i="1" dirty="0">
              <a:latin typeface="Arno Pro" pitchFamily="18" charset="0"/>
            </a:endParaRPr>
          </a:p>
          <a:p>
            <a:pPr algn="ctr"/>
            <a:endParaRPr lang="ru-RU" sz="2000" b="1" dirty="0">
              <a:latin typeface="Arno Pro" pitchFamily="18" charset="0"/>
            </a:endParaRP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1214414" y="4913313"/>
            <a:ext cx="3106761" cy="194468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b="1" i="1" dirty="0">
                <a:latin typeface="Arno Pro" pitchFamily="18" charset="0"/>
              </a:rPr>
              <a:t>Характеристика героев </a:t>
            </a:r>
          </a:p>
          <a:p>
            <a:pPr algn="ctr"/>
            <a:r>
              <a:rPr lang="ru-RU" sz="2000" b="1" i="1" dirty="0">
                <a:latin typeface="Arno Pro" pitchFamily="18" charset="0"/>
              </a:rPr>
              <a:t>через портрет</a:t>
            </a:r>
          </a:p>
        </p:txBody>
      </p:sp>
      <p:sp>
        <p:nvSpPr>
          <p:cNvPr id="18" name="Oval 13"/>
          <p:cNvSpPr>
            <a:spLocks noChangeArrowheads="1"/>
          </p:cNvSpPr>
          <p:nvPr/>
        </p:nvSpPr>
        <p:spPr bwMode="auto">
          <a:xfrm>
            <a:off x="4500562" y="5013325"/>
            <a:ext cx="3429024" cy="184467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b="1" i="1" dirty="0">
                <a:latin typeface="Arno Pro" pitchFamily="18" charset="0"/>
              </a:rPr>
              <a:t>Пейзажные зарисовки,</a:t>
            </a:r>
          </a:p>
          <a:p>
            <a:pPr algn="ctr"/>
            <a:r>
              <a:rPr lang="ru-RU" sz="2000" b="1" i="1" dirty="0">
                <a:latin typeface="Arno Pro" pitchFamily="18" charset="0"/>
              </a:rPr>
              <a:t>раскрывающие</a:t>
            </a:r>
          </a:p>
          <a:p>
            <a:pPr algn="ctr"/>
            <a:r>
              <a:rPr lang="ru-RU" sz="2000" b="1" i="1" dirty="0">
                <a:latin typeface="Arno Pro" pitchFamily="18" charset="0"/>
              </a:rPr>
              <a:t> внутренний мир героев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323528" y="404664"/>
            <a:ext cx="856895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_AlgeriusRough"/>
              </a:rPr>
              <a:t>В рассказах рассмотрены разные философии жизни:</a:t>
            </a:r>
          </a:p>
          <a:p>
            <a:pPr algn="ctr"/>
            <a:r>
              <a:rPr lang="ru-RU" sz="3200" b="1" i="1" dirty="0" smtClean="0">
                <a:latin typeface="a_AlgeriusRough"/>
              </a:rPr>
              <a:t> </a:t>
            </a:r>
          </a:p>
          <a:p>
            <a:pPr algn="ctr"/>
            <a:r>
              <a:rPr lang="ru-RU" sz="3200" b="1" i="1" dirty="0" smtClean="0">
                <a:latin typeface="a_AlgeriusRough"/>
              </a:rPr>
              <a:t>- Кто ничего не делает, с тем ничего не станется;</a:t>
            </a:r>
          </a:p>
          <a:p>
            <a:pPr algn="ctr"/>
            <a:r>
              <a:rPr lang="ru-RU" sz="3200" b="1" i="1" dirty="0" smtClean="0">
                <a:latin typeface="a_AlgeriusRough"/>
              </a:rPr>
              <a:t>-Чтобы жить – надо уметь что-нибудь делать;</a:t>
            </a:r>
          </a:p>
          <a:p>
            <a:pPr algn="ctr">
              <a:buFontTx/>
              <a:buChar char="-"/>
            </a:pPr>
            <a:r>
              <a:rPr lang="ru-RU" sz="3200" b="1" i="1" dirty="0" smtClean="0">
                <a:latin typeface="a_AlgeriusRough"/>
              </a:rPr>
              <a:t> Жить без людей и только для себя;</a:t>
            </a:r>
          </a:p>
          <a:p>
            <a:pPr algn="ctr">
              <a:buFontTx/>
              <a:buChar char="-"/>
            </a:pPr>
            <a:r>
              <a:rPr lang="ru-RU" sz="3200" b="1" i="1" dirty="0" smtClean="0">
                <a:latin typeface="a_AlgeriusRough"/>
              </a:rPr>
              <a:t> Жить с людьми, но для себя;</a:t>
            </a:r>
          </a:p>
          <a:p>
            <a:pPr algn="ctr">
              <a:buFontTx/>
              <a:buChar char="-"/>
            </a:pPr>
            <a:r>
              <a:rPr lang="ru-RU" sz="3200" b="1" i="1" dirty="0" smtClean="0">
                <a:latin typeface="a_AlgeriusRough"/>
              </a:rPr>
              <a:t> Жить с людьми и для людей…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a_AlgeriusRough"/>
            </a:endParaRPr>
          </a:p>
          <a:p>
            <a:pPr algn="ctr"/>
            <a:r>
              <a:rPr lang="ru-RU" sz="4400" b="1" dirty="0" smtClean="0">
                <a:solidFill>
                  <a:srgbClr val="FFFF99"/>
                </a:solidFill>
                <a:latin typeface="a_AlgeriusRough"/>
              </a:rPr>
              <a:t>Какая философия  жизни  близка вам?</a:t>
            </a:r>
          </a:p>
          <a:p>
            <a:pPr algn="ctr"/>
            <a:endParaRPr lang="ru-RU" sz="3600" b="1" dirty="0">
              <a:latin typeface="a_AlgeriusRough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ок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186062" cy="7639547"/>
          </a:xfrm>
        </p:spPr>
      </p:pic>
      <p:sp>
        <p:nvSpPr>
          <p:cNvPr id="5" name="TextBox 4"/>
          <p:cNvSpPr txBox="1"/>
          <p:nvPr/>
        </p:nvSpPr>
        <p:spPr>
          <a:xfrm>
            <a:off x="179513" y="908720"/>
            <a:ext cx="950505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a_BentTitulBrk" pitchFamily="82" charset="-52"/>
              </a:rPr>
              <a:t>Максим Горький </a:t>
            </a:r>
            <a:endParaRPr lang="ru-RU" sz="4400" dirty="0">
              <a:latin typeface="a_BentTitulBrk" pitchFamily="82" charset="-52"/>
            </a:endParaRPr>
          </a:p>
          <a:p>
            <a:pPr algn="ctr"/>
            <a:r>
              <a:rPr lang="ru-RU" sz="6600" b="1" i="1" dirty="0" smtClean="0">
                <a:latin typeface="a_BentTitulBrk" pitchFamily="82" charset="-52"/>
              </a:rPr>
              <a:t>Романтические  рассказы</a:t>
            </a:r>
            <a:endParaRPr lang="ru-RU" sz="6600" b="1" dirty="0">
              <a:latin typeface="a_AlgeriusRough" pitchFamily="82" charset="-5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2" name="Picture 4" descr="2665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613" y="0"/>
            <a:ext cx="520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3" name="Picture 5" descr="5220_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-1"/>
            <a:ext cx="1979712" cy="28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4" name="Picture 6" descr="gork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5975" y="2781300"/>
            <a:ext cx="19780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5" name="Picture 7" descr="imgB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982788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6" name="Picture 8" descr="VOR02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2781300"/>
            <a:ext cx="2005013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9" name="Picture 11" descr="gorkiy_stali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445125"/>
            <a:ext cx="1979613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20" name="Picture 12" descr="002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64388" y="5303838"/>
            <a:ext cx="1979612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Rihard+Vagner+-+Sleza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2" cstate="print"/>
          <a:stretch>
            <a:fillRect/>
          </a:stretch>
        </p:blipFill>
        <p:spPr>
          <a:xfrm>
            <a:off x="8676456" y="6309320"/>
            <a:ext cx="304800" cy="304800"/>
          </a:xfrm>
          <a:prstGeom prst="rect">
            <a:avLst/>
          </a:prstGeom>
        </p:spPr>
      </p:pic>
      <p:pic>
        <p:nvPicPr>
          <p:cNvPr id="11" name="Picture 2" descr="фон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9525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ShUMY+MORYa+-+POSLE+ShTORMA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tretch>
            <a:fillRect/>
          </a:stretch>
        </p:blipFill>
        <p:spPr>
          <a:xfrm>
            <a:off x="8643966" y="6429396"/>
            <a:ext cx="304800" cy="304800"/>
          </a:xfrm>
          <a:prstGeom prst="rect">
            <a:avLst/>
          </a:prstGeom>
        </p:spPr>
      </p:pic>
      <p:pic>
        <p:nvPicPr>
          <p:cNvPr id="13" name="Рисунок 12" descr="буря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ShUMY+MORYa+-+POSLE+ShTORMA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tretch>
            <a:fillRect/>
          </a:stretch>
        </p:blipFill>
        <p:spPr>
          <a:xfrm>
            <a:off x="8215338" y="6357958"/>
            <a:ext cx="71438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10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077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31844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31844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1200150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Выполнили: ученики 11А класса Межетова М., Боровых Т., Русаков А., Окунева О.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635375" y="6237288"/>
            <a:ext cx="2160588" cy="376237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Челябинск 2009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908175" y="188913"/>
            <a:ext cx="5616575" cy="788987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МОУ гимназия №48</a:t>
            </a:r>
          </a:p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Мировая художественная культура</a:t>
            </a: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43608" y="1556792"/>
            <a:ext cx="712879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_AlgeriusRough" pitchFamily="82" charset="-52"/>
              </a:rPr>
              <a:t>РОМАНТИЗМ</a:t>
            </a:r>
            <a:endParaRPr lang="ru-RU" sz="9600" b="1" i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_AlgeriusRough" pitchFamily="82" charset="-5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ок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563025" y="-422269"/>
            <a:ext cx="9707025" cy="7280269"/>
          </a:xfrm>
        </p:spPr>
      </p:pic>
      <p:pic>
        <p:nvPicPr>
          <p:cNvPr id="5" name="Picture 5" descr="akvarel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852936"/>
            <a:ext cx="4654817" cy="36450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 rot="10800000" flipV="1">
            <a:off x="4932040" y="5626114"/>
            <a:ext cx="4211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Э. Делакруа «Алжирские женщины</a:t>
            </a:r>
            <a:r>
              <a:rPr lang="ru-RU" dirty="0" smtClean="0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ru-RU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этюд</a:t>
            </a:r>
            <a:r>
              <a:rPr lang="ru-RU" dirty="0" smtClean="0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)»</a:t>
            </a:r>
            <a:r>
              <a:rPr lang="ru-RU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 smtClean="0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кварель</a:t>
            </a:r>
            <a:r>
              <a:rPr lang="ru-RU" dirty="0" smtClean="0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.</a:t>
            </a:r>
            <a:endParaRPr lang="ru-RU" dirty="0">
              <a:solidFill>
                <a:schemeClr val="bg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99392"/>
            <a:ext cx="8964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Романтизм </a:t>
            </a:r>
            <a:r>
              <a:rPr lang="ru-RU" sz="20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сменяет эпоху Просвещения и совпадает с промышленным переворотом</a:t>
            </a:r>
            <a:r>
              <a:rPr lang="ru-RU" sz="2000" i="1" dirty="0" smtClean="0"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ru-RU" sz="20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Просвещение характеризуется культом разума и основанной на его началах цивилизации, то романтизм утверждает культ природы, чувств и естественного в человеке. Именно в эпоху романтизма оформляются феномены туризма, альпинизма и пикника, призванные восстановить единство человека и природы. Востребованным оказывается образ «благородного дикаря», вооруженного «народной мудростью» и не испорченного цивилизацией. Пробуждается интерес к фольклору, истории и этнографии.</a:t>
            </a:r>
            <a:endParaRPr lang="ru-RU" sz="2000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3" descr="229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140967"/>
            <a:ext cx="5904656" cy="37170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5536" y="332656"/>
            <a:ext cx="85689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ru-RU" sz="22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Необыкновенные и яркие картины природы, жизнь, быт и нравы далеких стран и народов – вдохновляли романтиков. Они искали черты, составляющие первооснову национального духа. Национальная самобытность проявляется прежде всего в устном народном творчестве. Отсюда интерес к фольклору, переработка фольклорных произведений, создание собственных произведений на основе народного творчества. </a:t>
            </a:r>
            <a:endParaRPr lang="ru-RU" sz="2200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563888" y="0"/>
            <a:ext cx="51357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_AlgeriusRough" pitchFamily="82" charset="-52"/>
              </a:rPr>
              <a:t>Концепция романтизма</a:t>
            </a:r>
            <a:endParaRPr lang="ru-RU" sz="2800" b="1" dirty="0">
              <a:latin typeface="a_AlgeriusRough" pitchFamily="82" charset="-52"/>
            </a:endParaRPr>
          </a:p>
        </p:txBody>
      </p:sp>
      <p:sp>
        <p:nvSpPr>
          <p:cNvPr id="9" name="AutoShape 22"/>
          <p:cNvSpPr>
            <a:spLocks noChangeArrowheads="1"/>
          </p:cNvSpPr>
          <p:nvPr/>
        </p:nvSpPr>
        <p:spPr bwMode="auto">
          <a:xfrm>
            <a:off x="5857884" y="500042"/>
            <a:ext cx="216024" cy="720080"/>
          </a:xfrm>
          <a:prstGeom prst="downArrow">
            <a:avLst>
              <a:gd name="adj1" fmla="val 50000"/>
              <a:gd name="adj2" fmla="val 8708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1142985"/>
            <a:ext cx="6089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_AlgeriusRough" pitchFamily="82" charset="-52"/>
              </a:rPr>
              <a:t>Принцип романтического </a:t>
            </a:r>
            <a:r>
              <a:rPr lang="ru-RU" sz="2800" b="1" dirty="0" err="1" smtClean="0">
                <a:latin typeface="a_AlgeriusRough" pitchFamily="82" charset="-52"/>
              </a:rPr>
              <a:t>двоемирия</a:t>
            </a:r>
            <a:endParaRPr lang="en-US" sz="2800" b="1" dirty="0">
              <a:latin typeface="Arno Pro" pitchFamily="18" charset="0"/>
            </a:endParaRPr>
          </a:p>
        </p:txBody>
      </p:sp>
      <p:sp>
        <p:nvSpPr>
          <p:cNvPr id="11" name="AutoShape 23"/>
          <p:cNvSpPr>
            <a:spLocks noChangeArrowheads="1"/>
          </p:cNvSpPr>
          <p:nvPr/>
        </p:nvSpPr>
        <p:spPr bwMode="auto">
          <a:xfrm flipH="1">
            <a:off x="5857884" y="1643050"/>
            <a:ext cx="214314" cy="714380"/>
          </a:xfrm>
          <a:prstGeom prst="downArrow">
            <a:avLst>
              <a:gd name="adj1" fmla="val 50000"/>
              <a:gd name="adj2" fmla="val 8708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428992" y="2357430"/>
            <a:ext cx="55801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_AlgeriusRough" pitchFamily="82" charset="-52"/>
              </a:rPr>
              <a:t>Несоответствие,</a:t>
            </a:r>
          </a:p>
          <a:p>
            <a:pPr algn="ctr"/>
            <a:r>
              <a:rPr lang="ru-RU" sz="2800" b="1" dirty="0" smtClean="0">
                <a:latin typeface="a_AlgeriusRough" pitchFamily="82" charset="-52"/>
              </a:rPr>
              <a:t> разлад идеального и реального мира, </a:t>
            </a:r>
          </a:p>
          <a:p>
            <a:pPr algn="ctr"/>
            <a:r>
              <a:rPr lang="ru-RU" sz="2800" b="1" dirty="0" smtClean="0">
                <a:latin typeface="a_AlgeriusRough" pitchFamily="82" charset="-52"/>
              </a:rPr>
              <a:t>мечты и жизни</a:t>
            </a:r>
            <a:endParaRPr lang="ru-RU" sz="2800" b="1" dirty="0">
              <a:latin typeface="a_AlgeriusRough" pitchFamily="82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571472" y="3260930"/>
            <a:ext cx="3928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_AlgeriusRough" pitchFamily="82" charset="-52"/>
              </a:rPr>
              <a:t>Главная черта романтизма</a:t>
            </a:r>
            <a:r>
              <a:rPr lang="ru-RU" sz="2800" dirty="0" smtClean="0">
                <a:latin typeface="a_AlgeriusRough" pitchFamily="82" charset="-52"/>
              </a:rPr>
              <a:t> </a:t>
            </a:r>
            <a:endParaRPr lang="ru-RU" sz="2800" dirty="0">
              <a:latin typeface="a_AlgeriusRough" pitchFamily="82" charset="-52"/>
            </a:endParaRPr>
          </a:p>
        </p:txBody>
      </p:sp>
      <p:sp>
        <p:nvSpPr>
          <p:cNvPr id="14" name="AutoShape 23"/>
          <p:cNvSpPr>
            <a:spLocks noChangeArrowheads="1"/>
          </p:cNvSpPr>
          <p:nvPr/>
        </p:nvSpPr>
        <p:spPr bwMode="auto">
          <a:xfrm flipH="1">
            <a:off x="2285984" y="3643314"/>
            <a:ext cx="214314" cy="714380"/>
          </a:xfrm>
          <a:prstGeom prst="downArrow">
            <a:avLst>
              <a:gd name="adj1" fmla="val 50000"/>
              <a:gd name="adj2" fmla="val 8708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10800000" flipV="1">
            <a:off x="357158" y="4346171"/>
            <a:ext cx="4430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_AlgeriusRough" pitchFamily="82" charset="-52"/>
              </a:rPr>
              <a:t>Противостояние романтика </a:t>
            </a:r>
          </a:p>
          <a:p>
            <a:pPr algn="ctr"/>
            <a:r>
              <a:rPr lang="ru-RU" sz="2800" b="1" dirty="0" smtClean="0">
                <a:latin typeface="a_AlgeriusRough" pitchFamily="82" charset="-52"/>
              </a:rPr>
              <a:t>и окружающего мира</a:t>
            </a:r>
            <a:endParaRPr lang="ru-RU" sz="2800" b="1" dirty="0">
              <a:latin typeface="a_AlgeriusRough" pitchFamily="82" charset="-5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1200150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Выполнили: ученики 11А класса Межетова М., Боровых Т., Русаков А., Окунева О.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635375" y="6237288"/>
            <a:ext cx="2160588" cy="376237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Челябинск 2009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908175" y="188913"/>
            <a:ext cx="5616575" cy="788987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МОУ гимназия №48</a:t>
            </a:r>
          </a:p>
          <a:p>
            <a:pPr algn="ctr">
              <a:spcBef>
                <a:spcPct val="50000"/>
              </a:spcBef>
            </a:pPr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Мировая художественная культура</a:t>
            </a: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6000" y="2852937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no Pro" pitchFamily="18" charset="0"/>
              </a:rPr>
              <a:t>Романтический</a:t>
            </a:r>
          </a:p>
          <a:p>
            <a:pPr algn="ctr"/>
            <a:r>
              <a:rPr lang="ru-RU" b="1" dirty="0" smtClean="0">
                <a:latin typeface="Arno Pro" pitchFamily="18" charset="0"/>
              </a:rPr>
              <a:t> герой</a:t>
            </a:r>
            <a:endParaRPr lang="ru-RU" b="1" dirty="0">
              <a:latin typeface="Arno Pro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59832" y="2636912"/>
            <a:ext cx="324036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Романтический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 герой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 rot="10800000">
            <a:off x="4571998" y="1772816"/>
            <a:ext cx="216025" cy="792088"/>
          </a:xfrm>
          <a:prstGeom prst="downArrow">
            <a:avLst>
              <a:gd name="adj1" fmla="val 50000"/>
              <a:gd name="adj2" fmla="val 93923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3707904" y="1117775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1052736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6444208" y="2397081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467544" y="2636913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atin typeface="Arno Pro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335688" y="332656"/>
            <a:ext cx="2808312" cy="144016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no Pro" pitchFamily="18" charset="0"/>
            </a:endParaRPr>
          </a:p>
          <a:p>
            <a:pPr algn="ctr"/>
            <a:r>
              <a:rPr lang="ru-RU" b="1" dirty="0" err="1" smtClean="0">
                <a:solidFill>
                  <a:schemeClr val="tx1"/>
                </a:solidFill>
                <a:latin typeface="Arno Pro" pitchFamily="18" charset="0"/>
              </a:rPr>
              <a:t>Противо-поставлен</a:t>
            </a:r>
            <a:endParaRPr lang="ru-RU" b="1" dirty="0" smtClean="0">
              <a:solidFill>
                <a:schemeClr val="tx1"/>
              </a:solidFill>
              <a:latin typeface="Arno Pro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no Pro" pitchFamily="18" charset="0"/>
              </a:rPr>
              <a:t> другим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no Pro" pitchFamily="18" charset="0"/>
              </a:rPr>
              <a:t>персонажам</a:t>
            </a:r>
          </a:p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588224" y="2636912"/>
            <a:ext cx="2555776" cy="151216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Всегда  одинок 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86000" y="3105835"/>
            <a:ext cx="1925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no Pro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444208" y="5229200"/>
            <a:ext cx="2699792" cy="13681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Arno Pro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Живёт не разумом,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 а эмоциями 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203848" y="5445224"/>
            <a:ext cx="2880320" cy="14127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Натура глубокая,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неизведанная 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0" y="5085184"/>
            <a:ext cx="2966120" cy="13681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Полный   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необъяснимых  загадок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b="1" dirty="0" smtClean="0">
              <a:latin typeface="Arno Pro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0" y="2564904"/>
            <a:ext cx="2987824" cy="144016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Его жизнь полна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 риска и опасности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059832" y="332656"/>
            <a:ext cx="3168352" cy="144016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no Pro" pitchFamily="18" charset="0"/>
              </a:rPr>
              <a:t>Индивидуалист</a:t>
            </a:r>
            <a:endParaRPr lang="ru-RU" sz="2000" b="1" dirty="0">
              <a:solidFill>
                <a:schemeClr val="tx1"/>
              </a:solidFill>
              <a:latin typeface="Arno Pro" pitchFamily="18" charset="0"/>
            </a:endParaRPr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 rot="13059635">
            <a:off x="6088070" y="1468472"/>
            <a:ext cx="180192" cy="1484019"/>
          </a:xfrm>
          <a:prstGeom prst="downArrow">
            <a:avLst>
              <a:gd name="adj1" fmla="val 50000"/>
              <a:gd name="adj2" fmla="val 161080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AutoShape 21"/>
          <p:cNvSpPr>
            <a:spLocks noChangeArrowheads="1"/>
          </p:cNvSpPr>
          <p:nvPr/>
        </p:nvSpPr>
        <p:spPr bwMode="auto">
          <a:xfrm rot="10800000">
            <a:off x="2555776" y="3284984"/>
            <a:ext cx="647973" cy="215900"/>
          </a:xfrm>
          <a:prstGeom prst="rightArrow">
            <a:avLst>
              <a:gd name="adj1" fmla="val 50000"/>
              <a:gd name="adj2" fmla="val 68923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AutoShape 20"/>
          <p:cNvSpPr>
            <a:spLocks noChangeArrowheads="1"/>
          </p:cNvSpPr>
          <p:nvPr/>
        </p:nvSpPr>
        <p:spPr bwMode="auto">
          <a:xfrm rot="8057583">
            <a:off x="2287679" y="4597687"/>
            <a:ext cx="1578946" cy="221969"/>
          </a:xfrm>
          <a:prstGeom prst="rightArrow">
            <a:avLst>
              <a:gd name="adj1" fmla="val 50000"/>
              <a:gd name="adj2" fmla="val 176006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AutoShape 19"/>
          <p:cNvSpPr>
            <a:spLocks noChangeArrowheads="1"/>
          </p:cNvSpPr>
          <p:nvPr/>
        </p:nvSpPr>
        <p:spPr bwMode="auto">
          <a:xfrm>
            <a:off x="4572000" y="4293096"/>
            <a:ext cx="216024" cy="1152128"/>
          </a:xfrm>
          <a:prstGeom prst="downArrow">
            <a:avLst>
              <a:gd name="adj1" fmla="val 50000"/>
              <a:gd name="adj2" fmla="val 103125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18"/>
          <p:cNvSpPr>
            <a:spLocks noChangeArrowheads="1"/>
          </p:cNvSpPr>
          <p:nvPr/>
        </p:nvSpPr>
        <p:spPr bwMode="auto">
          <a:xfrm rot="19160847">
            <a:off x="6230522" y="3896052"/>
            <a:ext cx="279580" cy="1658183"/>
          </a:xfrm>
          <a:prstGeom prst="downArrow">
            <a:avLst>
              <a:gd name="adj1" fmla="val 50000"/>
              <a:gd name="adj2" fmla="val 161080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 flipV="1">
            <a:off x="6084889" y="3284984"/>
            <a:ext cx="575344" cy="261172"/>
          </a:xfrm>
          <a:prstGeom prst="rightArrow">
            <a:avLst>
              <a:gd name="adj1" fmla="val 50000"/>
              <a:gd name="adj2" fmla="val 62569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4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000"/>
                            </p:stCondLst>
                            <p:childTnLst>
                              <p:par>
                                <p:cTn id="4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000"/>
                            </p:stCondLst>
                            <p:childTnLst>
                              <p:par>
                                <p:cTn id="5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2000"/>
                            </p:stCondLst>
                            <p:childTnLst>
                              <p:par>
                                <p:cTn id="58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7000"/>
                            </p:stCondLst>
                            <p:childTnLst>
                              <p:par>
                                <p:cTn id="63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7" grpId="0" animBg="1"/>
      <p:bldP spid="19" grpId="0" animBg="1"/>
      <p:bldP spid="20" grpId="0" animBg="1"/>
      <p:bldP spid="21" grpId="0" animBg="1"/>
      <p:bldP spid="23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555875" y="2060575"/>
            <a:ext cx="4391025" cy="923925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Романтизм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573463"/>
            <a:ext cx="2736850" cy="369332"/>
          </a:xfrm>
          <a:prstGeom prst="rect">
            <a:avLst/>
          </a:prstGeom>
          <a:solidFill>
            <a:srgbClr val="D2BBE3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91680" y="1484784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_AlgeriusRough" pitchFamily="82" charset="-52"/>
              </a:rPr>
              <a:t>РОМАНТИЗМ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_AlgeriusRough" pitchFamily="82" charset="-52"/>
            </a:endParaRPr>
          </a:p>
        </p:txBody>
      </p:sp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7584" y="188641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_AlgeriusRough" pitchFamily="82" charset="-52"/>
                <a:cs typeface="Arial"/>
              </a:rPr>
              <a:t>Романтические произведения М. Горького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_AlgeriusRough" pitchFamily="82" charset="-52"/>
              <a:cs typeface="Arial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580112" y="3140968"/>
            <a:ext cx="3168352" cy="12961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«Макар </a:t>
            </a:r>
            <a:r>
              <a:rPr lang="ru-RU" sz="3200" b="1" dirty="0" err="1" smtClean="0">
                <a:solidFill>
                  <a:schemeClr val="tx1"/>
                </a:solidFill>
                <a:latin typeface="a_AlgeriusRough" pitchFamily="82" charset="-52"/>
              </a:rPr>
              <a:t>Чудра</a:t>
            </a:r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»</a:t>
            </a:r>
            <a:endParaRPr lang="ru-RU" sz="32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067944" y="1700808"/>
            <a:ext cx="3888432" cy="122413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«Песня о </a:t>
            </a:r>
            <a:r>
              <a:rPr lang="en-US" sz="3200" b="1" dirty="0" smtClean="0">
                <a:solidFill>
                  <a:schemeClr val="tx1"/>
                </a:solidFill>
                <a:latin typeface="Arno Pro" pitchFamily="18" charset="0"/>
              </a:rPr>
              <a:t>C</a:t>
            </a:r>
            <a:r>
              <a:rPr lang="ru-RU" sz="3200" b="1" dirty="0" err="1" smtClean="0">
                <a:solidFill>
                  <a:schemeClr val="tx1"/>
                </a:solidFill>
                <a:latin typeface="a_AlgeriusRough" pitchFamily="82" charset="-52"/>
              </a:rPr>
              <a:t>околе</a:t>
            </a:r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»</a:t>
            </a:r>
            <a:endParaRPr lang="ru-RU" sz="32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0" y="1340768"/>
            <a:ext cx="3779912" cy="144016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«Песня о 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_AlgeriusRough" pitchFamily="82" charset="-52"/>
              </a:rPr>
              <a:t>Буревестнике»</a:t>
            </a:r>
            <a:endParaRPr lang="ru-RU" sz="3200" b="1" dirty="0">
              <a:solidFill>
                <a:schemeClr val="tx1"/>
              </a:solidFill>
              <a:latin typeface="a_AlgeriusRough" pitchFamily="82" charset="-52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436096" y="5013176"/>
            <a:ext cx="3362672" cy="13681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«Старуха  </a:t>
            </a:r>
            <a:r>
              <a:rPr lang="ru-RU" sz="2800" b="1" dirty="0" err="1" smtClean="0">
                <a:solidFill>
                  <a:schemeClr val="tx1"/>
                </a:solidFill>
                <a:latin typeface="a_AlgeriusRough" pitchFamily="82" charset="-52"/>
              </a:rPr>
              <a:t>Изергиль</a:t>
            </a:r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3933056"/>
            <a:ext cx="4392488" cy="242656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Герои сильные ,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гордые, свободолюбивые,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_AlgeriusRough" pitchFamily="82" charset="-52"/>
              </a:rPr>
              <a:t>одинокие, любящие жизнь и людей</a:t>
            </a:r>
          </a:p>
        </p:txBody>
      </p:sp>
      <p:sp>
        <p:nvSpPr>
          <p:cNvPr id="17" name="AutoShape 40"/>
          <p:cNvSpPr>
            <a:spLocks noChangeArrowheads="1"/>
          </p:cNvSpPr>
          <p:nvPr/>
        </p:nvSpPr>
        <p:spPr bwMode="auto">
          <a:xfrm rot="5400000">
            <a:off x="1404020" y="3284612"/>
            <a:ext cx="1079375" cy="216024"/>
          </a:xfrm>
          <a:prstGeom prst="rightArrow">
            <a:avLst>
              <a:gd name="adj1" fmla="val 50000"/>
              <a:gd name="adj2" fmla="val 112088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AutoShape 40"/>
          <p:cNvSpPr>
            <a:spLocks noChangeArrowheads="1"/>
          </p:cNvSpPr>
          <p:nvPr/>
        </p:nvSpPr>
        <p:spPr bwMode="auto">
          <a:xfrm rot="8202132">
            <a:off x="4553647" y="4572101"/>
            <a:ext cx="1309228" cy="256133"/>
          </a:xfrm>
          <a:prstGeom prst="rightArrow">
            <a:avLst>
              <a:gd name="adj1" fmla="val 50000"/>
              <a:gd name="adj2" fmla="val 112088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AutoShape 40"/>
          <p:cNvSpPr>
            <a:spLocks noChangeArrowheads="1"/>
          </p:cNvSpPr>
          <p:nvPr/>
        </p:nvSpPr>
        <p:spPr bwMode="auto">
          <a:xfrm rot="8068119" flipV="1">
            <a:off x="3837063" y="3257410"/>
            <a:ext cx="1293190" cy="274845"/>
          </a:xfrm>
          <a:prstGeom prst="rightArrow">
            <a:avLst>
              <a:gd name="adj1" fmla="val 50000"/>
              <a:gd name="adj2" fmla="val 112088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AutoShape 39"/>
          <p:cNvSpPr>
            <a:spLocks noChangeArrowheads="1"/>
          </p:cNvSpPr>
          <p:nvPr/>
        </p:nvSpPr>
        <p:spPr bwMode="auto">
          <a:xfrm rot="10800000" flipV="1">
            <a:off x="4644008" y="5759545"/>
            <a:ext cx="936104" cy="261743"/>
          </a:xfrm>
          <a:prstGeom prst="rightArrow">
            <a:avLst>
              <a:gd name="adj1" fmla="val 50000"/>
              <a:gd name="adj2" fmla="val 156386"/>
            </a:avLst>
          </a:prstGeom>
          <a:solidFill>
            <a:srgbClr val="F76E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9" grpId="0" animBg="1"/>
      <p:bldP spid="20" grpId="0" animBg="1"/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532</Words>
  <Application>Microsoft Office PowerPoint</Application>
  <PresentationFormat>Экран (4:3)</PresentationFormat>
  <Paragraphs>126</Paragraphs>
  <Slides>16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user</cp:lastModifiedBy>
  <cp:revision>62</cp:revision>
  <dcterms:created xsi:type="dcterms:W3CDTF">2013-10-17T07:30:10Z</dcterms:created>
  <dcterms:modified xsi:type="dcterms:W3CDTF">2014-09-15T11:36:28Z</dcterms:modified>
</cp:coreProperties>
</file>