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63" r:id="rId5"/>
    <p:sldId id="265" r:id="rId6"/>
    <p:sldId id="267" r:id="rId7"/>
    <p:sldId id="270" r:id="rId8"/>
    <p:sldId id="269" r:id="rId9"/>
    <p:sldId id="277" r:id="rId10"/>
    <p:sldId id="276" r:id="rId11"/>
    <p:sldId id="275" r:id="rId12"/>
    <p:sldId id="274" r:id="rId13"/>
    <p:sldId id="273" r:id="rId14"/>
    <p:sldId id="27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E635C-9B90-450D-986D-BBA7CA8DF2C7}" type="datetimeFigureOut">
              <a:rPr lang="ru-RU" smtClean="0"/>
              <a:pPr/>
              <a:t>14.03.2015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2459-9A71-479F-B57B-E2728B36EA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E635C-9B90-450D-986D-BBA7CA8DF2C7}" type="datetimeFigureOut">
              <a:rPr lang="ru-RU" smtClean="0"/>
              <a:pPr/>
              <a:t>14.03.2015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2459-9A71-479F-B57B-E2728B36EA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E635C-9B90-450D-986D-BBA7CA8DF2C7}" type="datetimeFigureOut">
              <a:rPr lang="ru-RU" smtClean="0"/>
              <a:pPr/>
              <a:t>14.03.2015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2459-9A71-479F-B57B-E2728B36EA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E635C-9B90-450D-986D-BBA7CA8DF2C7}" type="datetimeFigureOut">
              <a:rPr lang="ru-RU" smtClean="0"/>
              <a:pPr/>
              <a:t>14.03.2015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2459-9A71-479F-B57B-E2728B36EA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E635C-9B90-450D-986D-BBA7CA8DF2C7}" type="datetimeFigureOut">
              <a:rPr lang="ru-RU" smtClean="0"/>
              <a:pPr/>
              <a:t>14.03.2015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2459-9A71-479F-B57B-E2728B36EA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E635C-9B90-450D-986D-BBA7CA8DF2C7}" type="datetimeFigureOut">
              <a:rPr lang="ru-RU" smtClean="0"/>
              <a:pPr/>
              <a:t>14.03.2015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2459-9A71-479F-B57B-E2728B36EA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E635C-9B90-450D-986D-BBA7CA8DF2C7}" type="datetimeFigureOut">
              <a:rPr lang="ru-RU" smtClean="0"/>
              <a:pPr/>
              <a:t>14.03.2015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2459-9A71-479F-B57B-E2728B36EA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E635C-9B90-450D-986D-BBA7CA8DF2C7}" type="datetimeFigureOut">
              <a:rPr lang="ru-RU" smtClean="0"/>
              <a:pPr/>
              <a:t>14.03.2015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2459-9A71-479F-B57B-E2728B36EA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E635C-9B90-450D-986D-BBA7CA8DF2C7}" type="datetimeFigureOut">
              <a:rPr lang="ru-RU" smtClean="0"/>
              <a:pPr/>
              <a:t>14.03.2015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2459-9A71-479F-B57B-E2728B36EA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E635C-9B90-450D-986D-BBA7CA8DF2C7}" type="datetimeFigureOut">
              <a:rPr lang="ru-RU" smtClean="0"/>
              <a:pPr/>
              <a:t>14.03.2015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2459-9A71-479F-B57B-E2728B36EA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E635C-9B90-450D-986D-BBA7CA8DF2C7}" type="datetimeFigureOut">
              <a:rPr lang="ru-RU" smtClean="0"/>
              <a:pPr/>
              <a:t>14.03.2015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2459-9A71-479F-B57B-E2728B36EA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E635C-9B90-450D-986D-BBA7CA8DF2C7}" type="datetimeFigureOut">
              <a:rPr lang="ru-RU" smtClean="0"/>
              <a:pPr/>
              <a:t>14.03.2015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72459-9A71-479F-B57B-E2728B36EA8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E:\ramk66.jpg"/>
          <p:cNvPicPr>
            <a:picLocks noChangeAspect="1" noChangeArrowheads="1"/>
          </p:cNvPicPr>
          <p:nvPr/>
        </p:nvPicPr>
        <p:blipFill>
          <a:blip r:embed="rId2"/>
          <a:srcRect l="9375" t="937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Блок-схема: процесс 2"/>
          <p:cNvSpPr/>
          <p:nvPr/>
        </p:nvSpPr>
        <p:spPr>
          <a:xfrm>
            <a:off x="571500" y="428625"/>
            <a:ext cx="8358188" cy="6143625"/>
          </a:xfrm>
          <a:prstGeom prst="flowChartProcess">
            <a:avLst/>
          </a:prstGeom>
          <a:solidFill>
            <a:schemeClr val="bg2">
              <a:lumMod val="9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196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2400" b="1" smtClean="0"/>
              <a:t/>
            </a:r>
            <a:br>
              <a:rPr lang="ru-RU" sz="2400" b="1" smtClean="0"/>
            </a:br>
            <a:r>
              <a:rPr lang="ru-RU" sz="2400" b="1" smtClean="0"/>
              <a:t/>
            </a:r>
            <a:br>
              <a:rPr lang="ru-RU" sz="2400" b="1" smtClean="0"/>
            </a:br>
            <a:r>
              <a:rPr lang="ru-RU" sz="2400" b="1" smtClean="0"/>
              <a:t/>
            </a:r>
            <a:br>
              <a:rPr lang="ru-RU" sz="2400" b="1" smtClean="0"/>
            </a:br>
            <a:r>
              <a:rPr lang="ru-RU" sz="2400" b="1" i="1" smtClean="0">
                <a:solidFill>
                  <a:srgbClr val="C00000"/>
                </a:solidFill>
              </a:rPr>
              <a:t>Военно-Грузинская дорога близ Мцхеты.1837 г.</a:t>
            </a:r>
            <a:r>
              <a:rPr lang="ru-RU" b="1" i="1" smtClean="0">
                <a:solidFill>
                  <a:srgbClr val="C00000"/>
                </a:solidFill>
              </a:rPr>
              <a:t/>
            </a:r>
            <a:br>
              <a:rPr lang="ru-RU" b="1" i="1" smtClean="0">
                <a:solidFill>
                  <a:srgbClr val="C00000"/>
                </a:solidFill>
              </a:rPr>
            </a:br>
            <a:endParaRPr lang="ru-RU" i="1" smtClean="0">
              <a:solidFill>
                <a:srgbClr val="C00000"/>
              </a:solidFill>
            </a:endParaRPr>
          </a:p>
        </p:txBody>
      </p:sp>
      <p:pic>
        <p:nvPicPr>
          <p:cNvPr id="8197" name="Picture 2" descr="C:\Documents and Settings\Dom\Desktop\Живопись Лермонтова\Военно-Грузинская дорога близ Мцхеты. Лермонтов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286000" y="2214563"/>
            <a:ext cx="5421313" cy="334803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E:\ramk66.jpg"/>
          <p:cNvPicPr>
            <a:picLocks noChangeAspect="1" noChangeArrowheads="1"/>
          </p:cNvPicPr>
          <p:nvPr/>
        </p:nvPicPr>
        <p:blipFill>
          <a:blip r:embed="rId2"/>
          <a:srcRect l="9375" t="937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Блок-схема: процесс 2"/>
          <p:cNvSpPr/>
          <p:nvPr/>
        </p:nvSpPr>
        <p:spPr>
          <a:xfrm>
            <a:off x="571500" y="428625"/>
            <a:ext cx="8358188" cy="6143625"/>
          </a:xfrm>
          <a:prstGeom prst="flowChartProcess">
            <a:avLst/>
          </a:prstGeom>
          <a:solidFill>
            <a:schemeClr val="bg2">
              <a:lumMod val="9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485" name="Текст 7"/>
          <p:cNvSpPr>
            <a:spLocks noGrp="1"/>
          </p:cNvSpPr>
          <p:nvPr>
            <p:ph type="body" idx="1"/>
          </p:nvPr>
        </p:nvSpPr>
        <p:spPr/>
        <p:txBody>
          <a:bodyPr>
            <a:normAutofit fontScale="32500" lnSpcReduction="20000"/>
          </a:bodyPr>
          <a:lstStyle/>
          <a:p>
            <a:pPr eaLnBrk="1" hangingPunct="1"/>
            <a:endParaRPr lang="ru-RU" i="1" smtClean="0">
              <a:solidFill>
                <a:srgbClr val="C00000"/>
              </a:solidFill>
            </a:endParaRPr>
          </a:p>
          <a:p>
            <a:pPr eaLnBrk="1" hangingPunct="1"/>
            <a:endParaRPr lang="ru-RU" i="1" smtClean="0">
              <a:solidFill>
                <a:srgbClr val="C00000"/>
              </a:solidFill>
            </a:endParaRPr>
          </a:p>
          <a:p>
            <a:pPr eaLnBrk="1" hangingPunct="1"/>
            <a:endParaRPr lang="ru-RU" i="1" smtClean="0">
              <a:solidFill>
                <a:srgbClr val="C00000"/>
              </a:solidFill>
            </a:endParaRPr>
          </a:p>
          <a:p>
            <a:pPr eaLnBrk="1" hangingPunct="1"/>
            <a:r>
              <a:rPr lang="ru-RU" i="1" smtClean="0">
                <a:solidFill>
                  <a:srgbClr val="C00000"/>
                </a:solidFill>
              </a:rPr>
              <a:t>Черкес. Картина М. Ю. Лермонтова. Масло. 1838 г.</a:t>
            </a:r>
          </a:p>
          <a:p>
            <a:pPr eaLnBrk="1" hangingPunct="1"/>
            <a:endParaRPr lang="ru-RU" smtClean="0"/>
          </a:p>
        </p:txBody>
      </p:sp>
      <p:sp>
        <p:nvSpPr>
          <p:cNvPr id="20486" name="Текст 9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47500" lnSpcReduction="20000"/>
          </a:bodyPr>
          <a:lstStyle/>
          <a:p>
            <a:pPr eaLnBrk="1" hangingPunct="1"/>
            <a:endParaRPr lang="ru-RU" i="1" smtClean="0">
              <a:solidFill>
                <a:srgbClr val="C00000"/>
              </a:solidFill>
            </a:endParaRPr>
          </a:p>
          <a:p>
            <a:pPr eaLnBrk="1" hangingPunct="1"/>
            <a:r>
              <a:rPr lang="ru-RU" i="1" smtClean="0"/>
              <a:t>Неизвестный молодой человек в синем </a:t>
            </a:r>
          </a:p>
          <a:p>
            <a:pPr eaLnBrk="1" hangingPunct="1"/>
            <a:r>
              <a:rPr lang="ru-RU" i="1" smtClean="0"/>
              <a:t>(С. А.Раевский?). Акварель.</a:t>
            </a:r>
          </a:p>
          <a:p>
            <a:pPr eaLnBrk="1" hangingPunct="1"/>
            <a:endParaRPr lang="ru-RU" i="1" smtClean="0">
              <a:solidFill>
                <a:srgbClr val="C00000"/>
              </a:solidFill>
            </a:endParaRPr>
          </a:p>
        </p:txBody>
      </p:sp>
      <p:pic>
        <p:nvPicPr>
          <p:cNvPr id="20487" name="Picture 3" descr="C:\Documents and Settings\Dom\Desktop\Живопись Лермонтова\Черкес.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323975" y="2673350"/>
            <a:ext cx="2767013" cy="3543300"/>
          </a:xfrm>
          <a:noFill/>
        </p:spPr>
      </p:pic>
      <p:pic>
        <p:nvPicPr>
          <p:cNvPr id="20488" name="Picture 4" descr="C:\Documents and Settings\Dom\Desktop\Живопись Лермонтова\Неизвестный молодой человек в синем (С. А. Раевский).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/>
          <a:srcRect/>
          <a:stretch>
            <a:fillRect/>
          </a:stretch>
        </p:blipFill>
        <p:spPr>
          <a:xfrm>
            <a:off x="5346700" y="2516188"/>
            <a:ext cx="2638425" cy="32670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E:\ramk66.jpg"/>
          <p:cNvPicPr>
            <a:picLocks noChangeAspect="1" noChangeArrowheads="1"/>
          </p:cNvPicPr>
          <p:nvPr/>
        </p:nvPicPr>
        <p:blipFill>
          <a:blip r:embed="rId2"/>
          <a:srcRect l="9375" t="937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Блок-схема: процесс 2"/>
          <p:cNvSpPr/>
          <p:nvPr/>
        </p:nvSpPr>
        <p:spPr>
          <a:xfrm>
            <a:off x="571500" y="428625"/>
            <a:ext cx="8358188" cy="6143625"/>
          </a:xfrm>
          <a:prstGeom prst="flowChartProcess">
            <a:avLst/>
          </a:prstGeom>
          <a:solidFill>
            <a:schemeClr val="bg2">
              <a:lumMod val="9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436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2400" b="1" i="1" smtClean="0">
                <a:solidFill>
                  <a:srgbClr val="C00000"/>
                </a:solidFill>
              </a:rPr>
              <a:t/>
            </a:r>
            <a:br>
              <a:rPr lang="ru-RU" sz="2400" b="1" i="1" smtClean="0">
                <a:solidFill>
                  <a:srgbClr val="C00000"/>
                </a:solidFill>
              </a:rPr>
            </a:br>
            <a:r>
              <a:rPr lang="ru-RU" sz="2400" b="1" i="1" smtClean="0">
                <a:solidFill>
                  <a:srgbClr val="C00000"/>
                </a:solidFill>
              </a:rPr>
              <a:t/>
            </a:r>
            <a:br>
              <a:rPr lang="ru-RU" sz="2400" b="1" i="1" smtClean="0">
                <a:solidFill>
                  <a:srgbClr val="C00000"/>
                </a:solidFill>
              </a:rPr>
            </a:br>
            <a:r>
              <a:rPr lang="ru-RU" sz="2400" b="1" i="1" smtClean="0">
                <a:solidFill>
                  <a:srgbClr val="C00000"/>
                </a:solidFill>
              </a:rPr>
              <a:t/>
            </a:r>
            <a:br>
              <a:rPr lang="ru-RU" sz="2400" b="1" i="1" smtClean="0">
                <a:solidFill>
                  <a:srgbClr val="C00000"/>
                </a:solidFill>
              </a:rPr>
            </a:br>
            <a:r>
              <a:rPr lang="ru-RU" sz="2400" b="1" i="1" smtClean="0">
                <a:solidFill>
                  <a:srgbClr val="C00000"/>
                </a:solidFill>
              </a:rPr>
              <a:t>Сцена из кавказской жизни. Масло.1838 г.</a:t>
            </a:r>
            <a:r>
              <a:rPr lang="ru-RU" b="1" smtClean="0"/>
              <a:t/>
            </a:r>
            <a:br>
              <a:rPr lang="ru-RU" b="1" smtClean="0"/>
            </a:br>
            <a:endParaRPr lang="ru-RU" smtClean="0"/>
          </a:p>
        </p:txBody>
      </p:sp>
      <p:pic>
        <p:nvPicPr>
          <p:cNvPr id="18437" name="Picture 2" descr="C:\Documents and Settings\Dom\Desktop\Живопись Лермонтова\Сцена из кавказской жизни.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571750" y="2143125"/>
            <a:ext cx="4527550" cy="383698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E:\ramk66.jpg"/>
          <p:cNvPicPr>
            <a:picLocks noChangeAspect="1" noChangeArrowheads="1"/>
          </p:cNvPicPr>
          <p:nvPr/>
        </p:nvPicPr>
        <p:blipFill>
          <a:blip r:embed="rId2"/>
          <a:srcRect l="9375" t="937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Блок-схема: процесс 2"/>
          <p:cNvSpPr/>
          <p:nvPr/>
        </p:nvSpPr>
        <p:spPr>
          <a:xfrm>
            <a:off x="571500" y="428625"/>
            <a:ext cx="8358188" cy="6143625"/>
          </a:xfrm>
          <a:prstGeom prst="flowChartProcess">
            <a:avLst/>
          </a:prstGeom>
          <a:solidFill>
            <a:schemeClr val="bg2">
              <a:lumMod val="9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412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2400" b="1" i="1" smtClean="0">
                <a:solidFill>
                  <a:srgbClr val="C00000"/>
                </a:solidFill>
              </a:rPr>
              <a:t/>
            </a:r>
            <a:br>
              <a:rPr lang="ru-RU" sz="2400" b="1" i="1" smtClean="0">
                <a:solidFill>
                  <a:srgbClr val="C00000"/>
                </a:solidFill>
              </a:rPr>
            </a:br>
            <a:r>
              <a:rPr lang="ru-RU" sz="2400" b="1" i="1" smtClean="0">
                <a:solidFill>
                  <a:srgbClr val="C00000"/>
                </a:solidFill>
              </a:rPr>
              <a:t/>
            </a:r>
            <a:br>
              <a:rPr lang="ru-RU" sz="2400" b="1" i="1" smtClean="0">
                <a:solidFill>
                  <a:srgbClr val="C00000"/>
                </a:solidFill>
              </a:rPr>
            </a:br>
            <a:r>
              <a:rPr lang="ru-RU" sz="2400" b="1" i="1" smtClean="0">
                <a:solidFill>
                  <a:srgbClr val="C00000"/>
                </a:solidFill>
              </a:rPr>
              <a:t>Крестовый перевал. Масло.1837- 38 г.</a:t>
            </a:r>
            <a:br>
              <a:rPr lang="ru-RU" sz="2400" b="1" i="1" smtClean="0">
                <a:solidFill>
                  <a:srgbClr val="C00000"/>
                </a:solidFill>
              </a:rPr>
            </a:br>
            <a:endParaRPr lang="ru-RU" sz="2400" i="1" smtClean="0">
              <a:solidFill>
                <a:srgbClr val="C00000"/>
              </a:solidFill>
            </a:endParaRPr>
          </a:p>
        </p:txBody>
      </p:sp>
      <p:pic>
        <p:nvPicPr>
          <p:cNvPr id="17413" name="Picture 2" descr="C:\Documents and Settings\Dom\Desktop\Живопись Лермонтова\Крестовый перевал.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747838" y="1600200"/>
            <a:ext cx="5648325" cy="45259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E:\ramk66.jpg"/>
          <p:cNvPicPr>
            <a:picLocks noChangeAspect="1" noChangeArrowheads="1"/>
          </p:cNvPicPr>
          <p:nvPr/>
        </p:nvPicPr>
        <p:blipFill>
          <a:blip r:embed="rId2"/>
          <a:srcRect l="9375" t="937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Блок-схема: процесс 2"/>
          <p:cNvSpPr/>
          <p:nvPr/>
        </p:nvSpPr>
        <p:spPr>
          <a:xfrm>
            <a:off x="571500" y="428625"/>
            <a:ext cx="8358188" cy="6143625"/>
          </a:xfrm>
          <a:prstGeom prst="flowChartProcess">
            <a:avLst/>
          </a:prstGeom>
          <a:solidFill>
            <a:schemeClr val="bg2">
              <a:lumMod val="9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388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2400" b="1" i="1" smtClean="0">
                <a:solidFill>
                  <a:srgbClr val="C00000"/>
                </a:solidFill>
              </a:rPr>
              <a:t/>
            </a:r>
            <a:br>
              <a:rPr lang="ru-RU" sz="2400" b="1" i="1" smtClean="0">
                <a:solidFill>
                  <a:srgbClr val="C00000"/>
                </a:solidFill>
              </a:rPr>
            </a:br>
            <a:r>
              <a:rPr lang="ru-RU" sz="2400" b="1" i="1" smtClean="0">
                <a:solidFill>
                  <a:srgbClr val="C00000"/>
                </a:solidFill>
              </a:rPr>
              <a:t/>
            </a:r>
            <a:br>
              <a:rPr lang="ru-RU" sz="2400" b="1" i="1" smtClean="0">
                <a:solidFill>
                  <a:srgbClr val="C00000"/>
                </a:solidFill>
              </a:rPr>
            </a:br>
            <a:r>
              <a:rPr lang="ru-RU" sz="2400" b="1" i="1" smtClean="0">
                <a:solidFill>
                  <a:srgbClr val="C00000"/>
                </a:solidFill>
              </a:rPr>
              <a:t>Вид Тифлиса. Масло.1837 г.</a:t>
            </a:r>
            <a:br>
              <a:rPr lang="ru-RU" sz="2400" b="1" i="1" smtClean="0">
                <a:solidFill>
                  <a:srgbClr val="C00000"/>
                </a:solidFill>
              </a:rPr>
            </a:br>
            <a:endParaRPr lang="ru-RU" sz="2400" i="1" smtClean="0">
              <a:solidFill>
                <a:srgbClr val="C00000"/>
              </a:solidFill>
            </a:endParaRPr>
          </a:p>
        </p:txBody>
      </p:sp>
      <p:pic>
        <p:nvPicPr>
          <p:cNvPr id="16389" name="Picture 2" descr="C:\Documents and Settings\Dom\Desktop\Живопись Лермонтова\Вид Тифлиса.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757363" y="1600200"/>
            <a:ext cx="5629275" cy="45259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E:\ramk66.jpg"/>
          <p:cNvPicPr>
            <a:picLocks noChangeAspect="1" noChangeArrowheads="1"/>
          </p:cNvPicPr>
          <p:nvPr/>
        </p:nvPicPr>
        <p:blipFill>
          <a:blip r:embed="rId2"/>
          <a:srcRect l="9375" t="937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Блок-схема: процесс 2"/>
          <p:cNvSpPr/>
          <p:nvPr/>
        </p:nvSpPr>
        <p:spPr>
          <a:xfrm>
            <a:off x="571500" y="428625"/>
            <a:ext cx="8358188" cy="6143625"/>
          </a:xfrm>
          <a:prstGeom prst="flowChartProcess">
            <a:avLst/>
          </a:prstGeom>
          <a:solidFill>
            <a:schemeClr val="bg2">
              <a:lumMod val="9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36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2400" b="1" i="1" smtClean="0">
                <a:solidFill>
                  <a:srgbClr val="C00000"/>
                </a:solidFill>
              </a:rPr>
              <a:t/>
            </a:r>
            <a:br>
              <a:rPr lang="ru-RU" sz="2400" b="1" i="1" smtClean="0">
                <a:solidFill>
                  <a:srgbClr val="C00000"/>
                </a:solidFill>
              </a:rPr>
            </a:br>
            <a:r>
              <a:rPr lang="ru-RU" sz="2400" b="1" i="1" smtClean="0">
                <a:solidFill>
                  <a:srgbClr val="C00000"/>
                </a:solidFill>
              </a:rPr>
              <a:t/>
            </a:r>
            <a:br>
              <a:rPr lang="ru-RU" sz="2400" b="1" i="1" smtClean="0">
                <a:solidFill>
                  <a:srgbClr val="C00000"/>
                </a:solidFill>
              </a:rPr>
            </a:br>
            <a:r>
              <a:rPr lang="ru-RU" sz="2400" b="1" i="1" smtClean="0">
                <a:solidFill>
                  <a:srgbClr val="C00000"/>
                </a:solidFill>
              </a:rPr>
              <a:t/>
            </a:r>
            <a:br>
              <a:rPr lang="ru-RU" sz="2400" b="1" i="1" smtClean="0">
                <a:solidFill>
                  <a:srgbClr val="C00000"/>
                </a:solidFill>
              </a:rPr>
            </a:br>
            <a:r>
              <a:rPr lang="ru-RU" sz="2400" b="1" i="1" smtClean="0">
                <a:solidFill>
                  <a:srgbClr val="C00000"/>
                </a:solidFill>
              </a:rPr>
              <a:t>Вид Крестовой горы из ущелья близ Коби.</a:t>
            </a:r>
            <a:br>
              <a:rPr lang="ru-RU" sz="2400" b="1" i="1" smtClean="0">
                <a:solidFill>
                  <a:srgbClr val="C00000"/>
                </a:solidFill>
              </a:rPr>
            </a:br>
            <a:r>
              <a:rPr lang="ru-RU" sz="2400" b="1" i="1" smtClean="0">
                <a:solidFill>
                  <a:srgbClr val="C00000"/>
                </a:solidFill>
              </a:rPr>
              <a:t>Автолитография, раскрашенная акварелью. (Название дано Лермонтовым.)1837-38 г.</a:t>
            </a:r>
            <a:r>
              <a:rPr lang="ru-RU" b="1" smtClean="0"/>
              <a:t/>
            </a:r>
            <a:br>
              <a:rPr lang="ru-RU" b="1" smtClean="0"/>
            </a:br>
            <a:endParaRPr lang="ru-RU" smtClean="0"/>
          </a:p>
        </p:txBody>
      </p:sp>
      <p:pic>
        <p:nvPicPr>
          <p:cNvPr id="15365" name="Picture 2" descr="C:\Documents and Settings\Dom\Desktop\Живопись Лермонтова\Вид Крестовой горы из ущелья близ Коби.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133600" y="2305050"/>
            <a:ext cx="5510213" cy="35210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E:\ramk66.jpg"/>
          <p:cNvPicPr>
            <a:picLocks noChangeAspect="1" noChangeArrowheads="1"/>
          </p:cNvPicPr>
          <p:nvPr/>
        </p:nvPicPr>
        <p:blipFill>
          <a:blip r:embed="rId2"/>
          <a:srcRect l="9375" t="937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Блок-схема: процесс 2"/>
          <p:cNvSpPr/>
          <p:nvPr/>
        </p:nvSpPr>
        <p:spPr>
          <a:xfrm>
            <a:off x="571500" y="428625"/>
            <a:ext cx="8358188" cy="6143625"/>
          </a:xfrm>
          <a:prstGeom prst="flowChartProcess">
            <a:avLst/>
          </a:prstGeom>
          <a:solidFill>
            <a:schemeClr val="bg2">
              <a:lumMod val="9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220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i="1" smtClean="0">
                <a:solidFill>
                  <a:srgbClr val="C00000"/>
                </a:solidFill>
              </a:rPr>
              <a:t>Военно-Грузинская дорога близ Мцхеты.</a:t>
            </a:r>
          </a:p>
        </p:txBody>
      </p:sp>
      <p:sp>
        <p:nvSpPr>
          <p:cNvPr id="9221" name="Содержимое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400" b="1" smtClean="0"/>
              <a:t>	Пейзажи с романтическими видами Кавказа занимают в творчестве Лермонтова-художника одно из важнейших мест. В них он прекрасный колорист, добивающийся цветового единства.</a:t>
            </a:r>
          </a:p>
          <a:p>
            <a:pPr eaLnBrk="1" hangingPunct="1">
              <a:buFont typeface="Arial" charset="0"/>
              <a:buNone/>
            </a:pPr>
            <a:endParaRPr lang="ru-RU" sz="2400" smtClean="0"/>
          </a:p>
        </p:txBody>
      </p:sp>
      <p:pic>
        <p:nvPicPr>
          <p:cNvPr id="9222" name="Picture 2" descr="C:\Documents and Settings\Dom\Desktop\Живопись Лермонтова\Военно-Грузинская дорога близ Мцхета.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57200" y="2211388"/>
            <a:ext cx="4038600" cy="330358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E:\ramk66.jpg"/>
          <p:cNvPicPr>
            <a:picLocks noChangeAspect="1" noChangeArrowheads="1"/>
          </p:cNvPicPr>
          <p:nvPr/>
        </p:nvPicPr>
        <p:blipFill>
          <a:blip r:embed="rId2"/>
          <a:srcRect l="9375" t="937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Блок-схема: процесс 2"/>
          <p:cNvSpPr/>
          <p:nvPr/>
        </p:nvSpPr>
        <p:spPr>
          <a:xfrm>
            <a:off x="571500" y="428625"/>
            <a:ext cx="8358188" cy="6143625"/>
          </a:xfrm>
          <a:prstGeom prst="flowChartProcess">
            <a:avLst/>
          </a:prstGeom>
          <a:solidFill>
            <a:schemeClr val="bg2">
              <a:lumMod val="9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244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2400" b="1" i="1" smtClean="0"/>
              <a:t/>
            </a:r>
            <a:br>
              <a:rPr lang="ru-RU" sz="2400" b="1" i="1" smtClean="0"/>
            </a:br>
            <a:r>
              <a:rPr lang="ru-RU" sz="2400" b="1" i="1" smtClean="0"/>
              <a:t/>
            </a:r>
            <a:br>
              <a:rPr lang="ru-RU" sz="2400" b="1" i="1" smtClean="0"/>
            </a:br>
            <a:r>
              <a:rPr lang="ru-RU" sz="2400" b="1" i="1" smtClean="0">
                <a:solidFill>
                  <a:srgbClr val="C00000"/>
                </a:solidFill>
              </a:rPr>
              <a:t>Воспоминания о Кавказе. Картина М. Ю. Лермонтова. Масло. 1838 г.</a:t>
            </a:r>
            <a:r>
              <a:rPr lang="ru-RU" b="1" smtClean="0"/>
              <a:t/>
            </a:r>
            <a:br>
              <a:rPr lang="ru-RU" b="1" smtClean="0"/>
            </a:br>
            <a:endParaRPr lang="ru-RU" smtClean="0"/>
          </a:p>
        </p:txBody>
      </p:sp>
      <p:sp>
        <p:nvSpPr>
          <p:cNvPr id="10245" name="Содержимое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000" b="1" smtClean="0"/>
              <a:t>	До Лермонтова в живописи не было романтического Кавказа, он был только в поэзии, созданной Жуковским и Пушкиным. Стоит отметить, что многие кавказские картины и рисунки Лермонтова напоминают кавказские пейзажи в его сочинениях, но это, конечно, не иллюстрации: это разные произведения об одном и том же.</a:t>
            </a:r>
          </a:p>
          <a:p>
            <a:pPr eaLnBrk="1" hangingPunct="1"/>
            <a:endParaRPr lang="ru-RU" sz="2000" smtClean="0"/>
          </a:p>
        </p:txBody>
      </p:sp>
      <p:pic>
        <p:nvPicPr>
          <p:cNvPr id="10246" name="Picture 2" descr="C:\Documents and Settings\Dom\Desktop\Живопись Лермонтова\Воспоминания о Кавказе.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648200" y="2217738"/>
            <a:ext cx="4038600" cy="329088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E:\ramk66.jpg"/>
          <p:cNvPicPr>
            <a:picLocks noChangeAspect="1" noChangeArrowheads="1"/>
          </p:cNvPicPr>
          <p:nvPr/>
        </p:nvPicPr>
        <p:blipFill>
          <a:blip r:embed="rId2"/>
          <a:srcRect l="9375" t="937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Блок-схема: процесс 2"/>
          <p:cNvSpPr/>
          <p:nvPr/>
        </p:nvSpPr>
        <p:spPr>
          <a:xfrm>
            <a:off x="571500" y="428625"/>
            <a:ext cx="8358188" cy="6143625"/>
          </a:xfrm>
          <a:prstGeom prst="flowChartProcess">
            <a:avLst/>
          </a:prstGeom>
          <a:solidFill>
            <a:schemeClr val="bg2">
              <a:lumMod val="9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268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2400" i="1" smtClean="0"/>
              <a:t/>
            </a:r>
            <a:br>
              <a:rPr lang="ru-RU" sz="2400" i="1" smtClean="0"/>
            </a:br>
            <a:r>
              <a:rPr lang="ru-RU" sz="2400" b="1" i="1" smtClean="0">
                <a:solidFill>
                  <a:srgbClr val="C00000"/>
                </a:solidFill>
              </a:rPr>
              <a:t>Окрестности селения Караагач (Кавказский вид с верблюдами)</a:t>
            </a:r>
          </a:p>
        </p:txBody>
      </p:sp>
      <p:sp>
        <p:nvSpPr>
          <p:cNvPr id="11269" name="Содержимое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1600" b="1" smtClean="0"/>
              <a:t>Хотя я судьбой на заре моих дней,</a:t>
            </a:r>
          </a:p>
          <a:p>
            <a:pPr eaLnBrk="1" hangingPunct="1">
              <a:buFont typeface="Arial" charset="0"/>
              <a:buNone/>
            </a:pPr>
            <a:r>
              <a:rPr lang="ru-RU" sz="1600" b="1" smtClean="0"/>
              <a:t>О южные горы, отторгнут от вас,</a:t>
            </a:r>
          </a:p>
          <a:p>
            <a:pPr eaLnBrk="1" hangingPunct="1">
              <a:buFont typeface="Arial" charset="0"/>
              <a:buNone/>
            </a:pPr>
            <a:r>
              <a:rPr lang="ru-RU" sz="1600" b="1" smtClean="0"/>
              <a:t>Чтоб вечно из помнить, там надо быть раз:</a:t>
            </a:r>
          </a:p>
          <a:p>
            <a:pPr eaLnBrk="1" hangingPunct="1">
              <a:buFont typeface="Arial" charset="0"/>
              <a:buNone/>
            </a:pPr>
            <a:r>
              <a:rPr lang="ru-RU" sz="1600" b="1" smtClean="0"/>
              <a:t>Как сладкую песню отчизны моей,</a:t>
            </a:r>
          </a:p>
          <a:p>
            <a:pPr eaLnBrk="1" hangingPunct="1">
              <a:buFont typeface="Arial" charset="0"/>
              <a:buNone/>
            </a:pPr>
            <a:r>
              <a:rPr lang="ru-RU" sz="1600" b="1" smtClean="0"/>
              <a:t>Люблю я Кавказ.</a:t>
            </a:r>
          </a:p>
          <a:p>
            <a:pPr eaLnBrk="1" hangingPunct="1">
              <a:buFont typeface="Arial" charset="0"/>
              <a:buNone/>
            </a:pPr>
            <a:r>
              <a:rPr lang="ru-RU" sz="1600" b="1" smtClean="0"/>
              <a:t>В младенческих летах я мать потерял.</a:t>
            </a:r>
          </a:p>
          <a:p>
            <a:pPr eaLnBrk="1" hangingPunct="1">
              <a:buFont typeface="Arial" charset="0"/>
              <a:buNone/>
            </a:pPr>
            <a:r>
              <a:rPr lang="ru-RU" sz="1600" b="1" smtClean="0"/>
              <a:t>Но мнилось, что в розовый вечера час</a:t>
            </a:r>
          </a:p>
          <a:p>
            <a:pPr eaLnBrk="1" hangingPunct="1">
              <a:buFont typeface="Arial" charset="0"/>
              <a:buNone/>
            </a:pPr>
            <a:r>
              <a:rPr lang="ru-RU" sz="1600" b="1" smtClean="0"/>
              <a:t>Та степь повторяла мне памятный глас.</a:t>
            </a:r>
          </a:p>
          <a:p>
            <a:pPr eaLnBrk="1" hangingPunct="1">
              <a:buFont typeface="Arial" charset="0"/>
              <a:buNone/>
            </a:pPr>
            <a:r>
              <a:rPr lang="ru-RU" sz="1600" b="1" smtClean="0"/>
              <a:t>За это люблю я вершины тех скал,</a:t>
            </a:r>
          </a:p>
          <a:p>
            <a:pPr eaLnBrk="1" hangingPunct="1">
              <a:buFont typeface="Arial" charset="0"/>
              <a:buNone/>
            </a:pPr>
            <a:r>
              <a:rPr lang="ru-RU" sz="1600" b="1" smtClean="0"/>
              <a:t>Люблю я Кавказ.</a:t>
            </a:r>
          </a:p>
          <a:p>
            <a:pPr eaLnBrk="1" hangingPunct="1">
              <a:buFont typeface="Arial" charset="0"/>
              <a:buNone/>
            </a:pPr>
            <a:r>
              <a:rPr lang="ru-RU" sz="1600" b="1" smtClean="0"/>
              <a:t>Я счастлив был с вами, ущелия гор,</a:t>
            </a:r>
          </a:p>
          <a:p>
            <a:pPr eaLnBrk="1" hangingPunct="1">
              <a:buFont typeface="Arial" charset="0"/>
              <a:buNone/>
            </a:pPr>
            <a:r>
              <a:rPr lang="ru-RU" sz="1600" b="1" smtClean="0"/>
              <a:t>Пять лет пронеслось: все тоскую по вас.</a:t>
            </a:r>
          </a:p>
          <a:p>
            <a:pPr eaLnBrk="1" hangingPunct="1">
              <a:buFont typeface="Arial" charset="0"/>
              <a:buNone/>
            </a:pPr>
            <a:r>
              <a:rPr lang="ru-RU" sz="1600" b="1" smtClean="0"/>
              <a:t>Там видел я пару торжественных глаз;</a:t>
            </a:r>
          </a:p>
          <a:p>
            <a:pPr eaLnBrk="1" hangingPunct="1">
              <a:buFont typeface="Arial" charset="0"/>
              <a:buNone/>
            </a:pPr>
            <a:r>
              <a:rPr lang="ru-RU" sz="1600" b="1" smtClean="0"/>
              <a:t>И сердце лепечет, воспомня тот взор:</a:t>
            </a:r>
          </a:p>
          <a:p>
            <a:pPr eaLnBrk="1" hangingPunct="1">
              <a:buFont typeface="Arial" charset="0"/>
              <a:buNone/>
            </a:pPr>
            <a:r>
              <a:rPr lang="ru-RU" sz="1600" b="1" smtClean="0"/>
              <a:t>Люблю я Кавказ.</a:t>
            </a:r>
          </a:p>
          <a:p>
            <a:pPr eaLnBrk="1" hangingPunct="1"/>
            <a:endParaRPr lang="ru-RU" sz="1600" smtClean="0"/>
          </a:p>
        </p:txBody>
      </p:sp>
      <p:pic>
        <p:nvPicPr>
          <p:cNvPr id="11270" name="Picture 2" descr="C:\Documents and Settings\Dom\Desktop\Живопись Лермонтова\Окрестности селения Караагач (Кавказский вид с верблюдами).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57200" y="2165350"/>
            <a:ext cx="4038600" cy="33956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E:\ramk66.jpg"/>
          <p:cNvPicPr>
            <a:picLocks noChangeAspect="1" noChangeArrowheads="1"/>
          </p:cNvPicPr>
          <p:nvPr/>
        </p:nvPicPr>
        <p:blipFill>
          <a:blip r:embed="rId2"/>
          <a:srcRect l="9375" t="937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Блок-схема: процесс 2"/>
          <p:cNvSpPr/>
          <p:nvPr/>
        </p:nvSpPr>
        <p:spPr>
          <a:xfrm>
            <a:off x="571500" y="428625"/>
            <a:ext cx="8358188" cy="6143625"/>
          </a:xfrm>
          <a:prstGeom prst="flowChartProcess">
            <a:avLst/>
          </a:prstGeom>
          <a:solidFill>
            <a:schemeClr val="bg2">
              <a:lumMod val="9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292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2400" b="1" i="1" smtClean="0">
                <a:solidFill>
                  <a:srgbClr val="C00000"/>
                </a:solidFill>
              </a:rPr>
              <a:t/>
            </a:r>
            <a:br>
              <a:rPr lang="ru-RU" sz="2400" b="1" i="1" smtClean="0">
                <a:solidFill>
                  <a:srgbClr val="C00000"/>
                </a:solidFill>
              </a:rPr>
            </a:br>
            <a:r>
              <a:rPr lang="ru-RU" sz="2400" b="1" i="1" smtClean="0">
                <a:solidFill>
                  <a:srgbClr val="C00000"/>
                </a:solidFill>
              </a:rPr>
              <a:t/>
            </a:r>
            <a:br>
              <a:rPr lang="ru-RU" sz="2400" b="1" i="1" smtClean="0">
                <a:solidFill>
                  <a:srgbClr val="C00000"/>
                </a:solidFill>
              </a:rPr>
            </a:br>
            <a:r>
              <a:rPr lang="ru-RU" sz="2400" b="1" i="1" smtClean="0">
                <a:solidFill>
                  <a:srgbClr val="C00000"/>
                </a:solidFill>
              </a:rPr>
              <a:t>Вид Пятигорска. Масло. 1837 г.</a:t>
            </a:r>
            <a:br>
              <a:rPr lang="ru-RU" sz="2400" b="1" i="1" smtClean="0">
                <a:solidFill>
                  <a:srgbClr val="C00000"/>
                </a:solidFill>
              </a:rPr>
            </a:br>
            <a:endParaRPr lang="ru-RU" sz="2400" i="1" smtClean="0">
              <a:solidFill>
                <a:srgbClr val="C00000"/>
              </a:solidFill>
            </a:endParaRPr>
          </a:p>
        </p:txBody>
      </p:sp>
      <p:pic>
        <p:nvPicPr>
          <p:cNvPr id="12293" name="Picture 2" descr="C:\Documents and Settings\Dom\Desktop\Живопись Лермонтова\Вид Пятигорска.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695450" y="1719263"/>
            <a:ext cx="5753100" cy="42862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E:\ramk66.jpg"/>
          <p:cNvPicPr>
            <a:picLocks noChangeAspect="1" noChangeArrowheads="1"/>
          </p:cNvPicPr>
          <p:nvPr/>
        </p:nvPicPr>
        <p:blipFill>
          <a:blip r:embed="rId2"/>
          <a:srcRect l="9375" t="937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Блок-схема: процесс 2"/>
          <p:cNvSpPr/>
          <p:nvPr/>
        </p:nvSpPr>
        <p:spPr>
          <a:xfrm>
            <a:off x="571500" y="428625"/>
            <a:ext cx="8358188" cy="6143625"/>
          </a:xfrm>
          <a:prstGeom prst="flowChartProcess">
            <a:avLst/>
          </a:prstGeom>
          <a:solidFill>
            <a:schemeClr val="bg2">
              <a:lumMod val="9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316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2400" b="1" i="1" smtClean="0">
                <a:solidFill>
                  <a:srgbClr val="C00000"/>
                </a:solidFill>
              </a:rPr>
              <a:t/>
            </a:r>
            <a:br>
              <a:rPr lang="ru-RU" sz="2400" b="1" i="1" smtClean="0">
                <a:solidFill>
                  <a:srgbClr val="C00000"/>
                </a:solidFill>
              </a:rPr>
            </a:br>
            <a:r>
              <a:rPr lang="ru-RU" sz="2400" b="1" i="1" smtClean="0">
                <a:solidFill>
                  <a:srgbClr val="C00000"/>
                </a:solidFill>
              </a:rPr>
              <a:t/>
            </a:r>
            <a:br>
              <a:rPr lang="ru-RU" sz="2400" b="1" i="1" smtClean="0">
                <a:solidFill>
                  <a:srgbClr val="C00000"/>
                </a:solidFill>
              </a:rPr>
            </a:br>
            <a:r>
              <a:rPr lang="ru-RU" sz="2400" b="1" i="1" smtClean="0">
                <a:solidFill>
                  <a:srgbClr val="C00000"/>
                </a:solidFill>
              </a:rPr>
              <a:t/>
            </a:r>
            <a:br>
              <a:rPr lang="ru-RU" sz="2400" b="1" i="1" smtClean="0">
                <a:solidFill>
                  <a:srgbClr val="C00000"/>
                </a:solidFill>
              </a:rPr>
            </a:br>
            <a:r>
              <a:rPr lang="ru-RU" sz="2400" b="1" i="1" smtClean="0">
                <a:solidFill>
                  <a:srgbClr val="C00000"/>
                </a:solidFill>
              </a:rPr>
              <a:t>Перестрелка в горах Дагестана. Масло.1840-41 г.</a:t>
            </a:r>
            <a:r>
              <a:rPr lang="ru-RU" b="1" smtClean="0"/>
              <a:t/>
            </a:r>
            <a:br>
              <a:rPr lang="ru-RU" b="1" smtClean="0"/>
            </a:br>
            <a:endParaRPr lang="ru-RU" smtClean="0"/>
          </a:p>
        </p:txBody>
      </p:sp>
      <p:pic>
        <p:nvPicPr>
          <p:cNvPr id="13317" name="Picture 2" descr="C:\Documents and Settings\Dom\Desktop\Живопись Лермонтова\Перестрелка в горах Дагестана.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071688" y="2000250"/>
            <a:ext cx="5160962" cy="40417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E:\ramk66.jpg"/>
          <p:cNvPicPr>
            <a:picLocks noChangeAspect="1" noChangeArrowheads="1"/>
          </p:cNvPicPr>
          <p:nvPr/>
        </p:nvPicPr>
        <p:blipFill>
          <a:blip r:embed="rId2"/>
          <a:srcRect l="9375" t="937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Блок-схема: процесс 2"/>
          <p:cNvSpPr/>
          <p:nvPr/>
        </p:nvSpPr>
        <p:spPr>
          <a:xfrm>
            <a:off x="571500" y="428625"/>
            <a:ext cx="8358188" cy="6143625"/>
          </a:xfrm>
          <a:prstGeom prst="flowChartProcess">
            <a:avLst/>
          </a:prstGeom>
          <a:solidFill>
            <a:schemeClr val="bg2">
              <a:lumMod val="9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340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2400" b="1" i="1" smtClean="0">
                <a:solidFill>
                  <a:srgbClr val="C00000"/>
                </a:solidFill>
              </a:rPr>
              <a:t/>
            </a:r>
            <a:br>
              <a:rPr lang="ru-RU" sz="2400" b="1" i="1" smtClean="0">
                <a:solidFill>
                  <a:srgbClr val="C00000"/>
                </a:solidFill>
              </a:rPr>
            </a:br>
            <a:r>
              <a:rPr lang="ru-RU" sz="2400" b="1" i="1" smtClean="0">
                <a:solidFill>
                  <a:srgbClr val="C00000"/>
                </a:solidFill>
              </a:rPr>
              <a:t/>
            </a:r>
            <a:br>
              <a:rPr lang="ru-RU" sz="2400" b="1" i="1" smtClean="0">
                <a:solidFill>
                  <a:srgbClr val="C00000"/>
                </a:solidFill>
              </a:rPr>
            </a:br>
            <a:r>
              <a:rPr lang="ru-RU" sz="2400" b="1" i="1" smtClean="0">
                <a:solidFill>
                  <a:srgbClr val="C00000"/>
                </a:solidFill>
              </a:rPr>
              <a:t/>
            </a:r>
            <a:br>
              <a:rPr lang="ru-RU" sz="2400" b="1" i="1" smtClean="0">
                <a:solidFill>
                  <a:srgbClr val="C00000"/>
                </a:solidFill>
              </a:rPr>
            </a:br>
            <a:r>
              <a:rPr lang="ru-RU" sz="2400" b="1" i="1" smtClean="0">
                <a:solidFill>
                  <a:srgbClr val="C00000"/>
                </a:solidFill>
              </a:rPr>
              <a:t>Эпизод из сражения при Валерике. </a:t>
            </a:r>
            <a:br>
              <a:rPr lang="ru-RU" sz="2400" b="1" i="1" smtClean="0">
                <a:solidFill>
                  <a:srgbClr val="C00000"/>
                </a:solidFill>
              </a:rPr>
            </a:br>
            <a:r>
              <a:rPr lang="ru-RU" sz="2400" b="1" i="1" smtClean="0">
                <a:solidFill>
                  <a:srgbClr val="C00000"/>
                </a:solidFill>
              </a:rPr>
              <a:t>Рисунок М.Ю. Лермонтова, раскрашен Г.Г. Гагариным. </a:t>
            </a:r>
            <a:br>
              <a:rPr lang="ru-RU" sz="2400" b="1" i="1" smtClean="0">
                <a:solidFill>
                  <a:srgbClr val="C00000"/>
                </a:solidFill>
              </a:rPr>
            </a:br>
            <a:r>
              <a:rPr lang="ru-RU" sz="2400" b="1" smtClean="0">
                <a:solidFill>
                  <a:srgbClr val="C00000"/>
                </a:solidFill>
              </a:rPr>
              <a:t>1840 г.</a:t>
            </a:r>
            <a:r>
              <a:rPr lang="ru-RU" b="1" smtClean="0"/>
              <a:t/>
            </a:r>
            <a:br>
              <a:rPr lang="ru-RU" b="1" smtClean="0"/>
            </a:br>
            <a:endParaRPr lang="ru-RU" smtClean="0"/>
          </a:p>
        </p:txBody>
      </p:sp>
      <p:pic>
        <p:nvPicPr>
          <p:cNvPr id="14341" name="Picture 2" descr="C:\Documents and Settings\Dom\Desktop\Живопись Лермонтова\Эпизод из сражения при Валерике.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908175" y="1600200"/>
            <a:ext cx="5327650" cy="45259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E:\ramk66.jpg"/>
          <p:cNvPicPr>
            <a:picLocks noChangeAspect="1" noChangeArrowheads="1"/>
          </p:cNvPicPr>
          <p:nvPr/>
        </p:nvPicPr>
        <p:blipFill>
          <a:blip r:embed="rId2"/>
          <a:srcRect l="9375" t="937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Блок-схема: процесс 2"/>
          <p:cNvSpPr/>
          <p:nvPr/>
        </p:nvSpPr>
        <p:spPr>
          <a:xfrm>
            <a:off x="571500" y="428625"/>
            <a:ext cx="8358188" cy="6143625"/>
          </a:xfrm>
          <a:prstGeom prst="flowChartProcess">
            <a:avLst/>
          </a:prstGeom>
          <a:solidFill>
            <a:schemeClr val="bg2">
              <a:lumMod val="9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316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2400" b="1" i="1" smtClean="0">
                <a:solidFill>
                  <a:srgbClr val="C00000"/>
                </a:solidFill>
              </a:rPr>
              <a:t/>
            </a:r>
            <a:br>
              <a:rPr lang="ru-RU" sz="2400" b="1" i="1" smtClean="0">
                <a:solidFill>
                  <a:srgbClr val="C00000"/>
                </a:solidFill>
              </a:rPr>
            </a:br>
            <a:r>
              <a:rPr lang="ru-RU" sz="2400" b="1" i="1" smtClean="0">
                <a:solidFill>
                  <a:srgbClr val="C00000"/>
                </a:solidFill>
              </a:rPr>
              <a:t/>
            </a:r>
            <a:br>
              <a:rPr lang="ru-RU" sz="2400" b="1" i="1" smtClean="0">
                <a:solidFill>
                  <a:srgbClr val="C00000"/>
                </a:solidFill>
              </a:rPr>
            </a:br>
            <a:r>
              <a:rPr lang="ru-RU" sz="2400" b="1" i="1" smtClean="0">
                <a:solidFill>
                  <a:srgbClr val="C00000"/>
                </a:solidFill>
              </a:rPr>
              <a:t/>
            </a:r>
            <a:br>
              <a:rPr lang="ru-RU" sz="2400" b="1" i="1" smtClean="0">
                <a:solidFill>
                  <a:srgbClr val="C00000"/>
                </a:solidFill>
              </a:rPr>
            </a:br>
            <a:r>
              <a:rPr lang="ru-RU" sz="2400" b="1" i="1" smtClean="0">
                <a:solidFill>
                  <a:srgbClr val="C00000"/>
                </a:solidFill>
              </a:rPr>
              <a:t>Перестрелка в горах Дагестана. Масло.1840-41 г.</a:t>
            </a:r>
            <a:r>
              <a:rPr lang="ru-RU" b="1" smtClean="0"/>
              <a:t/>
            </a:r>
            <a:br>
              <a:rPr lang="ru-RU" b="1" smtClean="0"/>
            </a:br>
            <a:endParaRPr lang="ru-RU" smtClean="0"/>
          </a:p>
        </p:txBody>
      </p:sp>
      <p:pic>
        <p:nvPicPr>
          <p:cNvPr id="13317" name="Picture 2" descr="C:\Documents and Settings\Dom\Desktop\Живопись Лермонтова\Перестрелка в горах Дагестана.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071688" y="2000250"/>
            <a:ext cx="5160962" cy="40417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E:\ramk66.jpg"/>
          <p:cNvPicPr>
            <a:picLocks noChangeAspect="1" noChangeArrowheads="1"/>
          </p:cNvPicPr>
          <p:nvPr/>
        </p:nvPicPr>
        <p:blipFill>
          <a:blip r:embed="rId2"/>
          <a:srcRect l="9375" t="937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Блок-схема: процесс 2"/>
          <p:cNvSpPr/>
          <p:nvPr/>
        </p:nvSpPr>
        <p:spPr>
          <a:xfrm>
            <a:off x="571500" y="428625"/>
            <a:ext cx="8358188" cy="6143625"/>
          </a:xfrm>
          <a:prstGeom prst="flowChartProcess">
            <a:avLst/>
          </a:prstGeom>
          <a:solidFill>
            <a:schemeClr val="bg2">
              <a:lumMod val="9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556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3557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mtClean="0"/>
              <a:t>	</a:t>
            </a:r>
            <a:r>
              <a:rPr lang="ru-RU" i="1" smtClean="0"/>
              <a:t>Живописные произведения Лермонтова не профессиональны, они нередко грешат против правил мастерства, но все имеют только им присущую гамму красок, своеобразный аспект восприятия природы, подлинных зрительных впечатлений поэта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138</Words>
  <Application>Microsoft Office PowerPoint</Application>
  <PresentationFormat>Экран (4:3)</PresentationFormat>
  <Paragraphs>37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   Военно-Грузинская дорога близ Мцхеты.1837 г. </vt:lpstr>
      <vt:lpstr>Военно-Грузинская дорога близ Мцхеты.</vt:lpstr>
      <vt:lpstr>  Воспоминания о Кавказе. Картина М. Ю. Лермонтова. Масло. 1838 г. </vt:lpstr>
      <vt:lpstr> Окрестности селения Караагач (Кавказский вид с верблюдами)</vt:lpstr>
      <vt:lpstr>  Вид Пятигорска. Масло. 1837 г. </vt:lpstr>
      <vt:lpstr>   Перестрелка в горах Дагестана. Масло.1840-41 г. </vt:lpstr>
      <vt:lpstr>   Эпизод из сражения при Валерике.  Рисунок М.Ю. Лермонтова, раскрашен Г.Г. Гагариным.  1840 г. </vt:lpstr>
      <vt:lpstr>   Перестрелка в горах Дагестана. Масло.1840-41 г. </vt:lpstr>
      <vt:lpstr>Слайд 9</vt:lpstr>
      <vt:lpstr>Слайд 10</vt:lpstr>
      <vt:lpstr>   Сцена из кавказской жизни. Масло.1838 г. </vt:lpstr>
      <vt:lpstr>  Крестовый перевал. Масло.1837- 38 г. </vt:lpstr>
      <vt:lpstr>  Вид Тифлиса. Масло.1837 г. </vt:lpstr>
      <vt:lpstr>   Вид Крестовой горы из ущелья близ Коби. Автолитография, раскрашенная акварелью. (Название дано Лермонтовым.)1837-38 г.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Военно-Грузинская дорога близ Мцхеты.1837 г. </dc:title>
  <dc:creator>user</dc:creator>
  <cp:lastModifiedBy>user</cp:lastModifiedBy>
  <cp:revision>2</cp:revision>
  <dcterms:created xsi:type="dcterms:W3CDTF">2014-04-10T08:23:31Z</dcterms:created>
  <dcterms:modified xsi:type="dcterms:W3CDTF">2015-03-14T07:12:05Z</dcterms:modified>
</cp:coreProperties>
</file>