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0E2599-D486-40D1-A8F7-B6C7CBCA8259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F8407CE-9D8B-4A36-9778-4CCC57844A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:\Users\viki\AppData\Local\Microsoft\Windows\Temporary Internet Files\Content.IE5\FNMA7AE2\MCj0412042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35" y="4142715"/>
            <a:ext cx="4517679" cy="344937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" y="684213"/>
            <a:ext cx="6172200" cy="1524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Берегите зрение вашего ребенка.</a:t>
            </a:r>
            <a:endParaRPr lang="ru-RU" sz="4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10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040" y="71409"/>
            <a:ext cx="663194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Как сохранить зрение ребенка?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142875" y="714375"/>
            <a:ext cx="6715125" cy="797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latin typeface="Calibri" pitchFamily="34" charset="0"/>
              </a:rPr>
              <a:t>Правило 1. </a:t>
            </a:r>
            <a:r>
              <a:rPr lang="ru-RU" altLang="ru-RU" sz="1600" dirty="0">
                <a:latin typeface="Calibri" pitchFamily="34" charset="0"/>
              </a:rPr>
              <a:t>Старайтесь, </a:t>
            </a:r>
            <a:r>
              <a:rPr lang="ru-RU" altLang="ru-RU" sz="1600">
                <a:latin typeface="Calibri" pitchFamily="34" charset="0"/>
              </a:rPr>
              <a:t>чтобы </a:t>
            </a:r>
            <a:r>
              <a:rPr lang="ru-RU" altLang="ru-RU" sz="1600" smtClean="0">
                <a:latin typeface="Calibri" pitchFamily="34" charset="0"/>
              </a:rPr>
              <a:t>ребенок</a:t>
            </a:r>
            <a:r>
              <a:rPr lang="ru-RU" altLang="ru-RU" sz="1600" smtClean="0">
                <a:latin typeface="Calibri" pitchFamily="34" charset="0"/>
              </a:rPr>
              <a:t> </a:t>
            </a:r>
            <a:r>
              <a:rPr lang="ru-RU" altLang="ru-RU" sz="1600" dirty="0">
                <a:latin typeface="Calibri" pitchFamily="34" charset="0"/>
              </a:rPr>
              <a:t>больше двигался, бегал, прыгал. </a:t>
            </a:r>
            <a:endParaRPr lang="ru-RU" altLang="ru-RU" sz="1600" dirty="0"/>
          </a:p>
          <a:p>
            <a:pPr eaLnBrk="1" hangingPunct="1"/>
            <a:endParaRPr lang="ru-RU" altLang="ru-RU" sz="1600" dirty="0"/>
          </a:p>
          <a:p>
            <a:pPr eaLnBrk="1" hangingPunct="1"/>
            <a:r>
              <a:rPr lang="ru-RU" altLang="ru-RU" sz="1600" b="1" dirty="0">
                <a:solidFill>
                  <a:schemeClr val="tx2"/>
                </a:solidFill>
                <a:latin typeface="Calibri" pitchFamily="34" charset="0"/>
              </a:rPr>
              <a:t>Правило 2. 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Включите в рацион полезные для глаз продукты: творог, кефир, отварную  морскую рыбу, морепродукты, говядину, морковь, капусту</a:t>
            </a:r>
            <a:r>
              <a:rPr lang="ru-RU" altLang="ru-RU" sz="1600" dirty="0">
                <a:solidFill>
                  <a:schemeClr val="tx2"/>
                </a:solidFill>
              </a:rPr>
              <a:t>, 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чернику, бруснику, клюкву</a:t>
            </a:r>
            <a:r>
              <a:rPr lang="ru-RU" altLang="ru-RU" sz="1600" dirty="0">
                <a:solidFill>
                  <a:schemeClr val="tx2"/>
                </a:solidFill>
              </a:rPr>
              <a:t>,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 петрушку, укроп.  </a:t>
            </a:r>
          </a:p>
          <a:p>
            <a:pPr eaLnBrk="1" hangingPunct="1"/>
            <a:endParaRPr lang="ru-RU" altLang="ru-RU" sz="16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latin typeface="Calibri" pitchFamily="34" charset="0"/>
              </a:rPr>
              <a:t>Правило 3. </a:t>
            </a:r>
            <a:r>
              <a:rPr lang="ru-RU" altLang="ru-RU" sz="1600" dirty="0">
                <a:latin typeface="Calibri" pitchFamily="34" charset="0"/>
              </a:rPr>
              <a:t>Следите за его осанкой - при «кривой» спине нарушается кровоснабжение головного мозга, которое и провоцирует проблемы со зрением. Запомните: расстояние между книгой и глазами должно быть не менее 25-30 см. </a:t>
            </a:r>
          </a:p>
          <a:p>
            <a:pPr eaLnBrk="1" hangingPunct="1"/>
            <a:endParaRPr lang="ru-RU" altLang="ru-RU" sz="1600" dirty="0"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solidFill>
                  <a:schemeClr val="tx2"/>
                </a:solidFill>
                <a:latin typeface="Calibri" pitchFamily="34" charset="0"/>
              </a:rPr>
              <a:t>Правило 4. 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Не допускайте, чтобы ребенок подолгу сидел перед телевизором, а если уж сидит, то только строго напротив и не ближе трех метров. </a:t>
            </a:r>
          </a:p>
          <a:p>
            <a:pPr eaLnBrk="1" hangingPunct="1"/>
            <a:endParaRPr lang="ru-RU" altLang="ru-RU" sz="16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latin typeface="Calibri" pitchFamily="34" charset="0"/>
              </a:rPr>
              <a:t>Правило 5. </a:t>
            </a:r>
            <a:r>
              <a:rPr lang="ru-RU" altLang="ru-RU" sz="1600" dirty="0">
                <a:latin typeface="Calibri" pitchFamily="34" charset="0"/>
              </a:rPr>
              <a:t>Не читать лежа и как можно меньше при искусственном освещении. </a:t>
            </a:r>
            <a:endParaRPr lang="ru-RU" altLang="ru-RU" sz="1600" dirty="0"/>
          </a:p>
          <a:p>
            <a:pPr eaLnBrk="1" hangingPunct="1"/>
            <a:endParaRPr lang="ru-RU" altLang="ru-RU" sz="1600" dirty="0"/>
          </a:p>
          <a:p>
            <a:pPr eaLnBrk="1" hangingPunct="1"/>
            <a:r>
              <a:rPr lang="ru-RU" altLang="ru-RU" sz="1600" b="1" dirty="0">
                <a:solidFill>
                  <a:schemeClr val="tx2"/>
                </a:solidFill>
                <a:latin typeface="Calibri" pitchFamily="34" charset="0"/>
              </a:rPr>
              <a:t>Правило 6. 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Не забывайте, что смотреть телевизор в темной комнате нежелательно. </a:t>
            </a:r>
            <a:r>
              <a:rPr lang="ru-RU" altLang="ru-RU" sz="1600" dirty="0">
                <a:latin typeface="Calibri" pitchFamily="34" charset="0"/>
              </a:rPr>
              <a:t> </a:t>
            </a:r>
            <a:endParaRPr lang="ru-RU" altLang="ru-RU" sz="1600" dirty="0" smtClean="0">
              <a:latin typeface="Calibri" pitchFamily="34" charset="0"/>
            </a:endParaRPr>
          </a:p>
          <a:p>
            <a:pPr eaLnBrk="1" hangingPunct="1"/>
            <a:endParaRPr lang="ru-RU" altLang="ru-RU" sz="1600" dirty="0"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latin typeface="Calibri" pitchFamily="34" charset="0"/>
              </a:rPr>
              <a:t>Правило 7. Д</a:t>
            </a:r>
            <a:r>
              <a:rPr lang="ru-RU" altLang="ru-RU" sz="1600" dirty="0">
                <a:latin typeface="Calibri" pitchFamily="34" charset="0"/>
              </a:rPr>
              <a:t>ошкольник может играть на компьютере не более получаса в день,  после 7 лет - 1 час в день или два подхода по 40 минут. </a:t>
            </a:r>
          </a:p>
          <a:p>
            <a:pPr eaLnBrk="1" hangingPunct="1"/>
            <a:endParaRPr lang="ru-RU" altLang="ru-RU" sz="1600" dirty="0"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solidFill>
                  <a:schemeClr val="tx2"/>
                </a:solidFill>
                <a:latin typeface="Calibri" pitchFamily="34" charset="0"/>
              </a:rPr>
              <a:t>Правило 8. 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Про игры на сотовом </a:t>
            </a:r>
            <a:endParaRPr lang="ru-RU" altLang="ru-RU" sz="1600" dirty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1600" dirty="0">
                <a:solidFill>
                  <a:schemeClr val="tx2"/>
                </a:solidFill>
              </a:rPr>
              <a:t>т</a:t>
            </a:r>
            <a:r>
              <a:rPr lang="ru-RU" altLang="ru-RU" sz="1600" dirty="0">
                <a:solidFill>
                  <a:schemeClr val="tx2"/>
                </a:solidFill>
                <a:latin typeface="Calibri" pitchFamily="34" charset="0"/>
              </a:rPr>
              <a:t>елефоне лучше забыть. </a:t>
            </a:r>
          </a:p>
          <a:p>
            <a:pPr eaLnBrk="1" hangingPunct="1"/>
            <a:endParaRPr lang="ru-RU" altLang="ru-RU" sz="16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ru-RU" altLang="ru-RU" sz="1600" b="1" dirty="0">
                <a:latin typeface="Calibri" pitchFamily="34" charset="0"/>
              </a:rPr>
              <a:t>Правило 9. </a:t>
            </a:r>
            <a:r>
              <a:rPr lang="ru-RU" altLang="ru-RU" sz="1600" dirty="0">
                <a:latin typeface="Calibri" pitchFamily="34" charset="0"/>
              </a:rPr>
              <a:t>Ежедневно делайте вместе </a:t>
            </a:r>
          </a:p>
          <a:p>
            <a:pPr eaLnBrk="1" hangingPunct="1"/>
            <a:r>
              <a:rPr lang="ru-RU" altLang="ru-RU" sz="1600" dirty="0">
                <a:latin typeface="Calibri" pitchFamily="34" charset="0"/>
              </a:rPr>
              <a:t>Гимнастику  глаз – превратите</a:t>
            </a:r>
          </a:p>
          <a:p>
            <a:pPr eaLnBrk="1" hangingPunct="1"/>
            <a:r>
              <a:rPr lang="ru-RU" altLang="ru-RU" sz="1600" dirty="0">
                <a:latin typeface="Calibri" pitchFamily="34" charset="0"/>
              </a:rPr>
              <a:t> эту  процедуру</a:t>
            </a:r>
          </a:p>
          <a:p>
            <a:pPr eaLnBrk="1" hangingPunct="1"/>
            <a:r>
              <a:rPr lang="ru-RU" altLang="ru-RU" sz="1600" dirty="0">
                <a:latin typeface="Calibri" pitchFamily="34" charset="0"/>
              </a:rPr>
              <a:t> в увлекательную игру! </a:t>
            </a:r>
          </a:p>
          <a:p>
            <a:pPr eaLnBrk="1" hangingPunct="1"/>
            <a:endParaRPr lang="ru-RU" altLang="ru-RU" sz="1600" dirty="0">
              <a:latin typeface="Calibri" pitchFamily="34" charset="0"/>
            </a:endParaRPr>
          </a:p>
        </p:txBody>
      </p:sp>
      <p:pic>
        <p:nvPicPr>
          <p:cNvPr id="18437" name="Picture 8" descr="C:\Users\viki\AppData\Local\Microsoft\Windows\Temporary Internet Files\Content.IE5\HT7649U9\MCj042417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6429375"/>
            <a:ext cx="2300287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7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6" descr="i_03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714375"/>
            <a:ext cx="1677988" cy="1643063"/>
          </a:xfrm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571528" y="357157"/>
            <a:ext cx="7963590" cy="107157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no Pro Light Display" pitchFamily="18" charset="0"/>
                <a:cs typeface="+mn-cs"/>
              </a:rPr>
              <a:t>Комплекс упражнений для глаз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0" y="8426450"/>
            <a:ext cx="6786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FF0000"/>
                </a:solidFill>
                <a:latin typeface="Century" pitchFamily="18" charset="0"/>
              </a:rPr>
              <a:t>Следите за своими глазами. </a:t>
            </a:r>
          </a:p>
          <a:p>
            <a:pPr algn="ctr" eaLnBrk="1" hangingPunct="1"/>
            <a:r>
              <a:rPr lang="ru-RU" altLang="ru-RU">
                <a:solidFill>
                  <a:srgbClr val="FF0000"/>
                </a:solidFill>
                <a:latin typeface="Century" pitchFamily="18" charset="0"/>
              </a:rPr>
              <a:t>Мир так прекрасен, особенно если мы его видим... 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0" y="2143125"/>
            <a:ext cx="6858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600" i="1"/>
          </a:p>
          <a:p>
            <a:pPr algn="ctr" eaLnBrk="1" hangingPunct="1"/>
            <a:r>
              <a:rPr lang="ru-RU" altLang="ru-RU" sz="1600" i="1">
                <a:latin typeface="Calibri" pitchFamily="34" charset="0"/>
              </a:rPr>
              <a:t>Упражнения выполняются сидя, голова неподвижна, поза удобная, с максимальной амплитудой движения глаз.</a:t>
            </a:r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/>
            </a:r>
            <a:br>
              <a:rPr lang="ru-RU" altLang="ru-RU" sz="1600">
                <a:latin typeface="Calibri" pitchFamily="34" charset="0"/>
              </a:rPr>
            </a:br>
            <a:r>
              <a:rPr lang="ru-RU" altLang="ru-RU" sz="1600">
                <a:latin typeface="Calibri" pitchFamily="34" charset="0"/>
              </a:rPr>
              <a:t>  </a:t>
            </a:r>
            <a:r>
              <a:rPr lang="ru-RU" altLang="ru-RU" sz="1600" b="1">
                <a:latin typeface="Calibri" pitchFamily="34" charset="0"/>
              </a:rPr>
              <a:t>1</a:t>
            </a:r>
            <a:r>
              <a:rPr lang="ru-RU" altLang="ru-RU" sz="1600">
                <a:latin typeface="Calibri" pitchFamily="34" charset="0"/>
              </a:rPr>
              <a:t>. </a:t>
            </a:r>
            <a:r>
              <a:rPr lang="ru-RU" altLang="ru-RU" sz="1600" b="1">
                <a:latin typeface="Calibri" pitchFamily="34" charset="0"/>
              </a:rPr>
              <a:t>Жмурки.</a:t>
            </a:r>
            <a:r>
              <a:rPr lang="ru-RU" altLang="ru-RU" sz="1600">
                <a:latin typeface="Calibri" pitchFamily="34" charset="0"/>
              </a:rPr>
              <a:t> Закрыть глаза, сильно напрягая глазные мышцы, на счет 1 - 4, затем раскрыть глаза, расслабив мышцы глаз, посмотрев вдаль, на счет 1 - 6. Повторить 4 - 5 раз.</a:t>
            </a:r>
            <a:br>
              <a:rPr lang="ru-RU" altLang="ru-RU" sz="1600">
                <a:latin typeface="Calibri" pitchFamily="34" charset="0"/>
              </a:rPr>
            </a:br>
            <a:endParaRPr lang="ru-RU" altLang="ru-RU" sz="1600"/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>  </a:t>
            </a:r>
            <a:r>
              <a:rPr lang="ru-RU" altLang="ru-RU" sz="1600" b="1">
                <a:latin typeface="Calibri" pitchFamily="34" charset="0"/>
              </a:rPr>
              <a:t>2</a:t>
            </a:r>
            <a:r>
              <a:rPr lang="ru-RU" altLang="ru-RU" sz="1600">
                <a:latin typeface="Calibri" pitchFamily="34" charset="0"/>
              </a:rPr>
              <a:t>. </a:t>
            </a:r>
            <a:r>
              <a:rPr lang="ru-RU" altLang="ru-RU" sz="1600" b="1">
                <a:latin typeface="Calibri" pitchFamily="34" charset="0"/>
              </a:rPr>
              <a:t>Близко-далеко.</a:t>
            </a:r>
            <a:r>
              <a:rPr lang="ru-RU" altLang="ru-RU" sz="1600">
                <a:latin typeface="Calibri" pitchFamily="34" charset="0"/>
              </a:rPr>
              <a:t> Посмотреть на переносицу и задержать взор на счет </a:t>
            </a:r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>1 - 4. До усталости глаза доводить нельзя. Затем открыть глаза, посмотреть вдаль на счет 1 - 6. Повторить 4 - 5 раз.</a:t>
            </a:r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/>
            </a:r>
            <a:br>
              <a:rPr lang="ru-RU" altLang="ru-RU" sz="1600">
                <a:latin typeface="Calibri" pitchFamily="34" charset="0"/>
              </a:rPr>
            </a:br>
            <a:r>
              <a:rPr lang="ru-RU" altLang="ru-RU" sz="1600">
                <a:latin typeface="Calibri" pitchFamily="34" charset="0"/>
              </a:rPr>
              <a:t>   </a:t>
            </a:r>
            <a:r>
              <a:rPr lang="ru-RU" altLang="ru-RU" sz="1600" b="1">
                <a:latin typeface="Calibri" pitchFamily="34" charset="0"/>
              </a:rPr>
              <a:t>3</a:t>
            </a:r>
            <a:r>
              <a:rPr lang="ru-RU" altLang="ru-RU" sz="1600">
                <a:latin typeface="Calibri" pitchFamily="34" charset="0"/>
              </a:rPr>
              <a:t>. </a:t>
            </a:r>
            <a:r>
              <a:rPr lang="ru-RU" altLang="ru-RU" sz="1600" b="1">
                <a:latin typeface="Calibri" pitchFamily="34" charset="0"/>
              </a:rPr>
              <a:t>Лево-право. </a:t>
            </a:r>
            <a:r>
              <a:rPr lang="ru-RU" altLang="ru-RU" sz="1600">
                <a:latin typeface="Calibri" pitchFamily="34" charset="0"/>
              </a:rPr>
              <a:t>Не поворачивая головы, посмотреть направо и зафиксировать взгляд на счет 1 - 4, затем посмотреть вдаль прямо на </a:t>
            </a:r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>счет 1 - 6. Аналогичным образом проводятся упражнения, но с фиксацией взгляда влево, вверх, вниз.</a:t>
            </a:r>
            <a:br>
              <a:rPr lang="ru-RU" altLang="ru-RU" sz="1600">
                <a:latin typeface="Calibri" pitchFamily="34" charset="0"/>
              </a:rPr>
            </a:br>
            <a:endParaRPr lang="ru-RU" altLang="ru-RU" sz="1600"/>
          </a:p>
          <a:p>
            <a:pPr eaLnBrk="1" hangingPunct="1"/>
            <a:r>
              <a:rPr lang="ru-RU" altLang="ru-RU" sz="1600">
                <a:latin typeface="Calibri" pitchFamily="34" charset="0"/>
              </a:rPr>
              <a:t>    </a:t>
            </a:r>
            <a:r>
              <a:rPr lang="ru-RU" altLang="ru-RU" sz="1600" b="1">
                <a:latin typeface="Calibri" pitchFamily="34" charset="0"/>
              </a:rPr>
              <a:t>4</a:t>
            </a:r>
            <a:r>
              <a:rPr lang="ru-RU" altLang="ru-RU" sz="1600">
                <a:latin typeface="Calibri" pitchFamily="34" charset="0"/>
              </a:rPr>
              <a:t>. </a:t>
            </a:r>
            <a:r>
              <a:rPr lang="ru-RU" altLang="ru-RU" sz="1600" b="1">
                <a:latin typeface="Calibri" pitchFamily="34" charset="0"/>
              </a:rPr>
              <a:t>Диагонали.</a:t>
            </a:r>
            <a:r>
              <a:rPr lang="ru-RU" altLang="ru-RU" sz="1600">
                <a:latin typeface="Calibri" pitchFamily="34" charset="0"/>
              </a:rPr>
              <a:t> Перевести взгляд быстро по диагонали: направо вверх - налево вниз, потом прямо вдаль на счет 1 - 6; затем налево - вверх - направо - вниз и посмотреть вдаль на счет 1 - 6. Повторить 3 - 4 раза.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1785938" y="857250"/>
            <a:ext cx="50720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latin typeface="+mj-lt"/>
                <a:cs typeface="Arial" charset="0"/>
              </a:rPr>
              <a:t>Предлагаем специальный комплекс упражнений для глаз, который при регулярном выполнении может стать хорошей тренировкой и профилактикой для сохранения зрения. Упражнения лучше проводить в игровой форме, с любимыми игрушками ребенка, передвигая их вправо-влево, вверх-вниз.</a:t>
            </a:r>
            <a:r>
              <a:rPr lang="ru-RU" sz="1400" i="1" dirty="0">
                <a:latin typeface="+mj-lt"/>
                <a:cs typeface="Arial" charset="0"/>
              </a:rPr>
              <a:t> </a:t>
            </a:r>
          </a:p>
          <a:p>
            <a:pPr algn="just">
              <a:defRPr/>
            </a:pPr>
            <a:endParaRPr lang="ru-RU" sz="1400" dirty="0">
              <a:latin typeface="+mj-lt"/>
              <a:cs typeface="Arial" charset="0"/>
            </a:endParaRPr>
          </a:p>
        </p:txBody>
      </p:sp>
      <p:pic>
        <p:nvPicPr>
          <p:cNvPr id="19465" name="Рисунок 4" descr="item_225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7469188"/>
            <a:ext cx="35861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1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114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Берегите зрение вашего ребенка.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Берегите зрение вашего ребенка.</dc:title>
  <dc:creator>Wi</dc:creator>
  <cp:lastModifiedBy>Wi</cp:lastModifiedBy>
  <cp:revision>2</cp:revision>
  <dcterms:created xsi:type="dcterms:W3CDTF">2015-03-07T10:53:13Z</dcterms:created>
  <dcterms:modified xsi:type="dcterms:W3CDTF">2015-04-03T04:54:19Z</dcterms:modified>
</cp:coreProperties>
</file>