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F67B-FF46-47AB-B03E-BEE01958E922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D9FF-AD3D-4340-A87F-04275A60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F67B-FF46-47AB-B03E-BEE01958E922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D9FF-AD3D-4340-A87F-04275A60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F67B-FF46-47AB-B03E-BEE01958E922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D9FF-AD3D-4340-A87F-04275A60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F67B-FF46-47AB-B03E-BEE01958E922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D9FF-AD3D-4340-A87F-04275A60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F67B-FF46-47AB-B03E-BEE01958E922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D9FF-AD3D-4340-A87F-04275A60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F67B-FF46-47AB-B03E-BEE01958E922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D9FF-AD3D-4340-A87F-04275A60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F67B-FF46-47AB-B03E-BEE01958E922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D9FF-AD3D-4340-A87F-04275A60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F67B-FF46-47AB-B03E-BEE01958E922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D9FF-AD3D-4340-A87F-04275A60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F67B-FF46-47AB-B03E-BEE01958E922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D9FF-AD3D-4340-A87F-04275A60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F67B-FF46-47AB-B03E-BEE01958E922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D9FF-AD3D-4340-A87F-04275A60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F67B-FF46-47AB-B03E-BEE01958E922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33CD9FF-AD3D-4340-A87F-04275A60F2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BAF67B-FF46-47AB-B03E-BEE01958E922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3CD9FF-AD3D-4340-A87F-04275A60F25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tchaikov.ru/atolstoy.html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tchaikov.ru/nekrasov.html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tchaikov.ru/images/ch-751.jpg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tchaikov.ru/fet.html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tchaikov.ru/plescheev.html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0842061-p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81439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164307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П.И.Чайковский</a:t>
            </a:r>
            <a:endParaRPr lang="ru-RU" sz="6600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714488"/>
            <a:ext cx="8686800" cy="43656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«Времена года»</a:t>
            </a:r>
            <a:endParaRPr lang="ru-RU" sz="8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42852"/>
            <a:ext cx="8029604" cy="1071570"/>
          </a:xfrm>
        </p:spPr>
        <p:txBody>
          <a:bodyPr/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Август. «Жатва»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85786" y="1000108"/>
            <a:ext cx="3000396" cy="5248292"/>
          </a:xfrm>
        </p:spPr>
        <p:txBody>
          <a:bodyPr/>
          <a:lstStyle/>
          <a:p>
            <a:r>
              <a:rPr lang="ru-RU" dirty="0" smtClean="0"/>
              <a:t>"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Люди семьями</a:t>
            </a:r>
            <a:b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</a:rPr>
              <a:t>Принялися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 жать,</a:t>
            </a:r>
            <a:b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Косить под корень</a:t>
            </a:r>
            <a:b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Рожь высокую!</a:t>
            </a:r>
            <a:b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В копны частые</a:t>
            </a:r>
            <a:b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Снопы сложены.</a:t>
            </a:r>
            <a:b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От возов всю ночь</a:t>
            </a:r>
            <a:b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</a:rPr>
              <a:t>Скрыпит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 музыка."</a:t>
            </a:r>
            <a:b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А.В.Кольцов</a:t>
            </a:r>
            <a:endParaRPr lang="ru-RU" sz="1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48455909_313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3786190"/>
            <a:ext cx="4309505" cy="2686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kustodiev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428736"/>
            <a:ext cx="4131988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029604" cy="100013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Сентябрь. «Охота»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285860"/>
            <a:ext cx="3500462" cy="5033978"/>
          </a:xfrm>
        </p:spPr>
        <p:txBody>
          <a:bodyPr/>
          <a:lstStyle/>
          <a:p>
            <a:r>
              <a:rPr lang="ru-RU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ru-RU" sz="2000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Пора, пора! Рога трубят:</a:t>
            </a:r>
            <a:br>
              <a:rPr lang="ru-RU" sz="2000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Псари в охотничьих уборах</a:t>
            </a:r>
            <a:br>
              <a:rPr lang="ru-RU" sz="2000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свет уж на конях сидят;</a:t>
            </a:r>
            <a:br>
              <a:rPr lang="ru-RU" sz="2000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Борзые прыгают на сворах."</a:t>
            </a:r>
            <a:br>
              <a:rPr lang="ru-RU" sz="2000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А.С.Пушкин</a:t>
            </a:r>
            <a:endParaRPr lang="ru-RU" sz="2000" i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311482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643314"/>
            <a:ext cx="4395461" cy="295751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a4ec716ffe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142984"/>
            <a:ext cx="3429024" cy="234673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shvezov_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3071810"/>
            <a:ext cx="4208955" cy="352257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3575050" y="5000636"/>
            <a:ext cx="5111750" cy="124776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4290"/>
            <a:ext cx="8029604" cy="928694"/>
          </a:xfrm>
        </p:spPr>
        <p:txBody>
          <a:bodyPr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Октябрь. «Осенняя песнь»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4" y="1357298"/>
            <a:ext cx="4714908" cy="4891102"/>
          </a:xfrm>
        </p:spPr>
        <p:txBody>
          <a:bodyPr/>
          <a:lstStyle/>
          <a:p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«Осень, осыпается весь наш бедный сад,</a:t>
            </a:r>
            <a:b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Листья желтые по ветру летят..."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u="sng" dirty="0" smtClean="0">
                <a:hlinkClick r:id="rId2"/>
              </a:rPr>
              <a:t>А.К.Толстой</a:t>
            </a:r>
            <a:endParaRPr lang="ru-RU" i="1" dirty="0"/>
          </a:p>
        </p:txBody>
      </p:sp>
      <p:pic>
        <p:nvPicPr>
          <p:cNvPr id="5" name="Содержимое 4" descr="autumn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2571744"/>
            <a:ext cx="5037625" cy="3885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3d1cb1e599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863" y="928670"/>
            <a:ext cx="4259137" cy="564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85728"/>
            <a:ext cx="7958166" cy="1000132"/>
          </a:xfrm>
        </p:spPr>
        <p:txBody>
          <a:bodyPr/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Ноябрь. «На тройке»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214422"/>
            <a:ext cx="4143404" cy="5033978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"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Не гляди же с тоской на дорогу</a:t>
            </a:r>
            <a:b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И за тройкой вослед не спеши</a:t>
            </a:r>
            <a:b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И тоскливую в сердце тревогу</a:t>
            </a:r>
            <a:b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Поскорей навсегда затуши."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u="sng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Н.А.Некрасов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0_21d0e_abf1f388_XL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 rot="20937639">
            <a:off x="4685" y="3126972"/>
            <a:ext cx="4643470" cy="34826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50977753_Troyk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36060">
            <a:off x="3776560" y="1105780"/>
            <a:ext cx="5429256" cy="42822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6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6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42852"/>
            <a:ext cx="8029604" cy="1000132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  <a:t>Декабрь. «Святки»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 Antiqu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357298"/>
            <a:ext cx="3571900" cy="4891102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«Раз в крещенский вечерок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Девушки гадали,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За ворота башмачок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Сняв с ноги бросали.«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В.А.Жуковский</a:t>
            </a:r>
            <a:br>
              <a:rPr lang="ru-RU" i="1" dirty="0" smtClean="0">
                <a:solidFill>
                  <a:srgbClr val="C00000"/>
                </a:solidFill>
              </a:rPr>
            </a:b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14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21182696">
            <a:off x="142844" y="2928934"/>
            <a:ext cx="4503040" cy="3719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3994184_7e3add3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428736"/>
            <a:ext cx="4500571" cy="4592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14352"/>
            <a:ext cx="4786346" cy="605792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Book Antiqua" pitchFamily="18" charset="0"/>
              </a:rPr>
              <a:t/>
            </a:r>
            <a:br>
              <a:rPr lang="ru-RU" sz="2800" dirty="0" smtClean="0">
                <a:latin typeface="Book Antiqua" pitchFamily="18" charset="0"/>
              </a:rPr>
            </a:br>
            <a:r>
              <a:rPr lang="ru-RU" sz="2800" dirty="0" smtClean="0">
                <a:latin typeface="Book Antiqua" pitchFamily="18" charset="0"/>
              </a:rPr>
              <a:t/>
            </a:r>
            <a:br>
              <a:rPr lang="ru-RU" sz="2800" dirty="0" smtClean="0">
                <a:latin typeface="Book Antiqua" pitchFamily="18" charset="0"/>
              </a:rPr>
            </a:br>
            <a:r>
              <a:rPr lang="ru-RU" sz="2800" b="1" i="1" dirty="0" smtClean="0">
                <a:latin typeface="Book Antiqua" pitchFamily="18" charset="0"/>
              </a:rPr>
              <a:t>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"Времена года" Чайковского - это своеобразный музыкальный дневник композитора, запечатлевший дорогие его сердцу эпизоды жизни, встречи и картины природы, бескрайние русские просторы, деревенский быт,  картины петербургских городских пейзажей и сценки из домашнего музыкального быта русских людей того времени.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П. И. Чайковский. Начало 1875 года. Москва. Фотография И. Дьяговченко - кликните по картинке!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285860"/>
            <a:ext cx="4071966" cy="50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386662" cy="92867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Январь. «У камелька»</a:t>
            </a:r>
            <a:endParaRPr lang="ru-RU" sz="4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000108"/>
            <a:ext cx="3429024" cy="5248292"/>
          </a:xfrm>
        </p:spPr>
        <p:txBody>
          <a:bodyPr>
            <a:normAutofit/>
          </a:bodyPr>
          <a:lstStyle/>
          <a:p>
            <a:r>
              <a:rPr lang="ru-RU" sz="2000" i="1" dirty="0" smtClean="0"/>
              <a:t>"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И мирной неги уголок 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Ночь сумраком одела.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В камине гаснет огонек,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И свечка нагорела."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0_5915_65692cd8_X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2571744"/>
            <a:ext cx="4500562" cy="3375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c85c74c9fd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714356"/>
            <a:ext cx="3524275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klin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357562"/>
            <a:ext cx="4413504" cy="3249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815290" cy="857232"/>
          </a:xfrm>
        </p:spPr>
        <p:txBody>
          <a:bodyPr/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Февраль. «Масленица»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285860"/>
            <a:ext cx="3500462" cy="496254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"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Скоро масленицы бойкой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Закипит широкий пир."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</a:rPr>
              <a:t>П.А.Вяземский.</a:t>
            </a:r>
          </a:p>
          <a:p>
            <a:endParaRPr lang="ru-RU" dirty="0"/>
          </a:p>
        </p:txBody>
      </p:sp>
      <p:pic>
        <p:nvPicPr>
          <p:cNvPr id="9" name="Содержимое 8" descr="7e72e3aedad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29190" y="1071546"/>
            <a:ext cx="3855291" cy="28372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 descr="2b6d467f8d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28614">
            <a:off x="205775" y="2454735"/>
            <a:ext cx="3738572" cy="32675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 descr="180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26947">
            <a:off x="3961361" y="3678928"/>
            <a:ext cx="4227372" cy="30911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4290"/>
            <a:ext cx="7886728" cy="785818"/>
          </a:xfrm>
        </p:spPr>
        <p:txBody>
          <a:bodyPr/>
          <a:lstStyle/>
          <a:p>
            <a:pPr algn="ctr"/>
            <a:r>
              <a:rPr lang="ru-RU" sz="44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</a:rPr>
              <a:t>Март. «Песня жаворонка»</a:t>
            </a:r>
            <a:endParaRPr lang="ru-RU" sz="440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ook Antiqu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4" y="1214422"/>
            <a:ext cx="4143404" cy="503397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"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Поле зыблется цветами,</a:t>
            </a:r>
            <a:b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В небе льются света волны.</a:t>
            </a:r>
            <a:b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Вешних жаворонков пенья</a:t>
            </a:r>
            <a:b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b="1" i="1" dirty="0" err="1" smtClean="0">
                <a:solidFill>
                  <a:schemeClr val="accent4">
                    <a:lumMod val="75000"/>
                  </a:schemeClr>
                </a:solidFill>
              </a:rPr>
              <a:t>Голубые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 бездны полны."</a:t>
            </a:r>
            <a:b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b="1" i="1" u="sng" dirty="0" smtClean="0">
                <a:solidFill>
                  <a:schemeClr val="accent4">
                    <a:lumMod val="75000"/>
                  </a:schemeClr>
                </a:solidFill>
              </a:rPr>
              <a:t>А.Н.Майков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09199e0b8d77ed5ee3dd9fe356a7381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14744" y="1342764"/>
            <a:ext cx="5000628" cy="42039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 descr="c000c5df90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143248"/>
            <a:ext cx="4143404" cy="31725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85728"/>
            <a:ext cx="7815290" cy="785818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nstantia" pitchFamily="18" charset="0"/>
              </a:rPr>
              <a:t>Апрель. «Подснежник»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nstant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4" y="1071546"/>
            <a:ext cx="3071834" cy="5176854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"Голубенький чистый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Подснежник: цветок,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А подле сквозистый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Последний снежок.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Последние слезы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О горе былом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И первые грезы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О </a:t>
            </a:r>
            <a:r>
              <a:rPr lang="ru-RU" sz="2000" i="1" dirty="0" err="1" smtClean="0">
                <a:solidFill>
                  <a:schemeClr val="tx2">
                    <a:lumMod val="75000"/>
                  </a:schemeClr>
                </a:solidFill>
              </a:rPr>
              <a:t>счастьи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 ином..."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А.Н.Майков.</a:t>
            </a:r>
            <a:endParaRPr lang="ru-RU" sz="20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210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75094" y="1285860"/>
            <a:ext cx="4968906" cy="37266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d736ba7583c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29463">
            <a:off x="770843" y="3134744"/>
            <a:ext cx="4774097" cy="36700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4290"/>
            <a:ext cx="7458100" cy="785818"/>
          </a:xfrm>
        </p:spPr>
        <p:txBody>
          <a:bodyPr/>
          <a:lstStyle/>
          <a:p>
            <a:pPr algn="ctr"/>
            <a:r>
              <a:rPr lang="ru-RU" sz="4400" b="1" dirty="0" smtClean="0"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Май. «Белые ночи»</a:t>
            </a:r>
            <a:endParaRPr lang="ru-RU" sz="4400" b="1" dirty="0">
              <a:effectLst>
                <a:reflection blurRad="6350" stA="55000" endA="300" endPos="455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142984"/>
            <a:ext cx="5143536" cy="5105416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"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Какая ночь! На всем какая нега!</a:t>
            </a:r>
            <a:b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Благодарю, родной полночный край!</a:t>
            </a:r>
            <a:b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Из царства льдов, из царства вьюг и снега</a:t>
            </a:r>
            <a:b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Как свеж и чист твой вылетает май!"</a:t>
            </a:r>
            <a:b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i="1" u="sng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А.А.Фет</a:t>
            </a:r>
            <a:endParaRPr lang="ru-RU" sz="1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5be2db756b5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 rot="391335">
            <a:off x="4857752" y="1071546"/>
            <a:ext cx="4286248" cy="34478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WTSeKRPnX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2357430"/>
            <a:ext cx="5286380" cy="4357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8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4290"/>
            <a:ext cx="7672414" cy="928694"/>
          </a:xfrm>
        </p:spPr>
        <p:txBody>
          <a:bodyPr/>
          <a:lstStyle/>
          <a:p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Июнь. «Баркарола»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142984"/>
            <a:ext cx="3500462" cy="5105416"/>
          </a:xfrm>
        </p:spPr>
        <p:txBody>
          <a:bodyPr>
            <a:normAutofit/>
          </a:bodyPr>
          <a:lstStyle/>
          <a:p>
            <a:r>
              <a:rPr lang="ru-RU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"Выйдем на берег, там волны</a:t>
            </a:r>
            <a:br>
              <a:rPr lang="ru-RU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Ноги нам будут лобзать,</a:t>
            </a:r>
            <a:br>
              <a:rPr lang="ru-RU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Звезды с таинственной грустью</a:t>
            </a:r>
            <a:br>
              <a:rPr lang="ru-RU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Будут над нами сиять"</a:t>
            </a:r>
            <a:br>
              <a:rPr lang="ru-RU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6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А.Н.Плещеев</a:t>
            </a:r>
            <a:endParaRPr lang="ru-RU" sz="16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Содержимое 4" descr="0_1b963_6f223e63_XL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2844" y="2857496"/>
            <a:ext cx="4564059" cy="34230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6" name="Рисунок 5" descr="KMC12_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1285860"/>
            <a:ext cx="4090990" cy="5238972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42852"/>
            <a:ext cx="7958166" cy="928694"/>
          </a:xfrm>
          <a:effectLst>
            <a:reflection blurRad="6350" stA="50000" endA="300" endPos="55000" dir="5400000" sy="-100000" algn="bl" rotWithShape="0"/>
          </a:effectLst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Июль. «Песня косаря»</a:t>
            </a:r>
            <a:endParaRPr lang="ru-RU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357298"/>
            <a:ext cx="2571768" cy="4891102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"Раззудись, плечо Размахнись рука!</a:t>
            </a:r>
            <a:b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Ты пахни в лицо, Ветер с полудня!"</a:t>
            </a:r>
            <a:b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А.В.Кольцов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b0f08fc5fb1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28992" y="1500174"/>
            <a:ext cx="5536069" cy="37281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repin_5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000372"/>
            <a:ext cx="2615095" cy="36523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5F5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327</TotalTime>
  <Words>144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П.И.Чайковский</vt:lpstr>
      <vt:lpstr>   "Времена года" Чайковского - это своеобразный музыкальный дневник композитора, запечатлевший дорогие его сердцу эпизоды жизни, встречи и картины природы, бескрайние русские просторы, деревенский быт,  картины петербургских городских пейзажей и сценки из домашнего музыкального быта русских людей того времени.</vt:lpstr>
      <vt:lpstr>Январь. «У камелька»</vt:lpstr>
      <vt:lpstr>Февраль. «Масленица»</vt:lpstr>
      <vt:lpstr>Март. «Песня жаворонка»</vt:lpstr>
      <vt:lpstr>Апрель. «Подснежник»</vt:lpstr>
      <vt:lpstr>Май. «Белые ночи»</vt:lpstr>
      <vt:lpstr>Июнь. «Баркарола»</vt:lpstr>
      <vt:lpstr>Июль. «Песня косаря»</vt:lpstr>
      <vt:lpstr>Август. «Жатва»</vt:lpstr>
      <vt:lpstr>Сентябрь. «Охота»</vt:lpstr>
      <vt:lpstr>Октябрь. «Осенняя песнь»</vt:lpstr>
      <vt:lpstr>Ноябрь. «На тройке»</vt:lpstr>
      <vt:lpstr>Декабрь. «Святки»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FoM</cp:lastModifiedBy>
  <cp:revision>39</cp:revision>
  <dcterms:created xsi:type="dcterms:W3CDTF">2010-09-08T10:47:58Z</dcterms:created>
  <dcterms:modified xsi:type="dcterms:W3CDTF">2012-12-10T11:37:42Z</dcterms:modified>
</cp:coreProperties>
</file>