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5531" autoAdjust="0"/>
    <p:restoredTop sz="94660"/>
  </p:normalViewPr>
  <p:slideViewPr>
    <p:cSldViewPr>
      <p:cViewPr varScale="1">
        <p:scale>
          <a:sx n="61" d="100"/>
          <a:sy n="61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429000"/>
            <a:ext cx="8062912" cy="1143008"/>
          </a:xfrm>
        </p:spPr>
        <p:txBody>
          <a:bodyPr/>
          <a:lstStyle/>
          <a:p>
            <a:r>
              <a:rPr lang="ru-RU" b="1" dirty="0" smtClean="0"/>
              <a:t>Мастер-класс для </a:t>
            </a:r>
            <a:br>
              <a:rPr lang="ru-RU" b="1" dirty="0" smtClean="0"/>
            </a:br>
            <a:r>
              <a:rPr lang="ru-RU" b="1" dirty="0" smtClean="0"/>
              <a:t>учителей начальной школы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214422"/>
            <a:ext cx="7772400" cy="21002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Применение коррекционных приемов при изучении гласных букв на уроках обучения грамоте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57686" y="5286388"/>
            <a:ext cx="4429156" cy="11430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Учитель-логопед МБОУ «СШ №21»</a:t>
            </a:r>
            <a:b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Бобрикова</a:t>
            </a:r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Инна Алексеевна</a:t>
            </a:r>
            <a:endParaRPr lang="ru-RU" sz="20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000108"/>
            <a:ext cx="7772400" cy="50196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3200" dirty="0" smtClean="0"/>
              <a:t>Когда сложился образ гласных и они не смешиваются с согласными хорошо использовать задание на выделение того или другого звука. Детям предлагаются картинки на односложные слова (жук, дом, мак, рот, лук, мел, мяч, люк и т.д.). </a:t>
            </a:r>
          </a:p>
          <a:p>
            <a:pPr algn="ctr">
              <a:buNone/>
            </a:pPr>
            <a:r>
              <a:rPr lang="ru-RU" sz="3200" b="1" i="1" dirty="0" smtClean="0"/>
              <a:t>Задание: разложить картинки </a:t>
            </a:r>
            <a:br>
              <a:rPr lang="ru-RU" sz="3200" b="1" i="1" dirty="0" smtClean="0"/>
            </a:br>
            <a:r>
              <a:rPr lang="ru-RU" sz="3200" b="1" i="1" dirty="0" smtClean="0"/>
              <a:t>под гласными буквами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1128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 мере усвоения детьми такого рода упражнений предлагаем более сложные. Задание: вставьте подходящие гласные буквы: </a:t>
            </a:r>
            <a:endParaRPr lang="ru-RU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928802"/>
            <a:ext cx="7715304" cy="30718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3200" dirty="0" err="1" smtClean="0"/>
              <a:t>р_к</a:t>
            </a:r>
            <a:r>
              <a:rPr lang="ru-RU" sz="3200" dirty="0" smtClean="0"/>
              <a:t>, </a:t>
            </a:r>
            <a:r>
              <a:rPr lang="ru-RU" sz="3200" dirty="0" err="1" smtClean="0"/>
              <a:t>з_м_</a:t>
            </a:r>
            <a:r>
              <a:rPr lang="ru-RU" sz="3200" dirty="0" smtClean="0"/>
              <a:t>, </a:t>
            </a:r>
            <a:r>
              <a:rPr lang="ru-RU" sz="3200" dirty="0" err="1" smtClean="0"/>
              <a:t>р_бот_</a:t>
            </a:r>
            <a:r>
              <a:rPr lang="ru-RU" sz="3200" dirty="0" smtClean="0"/>
              <a:t> (рак, зима, работа)</a:t>
            </a:r>
          </a:p>
          <a:p>
            <a:pPr lvl="0"/>
            <a:r>
              <a:rPr lang="ru-RU" sz="3200" dirty="0" smtClean="0"/>
              <a:t>мал_тк_, кот_н_к, вен_к (малютка, котёнок, венок)</a:t>
            </a:r>
          </a:p>
          <a:p>
            <a:pPr lvl="0"/>
            <a:r>
              <a:rPr lang="ru-RU" sz="3200" dirty="0" err="1" smtClean="0"/>
              <a:t>п_тник</a:t>
            </a:r>
            <a:r>
              <a:rPr lang="ru-RU" sz="3200" dirty="0" smtClean="0"/>
              <a:t>, </a:t>
            </a:r>
            <a:r>
              <a:rPr lang="ru-RU" sz="3200" dirty="0" err="1" smtClean="0"/>
              <a:t>л_к</a:t>
            </a:r>
            <a:r>
              <a:rPr lang="ru-RU" sz="3200" dirty="0" smtClean="0"/>
              <a:t>, </a:t>
            </a:r>
            <a:r>
              <a:rPr lang="ru-RU" sz="3200" dirty="0" err="1" smtClean="0"/>
              <a:t>пар_с</a:t>
            </a:r>
            <a:r>
              <a:rPr lang="ru-RU" sz="3200" dirty="0" smtClean="0"/>
              <a:t> (путник, люк, парус)</a:t>
            </a:r>
          </a:p>
          <a:p>
            <a:pPr lvl="0"/>
            <a:r>
              <a:rPr lang="ru-RU" sz="3200" dirty="0" err="1" smtClean="0"/>
              <a:t>с_р</a:t>
            </a:r>
            <a:r>
              <a:rPr lang="ru-RU" sz="3200" dirty="0" smtClean="0"/>
              <a:t>, </a:t>
            </a:r>
            <a:r>
              <a:rPr lang="ru-RU" sz="3200" dirty="0" err="1" smtClean="0"/>
              <a:t>м_л_</a:t>
            </a:r>
            <a:r>
              <a:rPr lang="ru-RU" sz="3200" dirty="0" smtClean="0"/>
              <a:t>, </a:t>
            </a:r>
            <a:r>
              <a:rPr lang="ru-RU" sz="3200" dirty="0" err="1" smtClean="0"/>
              <a:t>кр_ло</a:t>
            </a:r>
            <a:r>
              <a:rPr lang="ru-RU" sz="3200" dirty="0" smtClean="0"/>
              <a:t> (сыр, мыло, крыло)</a:t>
            </a:r>
          </a:p>
          <a:p>
            <a:endParaRPr lang="ru-RU" sz="3200" dirty="0"/>
          </a:p>
        </p:txBody>
      </p:sp>
      <p:pic>
        <p:nvPicPr>
          <p:cNvPr id="4" name="Picture 2" descr="http://i.ytimg.com/vi/rgANnaMPRC0/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647905"/>
            <a:ext cx="3929058" cy="2210095"/>
          </a:xfrm>
          <a:prstGeom prst="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1357298"/>
            <a:ext cx="7772400" cy="385765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	Применение коррекционных приемов при изучении гласных букв на уроках обучения грамоте дает быстрый результат и качественное  усвоение изучаемого материала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071678"/>
            <a:ext cx="7772400" cy="1143008"/>
          </a:xfrm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Спасибо за внимание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65416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ОНР 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(общее недоразвитее речи)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2285992"/>
            <a:ext cx="7358114" cy="321471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	Трудность усвоения правил у школьников с ОНР носят стойкий характер и отмечаются не только в младших, но и в средних и в старших классах.</a:t>
            </a:r>
          </a:p>
          <a:p>
            <a:pPr algn="ctr"/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000108"/>
            <a:ext cx="7500990" cy="12144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Занимательно-наглядный материал при обучении грамоте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2643182"/>
            <a:ext cx="7772400" cy="278608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smtClean="0"/>
              <a:t>	является одним из основных залогов качественного обучения ребенка, имеющего общее недоразвитие речи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2255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Основная задача в процессе обучения грамоте: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1714488"/>
            <a:ext cx="7772400" cy="433865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	формирование у учащихся общей ориентировки в звуковой системе языка, обучение их звуковому анализу слова, то есть определению порядка следования звука в слове, установлению значительной роли звука, основных качественных его характеристик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714356"/>
            <a:ext cx="7772400" cy="530544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	При произнесении того или иного звука нужно использовать зеркальное рассматривание положение органов артикуляции, которые они занимают при произнесении того или иного звука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	(при произнесении гласного звука тыльной стороной ладони, поднесенной ко рту, ощущается свободное движение воздуха, в зеркале наблюдается отсутствие препятствий, приложив руку к горлу ощущается участие голосовых связок - только в этом случае ребенок не будет испытывать затруднений при разграничении понятий гласный/согласный)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нна\Desktop\K_pUtmI1F0c.jpg"/>
          <p:cNvPicPr>
            <a:picLocks noChangeAspect="1" noChangeArrowheads="1"/>
          </p:cNvPicPr>
          <p:nvPr/>
        </p:nvPicPr>
        <p:blipFill>
          <a:blip r:embed="rId2"/>
          <a:srcRect l="2504" t="12748" r="1572" b="5298"/>
          <a:stretch>
            <a:fillRect/>
          </a:stretch>
        </p:blipFill>
        <p:spPr bwMode="auto">
          <a:xfrm>
            <a:off x="357158" y="500042"/>
            <a:ext cx="8472980" cy="5715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785794"/>
            <a:ext cx="7772400" cy="41434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/>
              <a:t>	При выполнении звуковых схем слов дети с недостаточно сформированным звуковым анализом и фонематическим восприятием испытывают затруднения в различении гласных первого и второго ряда, придающих впередистоящему согласному твердость или мягкость, в этом случае, кроме </a:t>
            </a:r>
            <a:r>
              <a:rPr lang="ru-RU" b="1" dirty="0" smtClean="0"/>
              <a:t>ленты букв </a:t>
            </a:r>
            <a:r>
              <a:rPr lang="ru-RU" dirty="0" smtClean="0"/>
              <a:t>мы используем </a:t>
            </a:r>
            <a:r>
              <a:rPr lang="ru-RU" b="1" dirty="0" smtClean="0"/>
              <a:t>таблицу - помощник</a:t>
            </a:r>
            <a:r>
              <a:rPr lang="ru-RU" dirty="0" smtClean="0"/>
              <a:t>, которую мы заполняем по мере изучения букв</a:t>
            </a:r>
            <a:endParaRPr lang="ru-RU" dirty="0"/>
          </a:p>
        </p:txBody>
      </p:sp>
      <p:pic>
        <p:nvPicPr>
          <p:cNvPr id="7170" name="Picture 2" descr="http://ra-psp.ru/site_sections/services/interior_ads/stands_for_education/school_stands/images/lenta_buk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357826"/>
            <a:ext cx="8572528" cy="10115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1243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3600" dirty="0" smtClean="0"/>
              <a:t>Эффективно работает прием при котором слова не записываются целиком, а графически обозначаются чертой, и нужный гласный вписывается в начало, середину или конец слова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71480"/>
            <a:ext cx="7772400" cy="544832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Сначала слова в таких диктантах даются односложные с гласным в ударной позиции. Пример: лак, слон, нож, кит, бык (гласные пишутся так же как и слышатся)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При диктанте, состоящем из двусложных слов, необходимым будет орфографическое проговаривание, т. к. один из гласных является безударным и у ребенка может возникнуть ошибочная запись. </a:t>
            </a:r>
          </a:p>
          <a:p>
            <a:pPr>
              <a:buNone/>
            </a:pPr>
            <a:r>
              <a:rPr lang="ru-RU" b="1" i="1" dirty="0" smtClean="0"/>
              <a:t>	Пример: муха (</a:t>
            </a:r>
            <a:r>
              <a:rPr lang="ru-RU" b="1" i="1" dirty="0" err="1" smtClean="0"/>
              <a:t>у-а</a:t>
            </a:r>
            <a:r>
              <a:rPr lang="ru-RU" b="1" i="1" dirty="0" smtClean="0"/>
              <a:t>), лиса (</a:t>
            </a:r>
            <a:r>
              <a:rPr lang="ru-RU" b="1" i="1" dirty="0" err="1" smtClean="0"/>
              <a:t>и-а</a:t>
            </a:r>
            <a:r>
              <a:rPr lang="ru-RU" b="1" i="1" dirty="0" smtClean="0"/>
              <a:t>), лето (</a:t>
            </a:r>
            <a:r>
              <a:rPr lang="ru-RU" b="1" i="1" dirty="0" err="1" smtClean="0"/>
              <a:t>е-о</a:t>
            </a:r>
            <a:r>
              <a:rPr lang="ru-RU" b="1" i="1" dirty="0" smtClean="0"/>
              <a:t>), мыли (</a:t>
            </a:r>
            <a:r>
              <a:rPr lang="ru-RU" b="1" i="1" dirty="0" err="1" smtClean="0"/>
              <a:t>ы-и</a:t>
            </a:r>
            <a:r>
              <a:rPr lang="ru-RU" b="1" i="1" dirty="0" smtClean="0"/>
              <a:t>). Диктанты, состоящие из трехсложных слов выполняются так же. Пример: ворота (</a:t>
            </a:r>
            <a:r>
              <a:rPr lang="ru-RU" b="1" i="1" dirty="0" err="1" smtClean="0"/>
              <a:t>о-о-а</a:t>
            </a:r>
            <a:r>
              <a:rPr lang="ru-RU" b="1" i="1" dirty="0" smtClean="0"/>
              <a:t>), корова (</a:t>
            </a:r>
            <a:r>
              <a:rPr lang="ru-RU" b="1" i="1" dirty="0" err="1" smtClean="0"/>
              <a:t>о-о-а</a:t>
            </a:r>
            <a:r>
              <a:rPr lang="ru-RU" b="1" i="1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</TotalTime>
  <Words>155</Words>
  <PresentationFormat>Экран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 Применение коррекционных приемов при изучении гласных букв на уроках обучения грамоте </vt:lpstr>
      <vt:lpstr>ОНР  (общее недоразвитее речи)</vt:lpstr>
      <vt:lpstr>Занимательно-наглядный материал при обучении грамоте</vt:lpstr>
      <vt:lpstr>Основная задача в процессе обучения грамоте:</vt:lpstr>
      <vt:lpstr>Слайд 5</vt:lpstr>
      <vt:lpstr>Слайд 6</vt:lpstr>
      <vt:lpstr>Слайд 7</vt:lpstr>
      <vt:lpstr>Слайд 8</vt:lpstr>
      <vt:lpstr>Слайд 9</vt:lpstr>
      <vt:lpstr>Слайд 10</vt:lpstr>
      <vt:lpstr>По мере усвоения детьми такого рода упражнений предлагаем более сложные. Задание: вставьте подходящие гласные буквы: </vt:lpstr>
      <vt:lpstr>Слайд 12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коррекционных приемов при изучении гласных букв на уроках обучения грамоте</dc:title>
  <dc:creator>Инна</dc:creator>
  <cp:lastModifiedBy>Инна</cp:lastModifiedBy>
  <cp:revision>6</cp:revision>
  <dcterms:created xsi:type="dcterms:W3CDTF">2015-08-25T13:41:02Z</dcterms:created>
  <dcterms:modified xsi:type="dcterms:W3CDTF">2015-09-14T12:24:12Z</dcterms:modified>
</cp:coreProperties>
</file>