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43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F6AC04-56BE-416D-B43D-023BCA875AED}" type="datetimeFigureOut">
              <a:rPr lang="ru-RU" smtClean="0"/>
              <a:pPr/>
              <a:t>18.04.2014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836CA8-5084-42C8-A2AF-FEC476AA34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27887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53EDF5-64AE-41BF-BE25-29DB941CF436}" type="slidenum">
              <a:rPr lang="ru-RU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048000"/>
            <a:ext cx="6400800" cy="685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sz="1200"/>
            </a:lvl1pPr>
          </a:lstStyle>
          <a:p>
            <a:fld id="{CFA2E0F1-2D63-4E9C-9788-B962919ADC44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6673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C6870B-D030-4B5F-A1DE-1AE5794DE691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4727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C7734E-A949-4ABE-8CC7-CC206EF80E8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11776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E8870C6-C8B1-4509-8A6B-78019070431F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698431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2E0F1-2D63-4E9C-9788-B962919ADC44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F81A-A37B-40FB-8E22-5FF412945CA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6E431-7FF3-454B-AEE5-9B6D885451BF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C0FC6-5C18-4698-846C-DA88D3ECC972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BB90-7C5C-47CF-BE0C-F36C9C2E3565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4BA72-E676-438F-9A61-AB2047E33A1A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5B17-27FA-402D-9D5F-0B38CA16C755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6FF81A-A37B-40FB-8E22-5FF412945CA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07879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ABA9A-9C55-4974-A8F4-998B8D4A6673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43CF2-B379-43BB-B527-A88CC42164F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6870B-D030-4B5F-A1DE-1AE5794DE691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7734E-A949-4ABE-8CC7-CC206EF80E8C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E8870C6-C8B1-4509-8A6B-78019070431F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69843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06E431-7FF3-454B-AEE5-9B6D885451BF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0346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5C0FC6-5C18-4698-846C-DA88D3ECC97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44526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9DBB90-7C5C-47CF-BE0C-F36C9C2E356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899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B4BA72-E676-438F-9A61-AB2047E33A1A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6993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5A5B17-27FA-402D-9D5F-0B38CA16C75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2212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ABA9A-9C55-4974-A8F4-998B8D4A667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93726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43CF2-B379-43BB-B527-A88CC42164F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89527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332DEDF-47FC-47B6-AD6F-8DD1993C2EE3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86629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332DEDF-47FC-47B6-AD6F-8DD1993C2EE3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341438"/>
            <a:ext cx="8370888" cy="3213100"/>
          </a:xfrm>
        </p:spPr>
        <p:txBody>
          <a:bodyPr>
            <a:normAutofit fontScale="90000"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МО гуманитарного цикла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b="1" dirty="0" smtClean="0">
                <a:solidFill>
                  <a:srgbClr val="7030A0"/>
                </a:solidFill>
              </a:rPr>
              <a:t>Семинар: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b="1" dirty="0" smtClean="0"/>
              <a:t>Методика </a:t>
            </a:r>
            <a:r>
              <a:rPr lang="ru-RU" sz="4800" b="1" dirty="0"/>
              <a:t>изучения и обобщения передового педагогического опыта</a:t>
            </a:r>
            <a:endParaRPr lang="nl-NL" sz="4800" b="1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4581525"/>
            <a:ext cx="8299450" cy="638175"/>
          </a:xfrm>
        </p:spPr>
        <p:txBody>
          <a:bodyPr>
            <a:normAutofit fontScale="62500" lnSpcReduction="20000"/>
          </a:bodyPr>
          <a:lstStyle/>
          <a:p>
            <a:pPr algn="r">
              <a:lnSpc>
                <a:spcPct val="80000"/>
              </a:lnSpc>
            </a:pPr>
            <a:r>
              <a:rPr lang="ru-RU" sz="2400" b="1" dirty="0" smtClean="0">
                <a:solidFill>
                  <a:srgbClr val="7030A0"/>
                </a:solidFill>
              </a:rPr>
              <a:t>Оджигаева О.Б.</a:t>
            </a:r>
          </a:p>
          <a:p>
            <a:pPr algn="r">
              <a:lnSpc>
                <a:spcPct val="80000"/>
              </a:lnSpc>
            </a:pPr>
            <a:r>
              <a:rPr lang="ru-RU" sz="2400" b="1" dirty="0" smtClean="0">
                <a:solidFill>
                  <a:srgbClr val="7030A0"/>
                </a:solidFill>
              </a:rPr>
              <a:t>у</a:t>
            </a:r>
            <a:r>
              <a:rPr lang="ru-RU" sz="2400" b="1" dirty="0" smtClean="0">
                <a:solidFill>
                  <a:srgbClr val="7030A0"/>
                </a:solidFill>
              </a:rPr>
              <a:t>читель </a:t>
            </a:r>
            <a:r>
              <a:rPr lang="ru-RU" sz="2400" b="1" dirty="0" smtClean="0">
                <a:solidFill>
                  <a:srgbClr val="7030A0"/>
                </a:solidFill>
              </a:rPr>
              <a:t>русского языка и </a:t>
            </a:r>
            <a:r>
              <a:rPr lang="ru-RU" sz="2400" b="1" dirty="0" smtClean="0">
                <a:solidFill>
                  <a:srgbClr val="7030A0"/>
                </a:solidFill>
              </a:rPr>
              <a:t>литературы</a:t>
            </a:r>
          </a:p>
          <a:p>
            <a:pPr algn="r">
              <a:lnSpc>
                <a:spcPct val="80000"/>
              </a:lnSpc>
            </a:pPr>
            <a:r>
              <a:rPr lang="ru-RU" sz="2400" b="1" dirty="0" smtClean="0">
                <a:solidFill>
                  <a:srgbClr val="7030A0"/>
                </a:solidFill>
              </a:rPr>
              <a:t>р</a:t>
            </a:r>
            <a:r>
              <a:rPr lang="ru-RU" sz="2400" b="1" dirty="0" smtClean="0">
                <a:solidFill>
                  <a:srgbClr val="7030A0"/>
                </a:solidFill>
              </a:rPr>
              <a:t>уководитель МО гуманитарного цикла </a:t>
            </a:r>
            <a:endParaRPr lang="nl-NL" sz="2400" b="1" dirty="0">
              <a:solidFill>
                <a:srgbClr val="7030A0"/>
              </a:solidFill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268538" y="6092825"/>
            <a:ext cx="4752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dirty="0" err="1" smtClean="0">
                <a:solidFill>
                  <a:srgbClr val="000000"/>
                </a:solidFill>
                <a:latin typeface="Arial" charset="0"/>
              </a:rPr>
              <a:t>Сеяха</a:t>
            </a:r>
            <a:r>
              <a:rPr lang="ru-RU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Arial" charset="0"/>
              </a:rPr>
              <a:t>2013</a:t>
            </a:r>
            <a:endParaRPr lang="ru-RU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2195513" y="765175"/>
            <a:ext cx="4752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Arial" charset="0"/>
              </a:rPr>
              <a:t>МБУОШИ «СШИС(П)ОО»</a:t>
            </a:r>
            <a:endParaRPr lang="ru-RU" sz="2400" b="1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2943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341438"/>
            <a:ext cx="8229600" cy="51847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Педсоветы.</a:t>
            </a:r>
          </a:p>
          <a:p>
            <a:pPr>
              <a:lnSpc>
                <a:spcPct val="90000"/>
              </a:lnSpc>
            </a:pPr>
            <a:r>
              <a:rPr lang="ru-RU"/>
              <a:t>Методические дни. </a:t>
            </a:r>
          </a:p>
          <a:p>
            <a:pPr>
              <a:lnSpc>
                <a:spcPct val="90000"/>
              </a:lnSpc>
            </a:pPr>
            <a:r>
              <a:rPr lang="ru-RU"/>
              <a:t>Оформление «Портфолио школы».</a:t>
            </a:r>
          </a:p>
          <a:p>
            <a:pPr>
              <a:lnSpc>
                <a:spcPct val="90000"/>
              </a:lnSpc>
            </a:pPr>
            <a:r>
              <a:rPr lang="ru-RU"/>
              <a:t>Научно-практические конференции.</a:t>
            </a:r>
          </a:p>
          <a:p>
            <a:pPr>
              <a:lnSpc>
                <a:spcPct val="90000"/>
              </a:lnSpc>
            </a:pPr>
            <a:r>
              <a:rPr lang="ru-RU"/>
              <a:t>Мастер-классы.</a:t>
            </a:r>
          </a:p>
          <a:p>
            <a:pPr>
              <a:lnSpc>
                <a:spcPct val="90000"/>
              </a:lnSpc>
            </a:pPr>
            <a:r>
              <a:rPr lang="ru-RU"/>
              <a:t>Составление информационно-педагогического модуля.</a:t>
            </a:r>
          </a:p>
          <a:p>
            <a:pPr>
              <a:lnSpc>
                <a:spcPct val="90000"/>
              </a:lnSpc>
            </a:pPr>
            <a:r>
              <a:rPr lang="ru-RU"/>
              <a:t>Аттестация педагогов на вторую категорию.</a:t>
            </a:r>
          </a:p>
          <a:p>
            <a:pPr>
              <a:lnSpc>
                <a:spcPct val="90000"/>
              </a:lnSpc>
            </a:pPr>
            <a:r>
              <a:rPr lang="ru-RU"/>
              <a:t>Фестивали педагогических идей.</a:t>
            </a:r>
          </a:p>
          <a:p>
            <a:pPr>
              <a:lnSpc>
                <a:spcPct val="90000"/>
              </a:lnSpc>
            </a:pPr>
            <a:r>
              <a:rPr lang="ru-RU"/>
              <a:t>Размещение  ППО на сайте школы.</a:t>
            </a:r>
          </a:p>
          <a:p>
            <a:pPr>
              <a:lnSpc>
                <a:spcPct val="90000"/>
              </a:lnSpc>
            </a:pPr>
            <a:r>
              <a:rPr lang="ru-RU"/>
              <a:t>Направление описания ППО в РМК.</a:t>
            </a:r>
          </a:p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endParaRPr lang="ru-RU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/>
              <a:t>Работа с ППО на уровне школы</a:t>
            </a:r>
          </a:p>
        </p:txBody>
      </p:sp>
    </p:spTree>
    <p:extLst>
      <p:ext uri="{BB962C8B-B14F-4D97-AF65-F5344CB8AC3E}">
        <p14:creationId xmlns="" xmlns:p14="http://schemas.microsoft.com/office/powerpoint/2010/main" val="153267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84313"/>
            <a:ext cx="8207375" cy="51133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Научно-практические конференции.</a:t>
            </a:r>
          </a:p>
          <a:p>
            <a:pPr>
              <a:lnSpc>
                <a:spcPct val="90000"/>
              </a:lnSpc>
            </a:pPr>
            <a:r>
              <a:rPr lang="ru-RU"/>
              <a:t>Мастер-классы.</a:t>
            </a:r>
          </a:p>
          <a:p>
            <a:pPr>
              <a:lnSpc>
                <a:spcPct val="90000"/>
              </a:lnSpc>
            </a:pPr>
            <a:r>
              <a:rPr lang="ru-RU"/>
              <a:t>Педагогические чтения.</a:t>
            </a:r>
          </a:p>
          <a:p>
            <a:pPr>
              <a:lnSpc>
                <a:spcPct val="90000"/>
              </a:lnSpc>
            </a:pPr>
            <a:r>
              <a:rPr lang="ru-RU"/>
              <a:t>Семинары-практикумы.</a:t>
            </a:r>
          </a:p>
          <a:p>
            <a:pPr>
              <a:lnSpc>
                <a:spcPct val="90000"/>
              </a:lnSpc>
            </a:pPr>
            <a:r>
              <a:rPr lang="ru-RU"/>
              <a:t>Конкурсы профессионального мастерства.</a:t>
            </a:r>
          </a:p>
          <a:p>
            <a:pPr>
              <a:lnSpc>
                <a:spcPct val="90000"/>
              </a:lnSpc>
            </a:pPr>
            <a:r>
              <a:rPr lang="ru-RU"/>
              <a:t>Аттестация педагогов на первую категорию.</a:t>
            </a:r>
          </a:p>
          <a:p>
            <a:pPr>
              <a:lnSpc>
                <a:spcPct val="90000"/>
              </a:lnSpc>
            </a:pPr>
            <a:r>
              <a:rPr lang="ru-RU"/>
              <a:t>Педагогические выставки.</a:t>
            </a:r>
          </a:p>
          <a:p>
            <a:pPr>
              <a:lnSpc>
                <a:spcPct val="90000"/>
              </a:lnSpc>
            </a:pPr>
            <a:r>
              <a:rPr lang="ru-RU"/>
              <a:t>Формирование банка адресов ППО.</a:t>
            </a:r>
          </a:p>
          <a:p>
            <a:pPr>
              <a:lnSpc>
                <a:spcPct val="90000"/>
              </a:lnSpc>
            </a:pPr>
            <a:r>
              <a:rPr lang="ru-RU"/>
              <a:t>Размещение  ППО на сайте РМК.</a:t>
            </a:r>
          </a:p>
          <a:p>
            <a:pPr>
              <a:lnSpc>
                <a:spcPct val="90000"/>
              </a:lnSpc>
            </a:pPr>
            <a:r>
              <a:rPr lang="ru-RU"/>
              <a:t>Направление описания ППО в ИПК и ППРО ОГПУ.</a:t>
            </a:r>
          </a:p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endParaRPr lang="ru-RU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/>
              <a:t>Работа с ППО на уровне РМК</a:t>
            </a:r>
          </a:p>
        </p:txBody>
      </p:sp>
    </p:spTree>
    <p:extLst>
      <p:ext uri="{BB962C8B-B14F-4D97-AF65-F5344CB8AC3E}">
        <p14:creationId xmlns="" xmlns:p14="http://schemas.microsoft.com/office/powerpoint/2010/main" val="25087473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341438"/>
            <a:ext cx="8229600" cy="5113337"/>
          </a:xfrm>
        </p:spPr>
        <p:txBody>
          <a:bodyPr/>
          <a:lstStyle/>
          <a:p>
            <a:r>
              <a:rPr lang="ru-RU" dirty="0"/>
              <a:t>Научно-практические конференции.</a:t>
            </a:r>
          </a:p>
          <a:p>
            <a:r>
              <a:rPr lang="ru-RU" dirty="0"/>
              <a:t>Семинары.</a:t>
            </a:r>
          </a:p>
          <a:p>
            <a:r>
              <a:rPr lang="ru-RU" dirty="0"/>
              <a:t>Педагогические чтения.</a:t>
            </a:r>
          </a:p>
          <a:p>
            <a:r>
              <a:rPr lang="ru-RU" dirty="0"/>
              <a:t>Конкурсы профессионального мастерства.</a:t>
            </a:r>
          </a:p>
          <a:p>
            <a:r>
              <a:rPr lang="ru-RU" dirty="0"/>
              <a:t>Аттестация педагогов на высшую категорию.</a:t>
            </a:r>
          </a:p>
          <a:p>
            <a:r>
              <a:rPr lang="ru-RU" dirty="0"/>
              <a:t>Формирование банка адресов ППО.</a:t>
            </a:r>
          </a:p>
          <a:p>
            <a:r>
              <a:rPr lang="ru-RU" dirty="0"/>
              <a:t>Размещение  ППО на сайте </a:t>
            </a:r>
            <a:r>
              <a:rPr lang="ru-RU" dirty="0" smtClean="0"/>
              <a:t>ИПК.</a:t>
            </a:r>
            <a:endParaRPr lang="ru-RU" dirty="0"/>
          </a:p>
          <a:p>
            <a:r>
              <a:rPr lang="ru-RU" dirty="0"/>
              <a:t>Фестивали педагогических идей.</a:t>
            </a:r>
          </a:p>
          <a:p>
            <a:r>
              <a:rPr lang="ru-RU" dirty="0"/>
              <a:t>Распространение ППО через печатные издания.</a:t>
            </a:r>
          </a:p>
          <a:p>
            <a:endParaRPr lang="ru-RU" dirty="0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 dirty="0"/>
              <a:t>Работа с ППО на уровне                        </a:t>
            </a:r>
            <a:r>
              <a:rPr lang="ru-RU" sz="3200" b="1" i="1" dirty="0" smtClean="0"/>
              <a:t>ИПК</a:t>
            </a:r>
            <a:endParaRPr lang="ru-RU" sz="3200" b="1" i="1" dirty="0"/>
          </a:p>
        </p:txBody>
      </p:sp>
    </p:spTree>
    <p:extLst>
      <p:ext uri="{BB962C8B-B14F-4D97-AF65-F5344CB8AC3E}">
        <p14:creationId xmlns="" xmlns:p14="http://schemas.microsoft.com/office/powerpoint/2010/main" val="26488147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ru-RU" sz="2400"/>
              <a:t>Соответствие ППО тенденциям общественного развития, социальному заказу. 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ru-RU" sz="2400"/>
              <a:t>Высокая результативность и эффективность педагогической деятельности.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ru-RU" sz="2400"/>
              <a:t>Оптимальное расходование сил и средств педагогов и детей для достижения устойчивых положительных результатов обучения, воспитания и развития.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ru-RU" sz="2400"/>
              <a:t>Стабильность результатов учебно-воспитательного процесса. 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ru-RU" sz="2400"/>
              <a:t>Наличие в нём элементов новизны. 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ru-RU" sz="2400"/>
              <a:t>Актуальность и перспективность.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ru-RU" sz="2400"/>
              <a:t>Репрезентативность ППО.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ru-RU" sz="2400"/>
              <a:t>Соответствие ППО современным достижениям педагогики и методики, научная обоснованность. </a:t>
            </a:r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/>
              <a:t>Критерии (показатели) отбора передового педагогического опыта</a:t>
            </a:r>
            <a:endParaRPr lang="ru-RU" sz="3200"/>
          </a:p>
        </p:txBody>
      </p:sp>
    </p:spTree>
    <p:extLst>
      <p:ext uri="{BB962C8B-B14F-4D97-AF65-F5344CB8AC3E}">
        <p14:creationId xmlns="" xmlns:p14="http://schemas.microsoft.com/office/powerpoint/2010/main" val="10028266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33400" indent="-533400">
              <a:lnSpc>
                <a:spcPct val="90000"/>
              </a:lnSpc>
            </a:pPr>
            <a:r>
              <a:rPr lang="ru-RU"/>
              <a:t>Комплексный. </a:t>
            </a:r>
          </a:p>
          <a:p>
            <a:pPr marL="533400" indent="-533400">
              <a:lnSpc>
                <a:spcPct val="90000"/>
              </a:lnSpc>
            </a:pPr>
            <a:r>
              <a:rPr lang="ru-RU"/>
              <a:t>Коллективный, групповой и индивидуальный. </a:t>
            </a:r>
          </a:p>
          <a:p>
            <a:pPr marL="533400" indent="-533400">
              <a:lnSpc>
                <a:spcPct val="90000"/>
              </a:lnSpc>
            </a:pPr>
            <a:r>
              <a:rPr lang="ru-RU"/>
              <a:t>Дающий высокие результаты по признаку эффективности.</a:t>
            </a:r>
          </a:p>
          <a:p>
            <a:pPr marL="533400" indent="-533400">
              <a:lnSpc>
                <a:spcPct val="90000"/>
              </a:lnSpc>
            </a:pPr>
            <a:r>
              <a:rPr lang="ru-RU"/>
              <a:t>Исследовательский, частично поисковый, репродуктивный. </a:t>
            </a:r>
          </a:p>
          <a:p>
            <a:pPr marL="533400" indent="-533400">
              <a:lnSpc>
                <a:spcPct val="90000"/>
              </a:lnSpc>
            </a:pPr>
            <a:r>
              <a:rPr lang="ru-RU"/>
              <a:t>Эмпирический, научно-теоретический. </a:t>
            </a:r>
          </a:p>
          <a:p>
            <a:pPr marL="533400" indent="-533400">
              <a:lnSpc>
                <a:spcPct val="90000"/>
              </a:lnSpc>
            </a:pPr>
            <a:r>
              <a:rPr lang="ru-RU"/>
              <a:t>Психолого-педагогический, практический. </a:t>
            </a:r>
          </a:p>
          <a:p>
            <a:pPr marL="533400" indent="-533400">
              <a:lnSpc>
                <a:spcPct val="90000"/>
              </a:lnSpc>
            </a:pPr>
            <a:r>
              <a:rPr lang="ru-RU"/>
              <a:t>Длительный, кратковременный. </a:t>
            </a:r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/>
              <a:t>Классификации ППО</a:t>
            </a:r>
            <a:r>
              <a:rPr lang="ru-RU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8829758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ru-RU"/>
              <a:t>1. Выявляется </a:t>
            </a:r>
            <a:r>
              <a:rPr lang="ru-RU" u="sng"/>
              <a:t>общая методическая система</a:t>
            </a:r>
            <a:r>
              <a:rPr lang="ru-RU"/>
              <a:t> работы. Анализируется по  критериям: </a:t>
            </a:r>
          </a:p>
          <a:p>
            <a:pPr>
              <a:lnSpc>
                <a:spcPct val="90000"/>
              </a:lnSpc>
            </a:pPr>
            <a:r>
              <a:rPr lang="ru-RU"/>
              <a:t>педагогические задачи; </a:t>
            </a:r>
          </a:p>
          <a:p>
            <a:pPr>
              <a:lnSpc>
                <a:spcPct val="90000"/>
              </a:lnSpc>
            </a:pPr>
            <a:r>
              <a:rPr lang="ru-RU"/>
              <a:t>деятельность учителя;</a:t>
            </a:r>
          </a:p>
          <a:p>
            <a:pPr>
              <a:lnSpc>
                <a:spcPct val="90000"/>
              </a:lnSpc>
            </a:pPr>
            <a:r>
              <a:rPr lang="ru-RU"/>
              <a:t>деятельность учащихся;</a:t>
            </a:r>
          </a:p>
          <a:p>
            <a:pPr>
              <a:lnSpc>
                <a:spcPct val="90000"/>
              </a:lnSpc>
            </a:pPr>
            <a:r>
              <a:rPr lang="ru-RU"/>
              <a:t>оснащение мероприятий;</a:t>
            </a:r>
          </a:p>
          <a:p>
            <a:pPr>
              <a:lnSpc>
                <a:spcPct val="90000"/>
              </a:lnSpc>
            </a:pPr>
            <a:r>
              <a:rPr lang="ru-RU"/>
              <a:t>организационные формы воспитания;</a:t>
            </a:r>
          </a:p>
          <a:p>
            <a:pPr>
              <a:lnSpc>
                <a:spcPct val="90000"/>
              </a:lnSpc>
            </a:pPr>
            <a:r>
              <a:rPr lang="ru-RU"/>
              <a:t>организация внешних условий;</a:t>
            </a:r>
          </a:p>
          <a:p>
            <a:pPr>
              <a:lnSpc>
                <a:spcPct val="90000"/>
              </a:lnSpc>
            </a:pPr>
            <a:r>
              <a:rPr lang="ru-RU"/>
              <a:t>результаты воспитания.</a:t>
            </a:r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/>
              <a:t>Система работы по изучению ППО</a:t>
            </a:r>
            <a:r>
              <a:rPr lang="ru-RU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4155702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2.	Выявляется </a:t>
            </a:r>
            <a:r>
              <a:rPr lang="ru-RU" u="sng"/>
              <a:t>частная методическая система</a:t>
            </a:r>
            <a:r>
              <a:rPr lang="ru-RU"/>
              <a:t>:</a:t>
            </a:r>
          </a:p>
          <a:p>
            <a:r>
              <a:rPr lang="ru-RU"/>
              <a:t>планирование учителем мероприятий;</a:t>
            </a:r>
          </a:p>
          <a:p>
            <a:r>
              <a:rPr lang="ru-RU"/>
              <a:t>подготовка учителя к мероприятиям;</a:t>
            </a:r>
          </a:p>
          <a:p>
            <a:r>
              <a:rPr lang="ru-RU"/>
              <a:t>средства и приемы, повышающие эффективность каждого мероприятия;</a:t>
            </a:r>
          </a:p>
          <a:p>
            <a:r>
              <a:rPr lang="ru-RU"/>
              <a:t>индивидуальные работа с учащимися;</a:t>
            </a:r>
          </a:p>
          <a:p>
            <a:r>
              <a:rPr lang="ru-RU"/>
              <a:t>средства и приемы, обеспечивающие решение той или иной важной частной методической задачи.</a:t>
            </a:r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/>
              <a:t>Система работы по изучению ППО</a:t>
            </a:r>
            <a:r>
              <a:rPr lang="ru-RU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5499118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33400" indent="-533400">
              <a:lnSpc>
                <a:spcPct val="90000"/>
              </a:lnSpc>
              <a:buFontTx/>
              <a:buNone/>
            </a:pPr>
            <a:r>
              <a:rPr lang="ru-RU"/>
              <a:t>3. Анализ и обобщение опыта должны проводиться при </a:t>
            </a:r>
            <a:r>
              <a:rPr lang="ru-RU" u="sng"/>
              <a:t>контакте с педагогом.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ru-RU"/>
              <a:t> При этом:</a:t>
            </a:r>
          </a:p>
          <a:p>
            <a:pPr marL="533400" indent="-533400">
              <a:lnSpc>
                <a:spcPct val="90000"/>
              </a:lnSpc>
            </a:pPr>
            <a:r>
              <a:rPr lang="ru-RU"/>
              <a:t>руководитель должен знать сильные и слабые стороны классного руководителя, руководителя кружка, секции;</a:t>
            </a:r>
          </a:p>
          <a:p>
            <a:pPr marL="533400" indent="-533400">
              <a:lnSpc>
                <a:spcPct val="90000"/>
              </a:lnSpc>
            </a:pPr>
            <a:r>
              <a:rPr lang="ru-RU"/>
              <a:t>помочь педагогу осмыслить свой опыт;</a:t>
            </a:r>
          </a:p>
          <a:p>
            <a:pPr marL="533400" indent="-533400">
              <a:lnSpc>
                <a:spcPct val="90000"/>
              </a:lnSpc>
            </a:pPr>
            <a:r>
              <a:rPr lang="ru-RU"/>
              <a:t>организовать работу педагогу по обобщению опыта;</a:t>
            </a:r>
          </a:p>
          <a:p>
            <a:pPr marL="533400" indent="-533400">
              <a:lnSpc>
                <a:spcPct val="90000"/>
              </a:lnSpc>
            </a:pPr>
            <a:r>
              <a:rPr lang="ru-RU"/>
              <a:t>научить самоанализу работы.</a:t>
            </a:r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/>
              <a:t>Система работы по изучению ППО</a:t>
            </a:r>
            <a:r>
              <a:rPr lang="ru-RU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6733543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ru-RU" sz="3200" b="1" i="1"/>
              <a:t>Методика обобщения и распространения ППО</a:t>
            </a:r>
            <a:r>
              <a:rPr lang="ru-RU" sz="3200"/>
              <a:t> </a:t>
            </a:r>
          </a:p>
        </p:txBody>
      </p:sp>
      <p:graphicFrame>
        <p:nvGraphicFramePr>
          <p:cNvPr id="80117" name="Group 245"/>
          <p:cNvGraphicFramePr>
            <a:graphicFrameLocks noGrp="1"/>
          </p:cNvGraphicFramePr>
          <p:nvPr>
            <p:ph type="tbl" idx="1"/>
          </p:nvPr>
        </p:nvGraphicFramePr>
        <p:xfrm>
          <a:off x="468313" y="1196975"/>
          <a:ext cx="8280400" cy="5603876"/>
        </p:xfrm>
        <a:graphic>
          <a:graphicData uri="http://schemas.openxmlformats.org/drawingml/2006/table">
            <a:tbl>
              <a:tblPr/>
              <a:tblGrid>
                <a:gridCol w="3044825"/>
                <a:gridCol w="2954337"/>
                <a:gridCol w="2281238"/>
              </a:tblGrid>
              <a:tr h="6842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Организационные единицы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Формы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Методы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Методические объединения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Открытые занятия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Наблюдения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26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Научно-педагогический</a:t>
                      </a:r>
                      <a:b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семинар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Научно-практическая конференция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Беседа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Проблемная лаборатория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Совет педагогов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Анкетирование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Школа передового опыта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Педагогические чтения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Анализ документации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26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Школа педагогического мастерства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Педагогическая выставка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Хронометрирование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Спецкурс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Диспуты и дискуссии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т.д.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т.д.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Самообразование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Семинарские занятия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Практикумы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Консультации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5492320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844675"/>
            <a:ext cx="8229600" cy="4525963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ru-RU"/>
              <a:t>1. Выявление объекта изучения: </a:t>
            </a:r>
          </a:p>
          <a:p>
            <a:pPr marL="914400" lvl="1" indent="-457200"/>
            <a:r>
              <a:rPr lang="ru-RU"/>
              <a:t>оценка деятельности педагога с помощью диагностической программы наблюдения; </a:t>
            </a:r>
          </a:p>
          <a:p>
            <a:pPr marL="914400" lvl="1" indent="-457200"/>
            <a:r>
              <a:rPr lang="ru-RU"/>
              <a:t>выявление педагогов, получающих устойчивые положительные результаты; </a:t>
            </a:r>
          </a:p>
          <a:p>
            <a:pPr marL="914400" lvl="1" indent="-457200"/>
            <a:r>
              <a:rPr lang="ru-RU"/>
              <a:t>первый сбор информации о деятельности педагога; </a:t>
            </a:r>
          </a:p>
          <a:p>
            <a:pPr marL="914400" lvl="1" indent="-457200"/>
            <a:r>
              <a:rPr lang="ru-RU"/>
              <a:t>выявление факторов, способствующих получению высоких результатов; </a:t>
            </a:r>
          </a:p>
          <a:p>
            <a:pPr marL="914400" lvl="1" indent="-457200"/>
            <a:r>
              <a:rPr lang="ru-RU"/>
              <a:t>определение объектов изучения.</a:t>
            </a:r>
            <a:r>
              <a:rPr lang="ru-RU" sz="2800"/>
              <a:t> </a:t>
            </a: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r>
              <a:rPr lang="ru-RU" sz="3200" b="1" i="1"/>
              <a:t>Программа изучения и обобщения опыта</a:t>
            </a:r>
          </a:p>
        </p:txBody>
      </p:sp>
    </p:spTree>
    <p:extLst>
      <p:ext uri="{BB962C8B-B14F-4D97-AF65-F5344CB8AC3E}">
        <p14:creationId xmlns="" xmlns:p14="http://schemas.microsoft.com/office/powerpoint/2010/main" val="2924329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900113" y="2060575"/>
            <a:ext cx="7786687" cy="45259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ru-RU" i="1"/>
              <a:t>Не в количестве знаний заключается образование,</a:t>
            </a:r>
          </a:p>
          <a:p>
            <a:pPr marL="0" indent="0">
              <a:buFontTx/>
              <a:buNone/>
            </a:pPr>
            <a:r>
              <a:rPr lang="ru-RU" i="1"/>
              <a:t>а в полном понимании и искусном</a:t>
            </a:r>
          </a:p>
          <a:p>
            <a:pPr marL="0" indent="0">
              <a:buFontTx/>
              <a:buNone/>
            </a:pPr>
            <a:r>
              <a:rPr lang="ru-RU" i="1"/>
              <a:t>применении всего того, что знаешь.                                                              </a:t>
            </a:r>
          </a:p>
          <a:p>
            <a:pPr marL="0" indent="0">
              <a:buFontTx/>
              <a:buNone/>
            </a:pPr>
            <a:r>
              <a:rPr lang="ru-RU" i="1"/>
              <a:t>                                               А.Дистарвег.</a:t>
            </a:r>
          </a:p>
        </p:txBody>
      </p:sp>
    </p:spTree>
    <p:extLst>
      <p:ext uri="{BB962C8B-B14F-4D97-AF65-F5344CB8AC3E}">
        <p14:creationId xmlns="" xmlns:p14="http://schemas.microsoft.com/office/powerpoint/2010/main" val="131800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205038"/>
            <a:ext cx="8229600" cy="4281487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ru-RU"/>
              <a:t>2. Постановка цели изучения: </a:t>
            </a:r>
          </a:p>
          <a:p>
            <a:pPr marL="914400" lvl="1" indent="-457200"/>
            <a:r>
              <a:rPr lang="ru-RU"/>
              <a:t>выявление существенного противоречия, на разрешение которого направлен творческий педагога; </a:t>
            </a:r>
          </a:p>
          <a:p>
            <a:pPr marL="914400" lvl="1" indent="-457200"/>
            <a:r>
              <a:rPr lang="ru-RU"/>
              <a:t>формулировка проблемы; </a:t>
            </a:r>
          </a:p>
          <a:p>
            <a:pPr marL="914400" lvl="1" indent="-457200"/>
            <a:r>
              <a:rPr lang="ru-RU"/>
              <a:t>теоретическое обоснование опыта; </a:t>
            </a:r>
          </a:p>
          <a:p>
            <a:pPr marL="914400" lvl="1" indent="-457200"/>
            <a:r>
              <a:rPr lang="ru-RU"/>
              <a:t>выявление гипотезы о сущности и основных идеях опыта.</a:t>
            </a:r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/>
          <a:lstStyle/>
          <a:p>
            <a:r>
              <a:rPr lang="ru-RU" sz="3200" b="1" i="1"/>
              <a:t>Программа изучения и обобщения опыта</a:t>
            </a:r>
          </a:p>
        </p:txBody>
      </p:sp>
    </p:spTree>
    <p:extLst>
      <p:ext uri="{BB962C8B-B14F-4D97-AF65-F5344CB8AC3E}">
        <p14:creationId xmlns="" xmlns:p14="http://schemas.microsoft.com/office/powerpoint/2010/main" val="6898676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ru-RU"/>
              <a:t>3. Сбор информации об изучаемом опыте: </a:t>
            </a:r>
          </a:p>
          <a:p>
            <a:pPr marL="914400" lvl="1" indent="-457200"/>
            <a:r>
              <a:rPr lang="ru-RU"/>
              <a:t>отбор методов сбора и обработки информации; </a:t>
            </a:r>
          </a:p>
          <a:p>
            <a:pPr marL="914400" lvl="1" indent="-457200"/>
            <a:r>
              <a:rPr lang="ru-RU"/>
              <a:t>составление программы наблюдения за деятельностью педагога и детей на занятиях и в повседневной жизни по изученной проблеме; </a:t>
            </a:r>
          </a:p>
          <a:p>
            <a:pPr marL="914400" lvl="1" indent="-457200"/>
            <a:r>
              <a:rPr lang="ru-RU"/>
              <a:t>реализация методов сбора информации об опыте.</a:t>
            </a:r>
            <a:r>
              <a:rPr lang="ru-RU" sz="2800"/>
              <a:t> </a:t>
            </a:r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/>
          <a:lstStyle/>
          <a:p>
            <a:r>
              <a:rPr lang="ru-RU" sz="3200" b="1" i="1"/>
              <a:t>Программа изучения и обобщения опыта</a:t>
            </a:r>
          </a:p>
        </p:txBody>
      </p:sp>
    </p:spTree>
    <p:extLst>
      <p:ext uri="{BB962C8B-B14F-4D97-AF65-F5344CB8AC3E}">
        <p14:creationId xmlns="" xmlns:p14="http://schemas.microsoft.com/office/powerpoint/2010/main" val="34803847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989138"/>
            <a:ext cx="8229600" cy="4525962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ru-RU"/>
              <a:t>4. Педагогический анализ собранной информации: </a:t>
            </a:r>
          </a:p>
          <a:p>
            <a:pPr marL="914400" lvl="1" indent="-457200"/>
            <a:r>
              <a:rPr lang="ru-RU"/>
              <a:t>расчленение изучаемого опыта на части, соответствующие основным идеям опыта; </a:t>
            </a:r>
          </a:p>
          <a:p>
            <a:pPr marL="914400" lvl="1" indent="-457200"/>
            <a:r>
              <a:rPr lang="ru-RU"/>
              <a:t>оценка идей опыта на основе критериев; </a:t>
            </a:r>
          </a:p>
          <a:p>
            <a:pPr marL="914400" lvl="1" indent="-457200"/>
            <a:r>
              <a:rPr lang="ru-RU"/>
              <a:t>определение причинно-следственных связей между заявленной проблемой и идеей опыта; </a:t>
            </a:r>
          </a:p>
          <a:p>
            <a:pPr marL="914400" lvl="1" indent="-457200"/>
            <a:r>
              <a:rPr lang="ru-RU"/>
              <a:t>выявление места и роли опыта в целостной педагогической системе.</a:t>
            </a:r>
            <a:r>
              <a:rPr lang="ru-RU" sz="2800"/>
              <a:t> </a:t>
            </a:r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r>
              <a:rPr lang="ru-RU" sz="3200" b="1" i="1"/>
              <a:t>Программа изучения и обобщения опыта</a:t>
            </a:r>
          </a:p>
        </p:txBody>
      </p:sp>
    </p:spTree>
    <p:extLst>
      <p:ext uri="{BB962C8B-B14F-4D97-AF65-F5344CB8AC3E}">
        <p14:creationId xmlns="" xmlns:p14="http://schemas.microsoft.com/office/powerpoint/2010/main" val="29730301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844675"/>
            <a:ext cx="8229600" cy="4525963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ru-RU"/>
              <a:t>5. Обобщение опыта: </a:t>
            </a:r>
          </a:p>
          <a:p>
            <a:pPr marL="914400" lvl="1" indent="-457200"/>
            <a:r>
              <a:rPr lang="ru-RU"/>
              <a:t>систематизация и синтез полученных на основе анализа данных; </a:t>
            </a:r>
          </a:p>
          <a:p>
            <a:pPr marL="914400" lvl="1" indent="-457200"/>
            <a:r>
              <a:rPr lang="ru-RU"/>
              <a:t>формулировка сущности и ведущей идеи опыта; </a:t>
            </a:r>
          </a:p>
          <a:p>
            <a:pPr marL="914400" lvl="1" indent="-457200"/>
            <a:r>
              <a:rPr lang="ru-RU"/>
              <a:t>раскрытие условий, в которых развивался опыт и затруднения, с которыми сталкивался педагог; </a:t>
            </a:r>
          </a:p>
          <a:p>
            <a:pPr marL="914400" lvl="1" indent="-457200"/>
            <a:r>
              <a:rPr lang="ru-RU"/>
              <a:t>определение границ применения опыта и его практической значимости для других педагогов; </a:t>
            </a:r>
          </a:p>
          <a:p>
            <a:pPr marL="914400" lvl="1" indent="-457200"/>
            <a:r>
              <a:rPr lang="ru-RU"/>
              <a:t>описание опыта в соответствии с определёнными требованиями.</a:t>
            </a:r>
            <a:r>
              <a:rPr lang="ru-RU" sz="2800"/>
              <a:t> </a:t>
            </a:r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/>
          <a:lstStyle/>
          <a:p>
            <a:r>
              <a:rPr lang="ru-RU" sz="3200" b="1" i="1"/>
              <a:t>Программа изучения и обобщения опыта</a:t>
            </a:r>
          </a:p>
        </p:txBody>
      </p:sp>
    </p:spTree>
    <p:extLst>
      <p:ext uri="{BB962C8B-B14F-4D97-AF65-F5344CB8AC3E}">
        <p14:creationId xmlns="" xmlns:p14="http://schemas.microsoft.com/office/powerpoint/2010/main" val="26799103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16113"/>
            <a:ext cx="8229600" cy="4608512"/>
          </a:xfrm>
        </p:spPr>
        <p:txBody>
          <a:bodyPr/>
          <a:lstStyle/>
          <a:p>
            <a:pPr marL="533400" indent="-533400"/>
            <a:r>
              <a:rPr lang="ru-RU" sz="2400"/>
              <a:t>Консультации устные.</a:t>
            </a:r>
          </a:p>
          <a:p>
            <a:pPr marL="533400" indent="-533400"/>
            <a:r>
              <a:rPr lang="ru-RU" sz="2400"/>
              <a:t>Консультации письменные.</a:t>
            </a:r>
          </a:p>
          <a:p>
            <a:pPr marL="533400" indent="-533400"/>
            <a:r>
              <a:rPr lang="ru-RU" sz="2400"/>
              <a:t>Памятки учителю.</a:t>
            </a:r>
          </a:p>
          <a:p>
            <a:pPr marL="533400" indent="-533400"/>
            <a:r>
              <a:rPr lang="ru-RU" sz="2400"/>
              <a:t>Обеспечение учителей литературой по теме.</a:t>
            </a:r>
          </a:p>
          <a:p>
            <a:pPr marL="533400" indent="-533400"/>
            <a:r>
              <a:rPr lang="ru-RU" sz="2400"/>
              <a:t>Наблюдения за работой учителя, советы ему в ходе его учебно-воспитательной работы.</a:t>
            </a:r>
          </a:p>
          <a:p>
            <a:pPr marL="533400" indent="-533400"/>
            <a:r>
              <a:rPr lang="ru-RU" sz="2400"/>
              <a:t>Подготовка учителя советы ему в ходе его учебно-воспитательной работы.</a:t>
            </a:r>
          </a:p>
          <a:p>
            <a:pPr marL="533400" indent="-533400"/>
            <a:r>
              <a:rPr lang="ru-RU" sz="2400"/>
              <a:t>Подготовка учителя к выступлению с сообщениями и докладами на педсоветах, педчтениях, конференциях.</a:t>
            </a:r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74638"/>
            <a:ext cx="8291512" cy="1425575"/>
          </a:xfrm>
        </p:spPr>
        <p:txBody>
          <a:bodyPr/>
          <a:lstStyle/>
          <a:p>
            <a:r>
              <a:rPr lang="ru-RU" sz="3200" b="1" i="1"/>
              <a:t>Формы и методы работы администрации и учителя                          по обобщению опыта</a:t>
            </a:r>
          </a:p>
        </p:txBody>
      </p:sp>
    </p:spTree>
    <p:extLst>
      <p:ext uri="{BB962C8B-B14F-4D97-AF65-F5344CB8AC3E}">
        <p14:creationId xmlns="" xmlns:p14="http://schemas.microsoft.com/office/powerpoint/2010/main" val="15305138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2133600"/>
            <a:ext cx="8135938" cy="4175125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ru-RU" sz="2400"/>
              <a:t>Выбор темы, осуществление дифференцированного подхода к своему опыту, отбор для методической обработки какой-то определенной части, представляющей наибольший интерес и актуальность.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ru-RU" sz="2400"/>
              <a:t>Ознакомление с литературой по избранной теме. Это необходимо для теоретического осмысления темы и сопоставления своего опыта с отраженным в литературе опытом других учителей по данному вопросу.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ru-RU" sz="2400"/>
              <a:t>Планирование работы по избранной теме.</a:t>
            </a:r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229600" cy="1143000"/>
          </a:xfrm>
        </p:spPr>
        <p:txBody>
          <a:bodyPr/>
          <a:lstStyle/>
          <a:p>
            <a:r>
              <a:rPr lang="ru-RU" sz="3200" b="1" i="1"/>
              <a:t>Этапы работы над обобщением  своего опыта</a:t>
            </a:r>
          </a:p>
        </p:txBody>
      </p:sp>
    </p:spTree>
    <p:extLst>
      <p:ext uri="{BB962C8B-B14F-4D97-AF65-F5344CB8AC3E}">
        <p14:creationId xmlns="" xmlns:p14="http://schemas.microsoft.com/office/powerpoint/2010/main" val="19785743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844675"/>
            <a:ext cx="8642350" cy="5329238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None/>
            </a:pPr>
            <a:r>
              <a:rPr lang="ru-RU" sz="2200"/>
              <a:t>4.   Сбор и обработка материала. Систематизация ранее накопленных фактов из опыта, привлечение нового материала для более полного раскрытия вопроса, проверка некоторых своих положений и выводов, т.е. включение           в работу элементов экспериментального характера.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ru-RU" sz="2200"/>
              <a:t>5.   Анализ и обобщение накопленного по теме материала. Выявление в освещаемом опыте причинно-следственных связей и педагогических закономерностей, извлечение методических выводов.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ru-RU" sz="2200"/>
              <a:t>6.   Соответствующее литературное оформление. Работа над докладом или статьей: освещение принципиальных положений, исходя из которых,  учитель подошел к данной теме; описание и обобщение своего опыта по данному вопросу.</a:t>
            </a:r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76250"/>
            <a:ext cx="8229600" cy="1143000"/>
          </a:xfrm>
        </p:spPr>
        <p:txBody>
          <a:bodyPr/>
          <a:lstStyle/>
          <a:p>
            <a:r>
              <a:rPr lang="ru-RU" sz="3200" b="1" i="1"/>
              <a:t>Этапы работы над обобщением  своего опыта</a:t>
            </a:r>
          </a:p>
        </p:txBody>
      </p:sp>
    </p:spTree>
    <p:extLst>
      <p:ext uri="{BB962C8B-B14F-4D97-AF65-F5344CB8AC3E}">
        <p14:creationId xmlns="" xmlns:p14="http://schemas.microsoft.com/office/powerpoint/2010/main" val="3078453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84313"/>
            <a:ext cx="7993063" cy="4824412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ru-RU" sz="2000"/>
              <a:t>Внимательно следите за научно-методической литературой, ведите библиографию по интересующему вас вопросу.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ru-RU" sz="2000"/>
              <a:t>Сохраняйте и накапливайте материалы, отражающие опыт вашей работы: планы, разработки, дидактические пособия, творческие  работы учащихся, свои наблюдения                        за развитием школьника. Отмечайте при этом свои сомнения, неудачи.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ru-RU" sz="2000"/>
              <a:t>Учитывайте успехи и недостатки в своей работе и в работе ваших товарищей. Возьмите тему, которую вы считаете наиболее важной и нужной, постарайтесь сформулировать ее как можно конкретнее.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ru-RU" sz="2000"/>
              <a:t>Определите форму обобщения. Это может быть реферат, доклад, статья. Возможны и другие варианты, например, привести в систему методические материалы (планы, памятки,  схемы, алгоритмические таблицы, перфокарты,   и др.), сопровождая их краткими разъяснениями.</a:t>
            </a:r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/>
          <a:lstStyle/>
          <a:p>
            <a:r>
              <a:rPr lang="ru-RU" sz="3200" b="1" i="1"/>
              <a:t>Памятка «Как обобщать свой опыт» </a:t>
            </a:r>
          </a:p>
        </p:txBody>
      </p:sp>
    </p:spTree>
    <p:extLst>
      <p:ext uri="{BB962C8B-B14F-4D97-AF65-F5344CB8AC3E}">
        <p14:creationId xmlns="" xmlns:p14="http://schemas.microsoft.com/office/powerpoint/2010/main" val="39212082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424862" cy="5113337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None/>
            </a:pPr>
            <a:r>
              <a:rPr lang="ru-RU" sz="2000"/>
              <a:t>5.    Набросайте краткий план (3—4 основных вопроса), затем составьте тезисы. Вспомните и поместите в плане факты, которые будут использованы как основные для ваших выводов. Уточните план: в нем должна прослеживаться основная идея и логика изложения темы.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ru-RU" sz="2000"/>
              <a:t>6.    Работая над текстом доклада, до предела сокращайте введение, материал старайтесь излагать кратко, просто, логично, стройно, избегая повторений, общих фраз, наукообразия.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ru-RU" sz="2000"/>
              <a:t>7.    Оценивайте критически свой опыт. Говоря об успехах,             не забудьте рассказать о недостатках, трудностях, ошибках. Главный критерий хорошего опыта — результаты.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ru-RU" sz="2000"/>
              <a:t>8.    Подберите и надлежащим образом оформите приложения (схемы, таблицы, работы учащихся, списки литературы и т.д.).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ru-RU" sz="2000"/>
              <a:t>9.    Помните, что, обобщая педагогический опыт, вы выполняете важную общественную обязанность, способствующую дальнейшему улучшению дела обучения и воспитания детей.</a:t>
            </a:r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ru-RU" sz="3200" b="1" i="1"/>
              <a:t>Памятка «Как обобщать свой опыт» </a:t>
            </a:r>
          </a:p>
        </p:txBody>
      </p:sp>
    </p:spTree>
    <p:extLst>
      <p:ext uri="{BB962C8B-B14F-4D97-AF65-F5344CB8AC3E}">
        <p14:creationId xmlns="" xmlns:p14="http://schemas.microsoft.com/office/powerpoint/2010/main" val="41640484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268413"/>
            <a:ext cx="8964612" cy="5832475"/>
          </a:xfrm>
        </p:spPr>
        <p:txBody>
          <a:bodyPr/>
          <a:lstStyle/>
          <a:p>
            <a:pPr marL="533400" indent="-533400">
              <a:lnSpc>
                <a:spcPct val="80000"/>
              </a:lnSpc>
            </a:pPr>
            <a:r>
              <a:rPr lang="ru-RU" sz="2400"/>
              <a:t>Описание опыта работы.</a:t>
            </a:r>
          </a:p>
          <a:p>
            <a:pPr marL="533400" indent="-533400">
              <a:lnSpc>
                <a:spcPct val="80000"/>
              </a:lnSpc>
            </a:pPr>
            <a:r>
              <a:rPr lang="ru-RU" sz="2400"/>
              <a:t>Фотография учителя.</a:t>
            </a:r>
          </a:p>
          <a:p>
            <a:pPr marL="533400" indent="-533400">
              <a:lnSpc>
                <a:spcPct val="80000"/>
              </a:lnSpc>
            </a:pPr>
            <a:r>
              <a:rPr lang="ru-RU" sz="2400"/>
              <a:t>Фотографии кабинета, стендов, наглядных пособий и т.п.</a:t>
            </a:r>
          </a:p>
          <a:p>
            <a:pPr marL="533400" indent="-533400">
              <a:lnSpc>
                <a:spcPct val="80000"/>
              </a:lnSpc>
            </a:pPr>
            <a:r>
              <a:rPr lang="ru-RU" sz="2400"/>
              <a:t>План самообразовательной работы.</a:t>
            </a:r>
          </a:p>
          <a:p>
            <a:pPr marL="533400" indent="-533400">
              <a:lnSpc>
                <a:spcPct val="80000"/>
              </a:lnSpc>
            </a:pPr>
            <a:r>
              <a:rPr lang="ru-RU" sz="2400"/>
              <a:t>Разработки мероприятий, сценарии вечеров, праздников, встреч.</a:t>
            </a:r>
          </a:p>
          <a:p>
            <a:pPr marL="533400" indent="-533400">
              <a:lnSpc>
                <a:spcPct val="80000"/>
              </a:lnSpc>
            </a:pPr>
            <a:r>
              <a:rPr lang="ru-RU" sz="2400"/>
              <a:t>План кружковой работы.</a:t>
            </a:r>
          </a:p>
          <a:p>
            <a:pPr marL="533400" indent="-533400">
              <a:lnSpc>
                <a:spcPct val="80000"/>
              </a:lnSpc>
            </a:pPr>
            <a:r>
              <a:rPr lang="ru-RU" sz="2400"/>
              <a:t>План работы факультатива.</a:t>
            </a:r>
          </a:p>
          <a:p>
            <a:pPr marL="533400" indent="-533400">
              <a:lnSpc>
                <a:spcPct val="80000"/>
              </a:lnSpc>
            </a:pPr>
            <a:r>
              <a:rPr lang="ru-RU" sz="2400"/>
              <a:t>Описание экскурсий, походов, экспедиций                         с приложением фотографий, дневников.</a:t>
            </a:r>
          </a:p>
          <a:p>
            <a:pPr marL="533400" indent="-533400">
              <a:lnSpc>
                <a:spcPct val="80000"/>
              </a:lnSpc>
            </a:pPr>
            <a:r>
              <a:rPr lang="ru-RU" sz="2400"/>
              <a:t>Тексты своих лекций, выступлений, докладов, рефератов и т.п. </a:t>
            </a:r>
          </a:p>
          <a:p>
            <a:pPr marL="533400" indent="-533400">
              <a:lnSpc>
                <a:spcPct val="80000"/>
              </a:lnSpc>
            </a:pPr>
            <a:r>
              <a:rPr lang="ru-RU" sz="2400"/>
              <a:t>Работа по изучению своей области, района и т.д. </a:t>
            </a:r>
          </a:p>
          <a:p>
            <a:pPr marL="533400" indent="-533400">
              <a:lnSpc>
                <a:spcPct val="80000"/>
              </a:lnSpc>
            </a:pPr>
            <a:r>
              <a:rPr lang="ru-RU" sz="2400"/>
              <a:t>Карточка передового педагогического опыта работы.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ru-RU" sz="2400"/>
              <a:t>                </a:t>
            </a:r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r>
              <a:rPr lang="ru-RU" sz="3200" b="1" i="1"/>
              <a:t>Примерный перечень материалов       из опыта работы педагога</a:t>
            </a:r>
          </a:p>
        </p:txBody>
      </p:sp>
    </p:spTree>
    <p:extLst>
      <p:ext uri="{BB962C8B-B14F-4D97-AF65-F5344CB8AC3E}">
        <p14:creationId xmlns="" xmlns:p14="http://schemas.microsoft.com/office/powerpoint/2010/main" val="639101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Цель - повышение качества образования и воспитания.</a:t>
            </a:r>
          </a:p>
          <a:p>
            <a:endParaRPr lang="ru-RU"/>
          </a:p>
          <a:p>
            <a:r>
              <a:rPr lang="ru-RU"/>
              <a:t>Предполагаемый результат — совершенствование уровня профессиональной компетентности педагогических работников, внедрение инновационных технологий в воспитательный и образовательный процессы. </a:t>
            </a: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/>
              <a:t>Работа с ППО</a:t>
            </a:r>
          </a:p>
        </p:txBody>
      </p:sp>
    </p:spTree>
    <p:extLst>
      <p:ext uri="{BB962C8B-B14F-4D97-AF65-F5344CB8AC3E}">
        <p14:creationId xmlns="" xmlns:p14="http://schemas.microsoft.com/office/powerpoint/2010/main" val="284358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773238"/>
            <a:ext cx="8229600" cy="4525962"/>
          </a:xfrm>
        </p:spPr>
        <p:txBody>
          <a:bodyPr/>
          <a:lstStyle/>
          <a:p>
            <a:r>
              <a:rPr lang="ru-RU" sz="2400"/>
              <a:t>Район 	</a:t>
            </a:r>
          </a:p>
          <a:p>
            <a:r>
              <a:rPr lang="ru-RU" sz="2400"/>
              <a:t>Школа	</a:t>
            </a:r>
          </a:p>
          <a:p>
            <a:r>
              <a:rPr lang="ru-RU" sz="2400"/>
              <a:t>Тема работы	</a:t>
            </a:r>
          </a:p>
          <a:p>
            <a:r>
              <a:rPr lang="ru-RU" sz="2400"/>
              <a:t>Основное содержание опыта работы	</a:t>
            </a:r>
          </a:p>
          <a:p>
            <a:r>
              <a:rPr lang="ru-RU" sz="2400"/>
              <a:t>Кто и когда изучал	</a:t>
            </a:r>
          </a:p>
          <a:p>
            <a:r>
              <a:rPr lang="ru-RU" sz="2400"/>
              <a:t>Решение об обобщенном опыте	</a:t>
            </a:r>
          </a:p>
          <a:p>
            <a:r>
              <a:rPr lang="ru-RU" sz="2400"/>
              <a:t>Наличие обобщенного материала	</a:t>
            </a:r>
          </a:p>
          <a:p>
            <a:r>
              <a:rPr lang="ru-RU" sz="2400"/>
              <a:t>Поощрения педагога (награды, звание)	</a:t>
            </a:r>
          </a:p>
          <a:p>
            <a:r>
              <a:rPr lang="ru-RU" sz="2400"/>
              <a:t>Проверка эффективности опыта	</a:t>
            </a:r>
          </a:p>
          <a:p>
            <a:r>
              <a:rPr lang="ru-RU" sz="2400"/>
              <a:t>Последователи	</a:t>
            </a:r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18487" cy="1570037"/>
          </a:xfrm>
        </p:spPr>
        <p:txBody>
          <a:bodyPr/>
          <a:lstStyle/>
          <a:p>
            <a:r>
              <a:rPr lang="ru-RU" sz="3200" b="1" i="1"/>
              <a:t>Карточка передового          педагогического опыта работы:</a:t>
            </a:r>
          </a:p>
        </p:txBody>
      </p:sp>
    </p:spTree>
    <p:extLst>
      <p:ext uri="{BB962C8B-B14F-4D97-AF65-F5344CB8AC3E}">
        <p14:creationId xmlns="" xmlns:p14="http://schemas.microsoft.com/office/powerpoint/2010/main" val="26229741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916113"/>
            <a:ext cx="8229600" cy="4525962"/>
          </a:xfrm>
        </p:spPr>
        <p:txBody>
          <a:bodyPr/>
          <a:lstStyle/>
          <a:p>
            <a:r>
              <a:rPr lang="ru-RU" sz="2400"/>
              <a:t>Титульный лист </a:t>
            </a:r>
          </a:p>
          <a:p>
            <a:pPr algn="ctr">
              <a:buFontTx/>
              <a:buNone/>
            </a:pPr>
            <a:r>
              <a:rPr lang="ru-RU" sz="2400"/>
              <a:t>Обобщённый педагогический опыт педагога муниципального образовательного учреждения (полное название учреждения) </a:t>
            </a:r>
            <a:br>
              <a:rPr lang="ru-RU" sz="2400"/>
            </a:br>
            <a:r>
              <a:rPr lang="ru-RU" sz="2400"/>
              <a:t>__________________________________________________________________ </a:t>
            </a:r>
          </a:p>
          <a:p>
            <a:pPr algn="ctr">
              <a:buFontTx/>
              <a:buNone/>
            </a:pPr>
            <a:r>
              <a:rPr lang="ru-RU" sz="2400"/>
              <a:t>Ф.И.О. </a:t>
            </a:r>
          </a:p>
          <a:p>
            <a:pPr algn="ctr">
              <a:buFontTx/>
              <a:buNone/>
            </a:pPr>
            <a:r>
              <a:rPr lang="ru-RU" sz="2400"/>
              <a:t>Тема опыта </a:t>
            </a:r>
            <a:br>
              <a:rPr lang="ru-RU" sz="2400"/>
            </a:br>
            <a:r>
              <a:rPr lang="ru-RU" sz="2400"/>
              <a:t>Идея опыта (главная цель) </a:t>
            </a:r>
            <a:br>
              <a:rPr lang="ru-RU" sz="2400"/>
            </a:br>
            <a:r>
              <a:rPr lang="ru-RU" sz="2400"/>
              <a:t/>
            </a:r>
            <a:br>
              <a:rPr lang="ru-RU" sz="2400"/>
            </a:br>
            <a:endParaRPr lang="ru-RU" sz="2400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i="1"/>
              <a:t>Схема описания ППО                           по модульной технологии</a:t>
            </a:r>
            <a:r>
              <a:rPr lang="ru-RU" sz="320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11605676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916113"/>
            <a:ext cx="8229600" cy="452596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400" b="1" i="1" dirty="0" smtClean="0"/>
              <a:t>1</a:t>
            </a:r>
            <a:r>
              <a:rPr lang="ru-RU" sz="2400" b="1" i="1" dirty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u="sng" dirty="0"/>
              <a:t>Сведения об авторе: </a:t>
            </a:r>
            <a:br>
              <a:rPr lang="ru-RU" sz="2400" u="sng" dirty="0"/>
            </a:br>
            <a:r>
              <a:rPr lang="ru-RU" sz="2400" dirty="0"/>
              <a:t>Ф.И.О. </a:t>
            </a:r>
            <a:br>
              <a:rPr lang="ru-RU" sz="2400" dirty="0"/>
            </a:br>
            <a:r>
              <a:rPr lang="ru-RU" sz="2400" dirty="0"/>
              <a:t>Образование </a:t>
            </a:r>
            <a:br>
              <a:rPr lang="ru-RU" sz="2400" dirty="0"/>
            </a:br>
            <a:r>
              <a:rPr lang="ru-RU" sz="2400" dirty="0"/>
              <a:t>Название (полное) учебного заведения, год его окончания </a:t>
            </a:r>
            <a:br>
              <a:rPr lang="ru-RU" sz="2400" dirty="0"/>
            </a:br>
            <a:r>
              <a:rPr lang="ru-RU" sz="2400" dirty="0"/>
              <a:t>Специальность по диплому </a:t>
            </a:r>
            <a:br>
              <a:rPr lang="ru-RU" sz="2400" dirty="0"/>
            </a:br>
            <a:r>
              <a:rPr lang="ru-RU" sz="2400" dirty="0"/>
              <a:t>Место работы </a:t>
            </a:r>
            <a:br>
              <a:rPr lang="ru-RU" sz="2400" dirty="0"/>
            </a:br>
            <a:r>
              <a:rPr lang="ru-RU" sz="2400" dirty="0"/>
              <a:t>Должность </a:t>
            </a:r>
            <a:br>
              <a:rPr lang="ru-RU" sz="2400" dirty="0"/>
            </a:br>
            <a:r>
              <a:rPr lang="ru-RU" sz="2400" dirty="0"/>
              <a:t>Педагогический стаж </a:t>
            </a:r>
            <a:br>
              <a:rPr lang="ru-RU" sz="2400" dirty="0"/>
            </a:br>
            <a:r>
              <a:rPr lang="ru-RU" sz="2400" dirty="0" err="1"/>
              <a:t>Стаж</a:t>
            </a:r>
            <a:r>
              <a:rPr lang="ru-RU" sz="2400" dirty="0"/>
              <a:t> работы в занимаемой должности </a:t>
            </a:r>
            <a:br>
              <a:rPr lang="ru-RU" sz="2400" dirty="0"/>
            </a:br>
            <a:r>
              <a:rPr lang="ru-RU" sz="2400" dirty="0"/>
              <a:t>Квалификация </a:t>
            </a:r>
            <a:br>
              <a:rPr lang="ru-RU" sz="2400" dirty="0"/>
            </a:br>
            <a:r>
              <a:rPr lang="ru-RU" sz="2400" dirty="0"/>
              <a:t>Награды </a:t>
            </a:r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r>
              <a:rPr lang="ru-RU" sz="3200" b="1" i="1"/>
              <a:t>Схема описания ППО                                 по модульной технологии</a:t>
            </a:r>
            <a:r>
              <a:rPr lang="ru-RU" sz="320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31660726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844675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400" b="1" i="1" dirty="0" smtClean="0"/>
              <a:t>2</a:t>
            </a:r>
            <a:r>
              <a:rPr lang="ru-RU" sz="2400" b="1" i="1" dirty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u="sng" dirty="0"/>
              <a:t>Условия формирования опыта.</a:t>
            </a:r>
            <a:r>
              <a:rPr lang="ru-RU" sz="2400" dirty="0"/>
              <a:t> </a:t>
            </a:r>
            <a:br>
              <a:rPr lang="ru-RU" sz="2400" dirty="0"/>
            </a:br>
            <a:r>
              <a:rPr lang="ru-RU" sz="2400" dirty="0"/>
              <a:t>Указать условие становления опыта (что натолкнуло педагога на идею формирования опыта). Например, на формирование опыта работы оказали влияние следующие факторы: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dirty="0"/>
              <a:t>изучение методической литературы;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dirty="0"/>
              <a:t>изучение опыта коллег;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dirty="0"/>
              <a:t>курсовая переподготовка: курсы повышения квалификации;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dirty="0"/>
              <a:t>активное участие в работе городских методических объединений и т.д. </a:t>
            </a:r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/>
          <a:lstStyle/>
          <a:p>
            <a:r>
              <a:rPr lang="ru-RU" sz="3200" b="1" i="1"/>
              <a:t>Схема описания ППО                                   по модульной технологии</a:t>
            </a:r>
            <a:r>
              <a:rPr lang="ru-RU" sz="320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32677976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844675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400" b="1" i="1" dirty="0" smtClean="0"/>
              <a:t>3</a:t>
            </a:r>
            <a:r>
              <a:rPr lang="ru-RU" sz="2400" b="1" i="1" dirty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dirty="0"/>
              <a:t> </a:t>
            </a:r>
            <a:r>
              <a:rPr lang="ru-RU" sz="2400" u="sng" dirty="0"/>
              <a:t>Теоретическая база опыта. </a:t>
            </a:r>
            <a:br>
              <a:rPr lang="ru-RU" sz="2400" u="sng" dirty="0"/>
            </a:br>
            <a:r>
              <a:rPr lang="ru-RU" sz="2400" dirty="0"/>
              <a:t>Указать какие теории, положения, законы, закономерности творчески реализуются педагогом.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dirty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b="1" i="1" dirty="0" smtClean="0"/>
              <a:t>4</a:t>
            </a:r>
            <a:r>
              <a:rPr lang="ru-RU" sz="2400" b="1" i="1" dirty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dirty="0"/>
              <a:t> </a:t>
            </a:r>
            <a:r>
              <a:rPr lang="ru-RU" sz="2400" u="sng" dirty="0"/>
              <a:t>Актуальность и перспективность опыта.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b="1" i="1" dirty="0" smtClean="0"/>
              <a:t>5</a:t>
            </a:r>
            <a:r>
              <a:rPr lang="ru-RU" sz="2400" b="1" i="1" dirty="0"/>
              <a:t>.</a:t>
            </a:r>
            <a:r>
              <a:rPr lang="ru-RU" sz="2400" dirty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u="sng" dirty="0"/>
              <a:t>Новизна опыта.</a:t>
            </a:r>
            <a:r>
              <a:rPr lang="ru-RU" sz="2400" dirty="0"/>
              <a:t> 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r>
              <a:rPr lang="ru-RU" sz="3200" b="1" i="1"/>
              <a:t>Схема описания ППО                                по модульной технологии</a:t>
            </a:r>
            <a:r>
              <a:rPr lang="ru-RU" sz="320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3973729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341438"/>
            <a:ext cx="8229600" cy="500062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i="1" dirty="0" smtClean="0"/>
              <a:t>6</a:t>
            </a:r>
            <a:r>
              <a:rPr lang="ru-RU" sz="2400" b="1" i="1" dirty="0"/>
              <a:t>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u="sng" dirty="0"/>
              <a:t>Адресность опыта.</a:t>
            </a:r>
            <a:r>
              <a:rPr lang="ru-RU" sz="2400" dirty="0"/>
              <a:t> </a:t>
            </a:r>
            <a:br>
              <a:rPr lang="ru-RU" sz="2400" dirty="0"/>
            </a:br>
            <a:r>
              <a:rPr lang="ru-RU" sz="2400" dirty="0"/>
              <a:t>Указать адресную направленность: каким педагогам рекомендовано использовать этот опыт (педагогам с высокой планкой мастерства, начинающим педагогам и т.д.). определить область применения опыта (в группах раннего возраста; в группах коррекции, на отдельных занятиях и т.д.).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800" dirty="0"/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b="1" i="1" dirty="0" smtClean="0"/>
              <a:t>7</a:t>
            </a:r>
            <a:r>
              <a:rPr lang="ru-RU" sz="2400" b="1" i="1" dirty="0"/>
              <a:t>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u="sng" dirty="0"/>
              <a:t>Трудоёмкость опыта.</a:t>
            </a:r>
            <a:r>
              <a:rPr lang="ru-RU" sz="2400" dirty="0"/>
              <a:t> </a:t>
            </a:r>
            <a:br>
              <a:rPr lang="ru-RU" sz="2400" dirty="0"/>
            </a:br>
            <a:r>
              <a:rPr lang="ru-RU" sz="2400" dirty="0"/>
              <a:t>Проанализировать трудоёмкость опыта. Педагог должен указать в чём состоят трудности при использовании данного опыта. 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r>
              <a:rPr lang="ru-RU" sz="3200" b="1" i="1"/>
              <a:t>Схема описания ППО                             по модульной технологии</a:t>
            </a:r>
            <a:r>
              <a:rPr lang="ru-RU" sz="320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270436854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773238"/>
            <a:ext cx="8229600" cy="4525962"/>
          </a:xfrm>
        </p:spPr>
        <p:txBody>
          <a:bodyPr/>
          <a:lstStyle/>
          <a:p>
            <a:pPr>
              <a:buFontTx/>
              <a:buNone/>
            </a:pPr>
            <a:r>
              <a:rPr lang="ru-RU" sz="2400" b="1" i="1" dirty="0" smtClean="0"/>
              <a:t>8</a:t>
            </a:r>
            <a:r>
              <a:rPr lang="ru-RU" sz="2400" b="1" i="1" dirty="0"/>
              <a:t>.</a:t>
            </a:r>
          </a:p>
          <a:p>
            <a:pPr>
              <a:buFontTx/>
              <a:buNone/>
            </a:pPr>
            <a:r>
              <a:rPr lang="ru-RU" sz="2400" dirty="0"/>
              <a:t> </a:t>
            </a:r>
            <a:r>
              <a:rPr lang="ru-RU" sz="2400" u="sng" dirty="0"/>
              <a:t>Технология опыта. </a:t>
            </a:r>
            <a:br>
              <a:rPr lang="ru-RU" sz="2400" u="sng" dirty="0"/>
            </a:br>
            <a:r>
              <a:rPr lang="ru-RU" sz="2400" dirty="0"/>
              <a:t>Технология опыта раскрывается в системе конкретных педагогических действий, в организации содержания </a:t>
            </a:r>
            <a:r>
              <a:rPr lang="ru-RU" sz="2400" dirty="0" err="1" smtClean="0"/>
              <a:t>воспитательно</a:t>
            </a:r>
            <a:r>
              <a:rPr lang="ru-RU" sz="2400" dirty="0" smtClean="0"/>
              <a:t> -</a:t>
            </a:r>
            <a:r>
              <a:rPr lang="ru-RU" sz="2400" dirty="0"/>
              <a:t>образовательного процесса, в приёмах и методах воспитания и обучения детей. Описывается и анализируется то, что педагогу удалось и дало положительный результат.</a:t>
            </a:r>
          </a:p>
          <a:p>
            <a:pPr>
              <a:buFontTx/>
              <a:buNone/>
            </a:pPr>
            <a:r>
              <a:rPr lang="ru-RU" sz="2400" b="1" i="1" dirty="0" smtClean="0"/>
              <a:t>9</a:t>
            </a:r>
            <a:r>
              <a:rPr lang="ru-RU" sz="2400" b="1" i="1" dirty="0"/>
              <a:t>.</a:t>
            </a:r>
            <a:r>
              <a:rPr lang="ru-RU" sz="2400" dirty="0"/>
              <a:t> </a:t>
            </a:r>
          </a:p>
          <a:p>
            <a:pPr>
              <a:buFontTx/>
              <a:buNone/>
            </a:pPr>
            <a:r>
              <a:rPr lang="ru-RU" sz="2400" u="sng" dirty="0"/>
              <a:t>Результативность опыта.</a:t>
            </a:r>
            <a:endParaRPr lang="ru-RU" sz="2400" dirty="0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r>
              <a:rPr lang="ru-RU" sz="3200" b="1" i="1"/>
              <a:t>Схема описания ППО                                   по модульной технологии</a:t>
            </a:r>
            <a:r>
              <a:rPr lang="ru-RU" sz="320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11960233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530350"/>
            <a:ext cx="8229600" cy="53276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000"/>
              <a:t>алгоритм подготовки к занятию; </a:t>
            </a:r>
          </a:p>
          <a:p>
            <a:pPr>
              <a:lnSpc>
                <a:spcPct val="90000"/>
              </a:lnSpc>
            </a:pPr>
            <a:r>
              <a:rPr lang="ru-RU" sz="2000"/>
              <a:t>алгоритм проведения занятий и других видов деятельности; </a:t>
            </a:r>
          </a:p>
          <a:p>
            <a:pPr>
              <a:lnSpc>
                <a:spcPct val="90000"/>
              </a:lnSpc>
            </a:pPr>
            <a:r>
              <a:rPr lang="ru-RU" sz="2000"/>
              <a:t>конспекты занятий; </a:t>
            </a:r>
          </a:p>
          <a:p>
            <a:pPr>
              <a:lnSpc>
                <a:spcPct val="90000"/>
              </a:lnSpc>
            </a:pPr>
            <a:r>
              <a:rPr lang="ru-RU" sz="2000"/>
              <a:t>планы учебно-воспитательной работы с детьми; </a:t>
            </a:r>
          </a:p>
          <a:p>
            <a:pPr>
              <a:lnSpc>
                <a:spcPct val="90000"/>
              </a:lnSpc>
            </a:pPr>
            <a:r>
              <a:rPr lang="ru-RU" sz="2000"/>
              <a:t>продукты детской деятельности; </a:t>
            </a:r>
          </a:p>
          <a:p>
            <a:pPr>
              <a:lnSpc>
                <a:spcPct val="90000"/>
              </a:lnSpc>
            </a:pPr>
            <a:r>
              <a:rPr lang="ru-RU" sz="2000"/>
              <a:t>фотографии; </a:t>
            </a:r>
          </a:p>
          <a:p>
            <a:pPr>
              <a:lnSpc>
                <a:spcPct val="90000"/>
              </a:lnSpc>
            </a:pPr>
            <a:r>
              <a:rPr lang="ru-RU" sz="2000"/>
              <a:t>аудио-видео-записи; </a:t>
            </a:r>
          </a:p>
          <a:p>
            <a:pPr>
              <a:lnSpc>
                <a:spcPct val="90000"/>
              </a:lnSpc>
            </a:pPr>
            <a:r>
              <a:rPr lang="ru-RU" sz="2000"/>
              <a:t>дидактический материал; </a:t>
            </a:r>
          </a:p>
          <a:p>
            <a:pPr>
              <a:lnSpc>
                <a:spcPct val="90000"/>
              </a:lnSpc>
            </a:pPr>
            <a:r>
              <a:rPr lang="ru-RU" sz="2000"/>
              <a:t>публикации в СМИ; </a:t>
            </a:r>
          </a:p>
          <a:p>
            <a:pPr>
              <a:lnSpc>
                <a:spcPct val="90000"/>
              </a:lnSpc>
            </a:pPr>
            <a:r>
              <a:rPr lang="ru-RU" sz="2000"/>
              <a:t>выступления на методических мероприятиях; </a:t>
            </a:r>
          </a:p>
          <a:p>
            <a:pPr>
              <a:lnSpc>
                <a:spcPct val="90000"/>
              </a:lnSpc>
            </a:pPr>
            <a:r>
              <a:rPr lang="ru-RU" sz="2000"/>
              <a:t>педагогическая диагностика; </a:t>
            </a:r>
          </a:p>
          <a:p>
            <a:pPr>
              <a:lnSpc>
                <a:spcPct val="90000"/>
              </a:lnSpc>
            </a:pPr>
            <a:r>
              <a:rPr lang="ru-RU" sz="2000"/>
              <a:t>рабочая программа; </a:t>
            </a:r>
          </a:p>
          <a:p>
            <a:pPr>
              <a:lnSpc>
                <a:spcPct val="90000"/>
              </a:lnSpc>
            </a:pPr>
            <a:r>
              <a:rPr lang="ru-RU" sz="2000"/>
              <a:t>план кружковой работы с детьми; </a:t>
            </a:r>
          </a:p>
          <a:p>
            <a:pPr>
              <a:lnSpc>
                <a:spcPct val="90000"/>
              </a:lnSpc>
            </a:pPr>
            <a:r>
              <a:rPr lang="ru-RU" sz="2000"/>
              <a:t>и т.д. </a:t>
            </a:r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r>
              <a:rPr lang="ru-RU" sz="3200" b="1" i="1"/>
              <a:t>Приложения к опыту работы</a:t>
            </a:r>
          </a:p>
        </p:txBody>
      </p:sp>
    </p:spTree>
    <p:extLst>
      <p:ext uri="{BB962C8B-B14F-4D97-AF65-F5344CB8AC3E}">
        <p14:creationId xmlns="" xmlns:p14="http://schemas.microsoft.com/office/powerpoint/2010/main" val="406388288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I</a:t>
            </a:r>
            <a:r>
              <a:rPr lang="ru-RU" sz="2400"/>
              <a:t>. Проблема.</a:t>
            </a:r>
            <a:endParaRPr lang="en-US" sz="240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II</a:t>
            </a:r>
            <a:r>
              <a:rPr lang="ru-RU" sz="2400"/>
              <a:t>. Условия возникновения, становления опыта. </a:t>
            </a:r>
            <a:endParaRPr lang="en-US" sz="240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III</a:t>
            </a:r>
            <a:r>
              <a:rPr lang="ru-RU" sz="2400"/>
              <a:t>. Актуальность.</a:t>
            </a:r>
            <a:endParaRPr lang="en-US" sz="240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IV</a:t>
            </a:r>
            <a:r>
              <a:rPr lang="ru-RU" sz="2400"/>
              <a:t>. Теоретическая база опыта.</a:t>
            </a:r>
            <a:endParaRPr lang="en-US" sz="240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V</a:t>
            </a:r>
            <a:r>
              <a:rPr lang="ru-RU" sz="2400"/>
              <a:t>. Сущность метода.</a:t>
            </a:r>
            <a:endParaRPr lang="en-US" sz="240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VI</a:t>
            </a:r>
            <a:r>
              <a:rPr lang="ru-RU" sz="2400"/>
              <a:t>. Основные компоненты.</a:t>
            </a:r>
            <a:endParaRPr lang="en-US" sz="240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VII</a:t>
            </a:r>
            <a:r>
              <a:rPr lang="ru-RU" sz="2400"/>
              <a:t>. Новизна.</a:t>
            </a:r>
            <a:endParaRPr lang="en-US" sz="240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VIII</a:t>
            </a:r>
            <a:r>
              <a:rPr lang="ru-RU" sz="2400"/>
              <a:t>. Результативность.</a:t>
            </a:r>
            <a:endParaRPr lang="en-US" sz="240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IX</a:t>
            </a:r>
            <a:r>
              <a:rPr lang="ru-RU" sz="2400"/>
              <a:t>. Ведущая педагогическая идея.</a:t>
            </a:r>
            <a:endParaRPr lang="en-US" sz="240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X</a:t>
            </a:r>
            <a:r>
              <a:rPr lang="ru-RU" sz="2400"/>
              <a:t>. Адресная направленность.</a:t>
            </a:r>
            <a:endParaRPr lang="en-US" sz="240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XI</a:t>
            </a:r>
            <a:r>
              <a:rPr lang="ru-RU" sz="2400"/>
              <a:t>. Трудоемкость.</a:t>
            </a:r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/>
              <a:t>Информационная карта ППО</a:t>
            </a:r>
          </a:p>
        </p:txBody>
      </p:sp>
    </p:spTree>
    <p:extLst>
      <p:ext uri="{BB962C8B-B14F-4D97-AF65-F5344CB8AC3E}">
        <p14:creationId xmlns="" xmlns:p14="http://schemas.microsoft.com/office/powerpoint/2010/main" val="9973393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5589587"/>
          </a:xfrm>
        </p:spPr>
        <p:txBody>
          <a:bodyPr/>
          <a:lstStyle/>
          <a:p>
            <a:r>
              <a:rPr lang="ru-RU" sz="2400"/>
              <a:t>Ознакомление педагогов с ППО.</a:t>
            </a:r>
          </a:p>
          <a:p>
            <a:r>
              <a:rPr lang="ru-RU" sz="2400"/>
              <a:t>Разъяснение преимуществ рекомендуемых новшеств по сравнению с обычными способами работы.</a:t>
            </a:r>
          </a:p>
          <a:p>
            <a:r>
              <a:rPr lang="ru-RU" sz="2400"/>
              <a:t>Показ в действии методов и приёмов работы, подлежащих внедрению.</a:t>
            </a:r>
          </a:p>
          <a:p>
            <a:r>
              <a:rPr lang="ru-RU" sz="2400"/>
              <a:t>Практическое обучение педагогов использованию рекомендуемых методов и приёмов (школа ППО, семинары, практикумы).</a:t>
            </a:r>
          </a:p>
          <a:p>
            <a:r>
              <a:rPr lang="ru-RU" sz="2400"/>
              <a:t>Решение Совета педагогов ОУ, производственного совещания с рекомендациями о внедрении ППО.</a:t>
            </a:r>
          </a:p>
          <a:p>
            <a:r>
              <a:rPr lang="ru-RU" sz="2400"/>
              <a:t>Контроль за выполнением решений.</a:t>
            </a:r>
          </a:p>
          <a:p>
            <a:r>
              <a:rPr lang="ru-RU" sz="2400"/>
              <a:t>Оказание необходимой помощи в преодолении возникших затруднений. </a:t>
            </a:r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ru-RU" b="1" i="1"/>
              <a:t>Внедрение ППО</a:t>
            </a:r>
          </a:p>
        </p:txBody>
      </p:sp>
    </p:spTree>
    <p:extLst>
      <p:ext uri="{BB962C8B-B14F-4D97-AF65-F5344CB8AC3E}">
        <p14:creationId xmlns="" xmlns:p14="http://schemas.microsoft.com/office/powerpoint/2010/main" val="1192945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916113"/>
            <a:ext cx="8229600" cy="4525962"/>
          </a:xfrm>
        </p:spPr>
        <p:txBody>
          <a:bodyPr/>
          <a:lstStyle/>
          <a:p>
            <a:pPr>
              <a:buFontTx/>
              <a:buNone/>
            </a:pPr>
            <a:r>
              <a:rPr lang="ru-RU"/>
              <a:t>Педагогический опыт  - активное освоение и реализация педагогом в практике законов и принципов педагогики с учётом конкретных условий, особенностей детей, детского коллектива и собственной личности; передовой опыт характеризуется тем,              что педагог получает лучшие результаты         за счёт усовершенствования имеющихся средств, оптимальной организации педагогического процесса. </a:t>
            </a:r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/>
          <a:lstStyle/>
          <a:p>
            <a:r>
              <a:rPr lang="ru-RU" sz="3200" b="1" i="1"/>
              <a:t>Из педагогического словаря                 под редакцией Г.М.Коджаспирова</a:t>
            </a:r>
            <a:r>
              <a:rPr lang="ru-RU" sz="320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409392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412875"/>
            <a:ext cx="8686800" cy="51847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400" dirty="0" err="1"/>
              <a:t>Боровская</a:t>
            </a:r>
            <a:r>
              <a:rPr lang="ru-RU" sz="1400" dirty="0"/>
              <a:t> Л. Педагогический опыт: мастерство плюс практика. // Управление школой,2007,№13. – с.24-26.</a:t>
            </a:r>
          </a:p>
          <a:p>
            <a:pPr>
              <a:lnSpc>
                <a:spcPct val="80000"/>
              </a:lnSpc>
            </a:pPr>
            <a:r>
              <a:rPr lang="ru-RU" sz="1400" dirty="0"/>
              <a:t>Валеев Г.Х. Обобщение передового педагогического опыта с позиций системно-целостного подхода.// Педагогика. – 2005,№5. – с.39-44.</a:t>
            </a:r>
          </a:p>
          <a:p>
            <a:pPr>
              <a:lnSpc>
                <a:spcPct val="80000"/>
              </a:lnSpc>
            </a:pPr>
            <a:r>
              <a:rPr lang="ru-RU" sz="1400" dirty="0"/>
              <a:t>Гранты – не награда за прошлое, а авансы на будущее. // Управление школой. Первое сентября,2007,№9. – с.14-17.</a:t>
            </a:r>
          </a:p>
          <a:p>
            <a:pPr>
              <a:lnSpc>
                <a:spcPct val="80000"/>
              </a:lnSpc>
            </a:pPr>
            <a:r>
              <a:rPr lang="ru-RU" sz="1400" dirty="0" err="1"/>
              <a:t>Гревцова</a:t>
            </a:r>
            <a:r>
              <a:rPr lang="ru-RU" sz="1400" dirty="0"/>
              <a:t> И. Общественный школьный фонд. // Воспитательная работа в школе. -2004,№1. – с.53-61.</a:t>
            </a:r>
          </a:p>
          <a:p>
            <a:pPr>
              <a:lnSpc>
                <a:spcPct val="80000"/>
              </a:lnSpc>
            </a:pPr>
            <a:r>
              <a:rPr lang="ru-RU" sz="1400" dirty="0"/>
              <a:t>За что дают деньги. О моделях </a:t>
            </a:r>
            <a:r>
              <a:rPr lang="ru-RU" sz="1400" dirty="0" err="1"/>
              <a:t>грантовой</a:t>
            </a:r>
            <a:r>
              <a:rPr lang="ru-RU" sz="1400" dirty="0"/>
              <a:t> поддержки системы образования в Великобритании. // Управление школой. Первое сентября. – 2007,№10. – с.41-43.</a:t>
            </a:r>
          </a:p>
          <a:p>
            <a:pPr>
              <a:lnSpc>
                <a:spcPct val="80000"/>
              </a:lnSpc>
            </a:pPr>
            <a:r>
              <a:rPr lang="ru-RU" sz="1400" dirty="0"/>
              <a:t>Попова И.Н. Обобщение передового педагогического опыта. // Завуч,2006,№6. – с.113-116.</a:t>
            </a:r>
          </a:p>
          <a:p>
            <a:pPr>
              <a:lnSpc>
                <a:spcPct val="80000"/>
              </a:lnSpc>
            </a:pPr>
            <a:r>
              <a:rPr lang="ru-RU" sz="1400" dirty="0" err="1" smtClean="0"/>
              <a:t>Подшивалова</a:t>
            </a:r>
            <a:r>
              <a:rPr lang="ru-RU" sz="1400" dirty="0" smtClean="0"/>
              <a:t> Н.П., </a:t>
            </a:r>
            <a:r>
              <a:rPr lang="ru-RU" sz="1400" dirty="0"/>
              <a:t>Методика изучения и обобщения передового </a:t>
            </a:r>
            <a:r>
              <a:rPr lang="ru-RU" sz="1400"/>
              <a:t>педагогического </a:t>
            </a:r>
            <a:r>
              <a:rPr lang="ru-RU" sz="1400" smtClean="0"/>
              <a:t>опыта ,заместителем </a:t>
            </a:r>
            <a:r>
              <a:rPr lang="ru-RU" sz="1400" dirty="0" smtClean="0"/>
              <a:t>директора по УВР МОУ «</a:t>
            </a:r>
            <a:r>
              <a:rPr lang="ru-RU" sz="1400" dirty="0" err="1" smtClean="0"/>
              <a:t>Новосергиевская</a:t>
            </a:r>
            <a:r>
              <a:rPr lang="ru-RU" sz="1400" dirty="0" smtClean="0"/>
              <a:t> средняя общеобразовательная школа №3», руководителем РМО завучей.</a:t>
            </a:r>
          </a:p>
          <a:p>
            <a:pPr>
              <a:lnSpc>
                <a:spcPct val="80000"/>
              </a:lnSpc>
            </a:pPr>
            <a:r>
              <a:rPr lang="ru-RU" sz="1400" dirty="0" smtClean="0"/>
              <a:t>Реестр </a:t>
            </a:r>
            <a:r>
              <a:rPr lang="ru-RU" sz="1400" dirty="0"/>
              <a:t>образовательных проектов, получивших гранты </a:t>
            </a:r>
            <a:r>
              <a:rPr lang="ru-RU" sz="1400" dirty="0" err="1"/>
              <a:t>Мингорисполкома</a:t>
            </a:r>
            <a:r>
              <a:rPr lang="ru-RU" sz="1400" dirty="0"/>
              <a:t> в 2006 году. // Столичное образование сегодня. – 2007,№2. – с.52-68.</a:t>
            </a:r>
          </a:p>
          <a:p>
            <a:pPr>
              <a:lnSpc>
                <a:spcPct val="80000"/>
              </a:lnSpc>
            </a:pPr>
            <a:r>
              <a:rPr lang="ru-RU" sz="1400" dirty="0" err="1"/>
              <a:t>Рулевская</a:t>
            </a:r>
            <a:r>
              <a:rPr lang="ru-RU" sz="1400" dirty="0"/>
              <a:t> Л.В. Использование информационно-коммуникативных технологий для обобщения и распространения педагогического опыта. // Методист,2007,№3. – с.26-27.</a:t>
            </a:r>
          </a:p>
          <a:p>
            <a:pPr>
              <a:lnSpc>
                <a:spcPct val="80000"/>
              </a:lnSpc>
            </a:pPr>
            <a:r>
              <a:rPr lang="ru-RU" sz="1400" dirty="0"/>
              <a:t>Сиденко А.С.  Педагогические изюминки. // Папка. Интернет-журнал «</a:t>
            </a:r>
            <a:r>
              <a:rPr lang="ru-RU" sz="1400" dirty="0" err="1"/>
              <a:t>Эйдос</a:t>
            </a:r>
            <a:r>
              <a:rPr lang="ru-RU" sz="1400" dirty="0"/>
              <a:t>». Рубрика: Методика в школе.</a:t>
            </a:r>
          </a:p>
          <a:p>
            <a:pPr>
              <a:lnSpc>
                <a:spcPct val="80000"/>
              </a:lnSpc>
            </a:pPr>
            <a:r>
              <a:rPr lang="ru-RU" sz="1400" dirty="0"/>
              <a:t>Старикова В.С. Изучение, обобщение и распространение передового педагогического опыта. // </a:t>
            </a:r>
            <a:r>
              <a:rPr lang="ru-RU" sz="1400" dirty="0" err="1"/>
              <a:t>Пазашкольнае</a:t>
            </a:r>
            <a:r>
              <a:rPr lang="ru-RU" sz="1400" dirty="0"/>
              <a:t> </a:t>
            </a:r>
            <a:r>
              <a:rPr lang="ru-RU" sz="1400" dirty="0" err="1"/>
              <a:t>выхаванне</a:t>
            </a:r>
            <a:r>
              <a:rPr lang="ru-RU" sz="1400" dirty="0"/>
              <a:t>. – 2006,№5. – с.27-30.</a:t>
            </a:r>
          </a:p>
          <a:p>
            <a:pPr>
              <a:lnSpc>
                <a:spcPct val="80000"/>
              </a:lnSpc>
            </a:pPr>
            <a:r>
              <a:rPr lang="ru-RU" sz="1400" dirty="0"/>
              <a:t>Строкова Т. Мониторинг педагогических нововведений. // Директор школы. – 2006,№6. – с.34-43</a:t>
            </a:r>
          </a:p>
          <a:p>
            <a:pPr>
              <a:lnSpc>
                <a:spcPct val="80000"/>
              </a:lnSpc>
            </a:pPr>
            <a:r>
              <a:rPr lang="ru-RU" sz="1400" dirty="0" err="1"/>
              <a:t>Файн</a:t>
            </a:r>
            <a:r>
              <a:rPr lang="ru-RU" sz="1400" dirty="0"/>
              <a:t> Т. Выявление, изучение и представление педагогического опыта . // Практика административной работы в школе. – 2005,№7. – с.6-9.</a:t>
            </a:r>
          </a:p>
          <a:p>
            <a:pPr>
              <a:lnSpc>
                <a:spcPct val="80000"/>
              </a:lnSpc>
            </a:pPr>
            <a:r>
              <a:rPr lang="ru-RU" sz="1400" dirty="0" err="1"/>
              <a:t>Шакура</a:t>
            </a:r>
            <a:r>
              <a:rPr lang="ru-RU" sz="1400" dirty="0"/>
              <a:t> С.Д. Формирование умения учиться через коллективный способ обучения. // </a:t>
            </a:r>
            <a:r>
              <a:rPr lang="ru-RU" sz="1400" dirty="0" err="1"/>
              <a:t>Весн</a:t>
            </a:r>
            <a:r>
              <a:rPr lang="en-US" sz="1400" dirty="0"/>
              <a:t>i</a:t>
            </a:r>
            <a:r>
              <a:rPr lang="ru-RU" sz="1400" dirty="0"/>
              <a:t>к </a:t>
            </a:r>
            <a:r>
              <a:rPr lang="ru-RU" sz="1400" dirty="0" err="1"/>
              <a:t>адукацы</a:t>
            </a:r>
            <a:r>
              <a:rPr lang="en-US" sz="1400" dirty="0"/>
              <a:t>i</a:t>
            </a:r>
            <a:r>
              <a:rPr lang="ru-RU" sz="1400" dirty="0"/>
              <a:t>. – 2004, № 6. – с.39-42.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/>
              <a:t>Литература</a:t>
            </a:r>
          </a:p>
        </p:txBody>
      </p:sp>
    </p:spTree>
    <p:extLst>
      <p:ext uri="{BB962C8B-B14F-4D97-AF65-F5344CB8AC3E}">
        <p14:creationId xmlns="" xmlns:p14="http://schemas.microsoft.com/office/powerpoint/2010/main" val="386318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349500"/>
            <a:ext cx="8229600" cy="3849688"/>
          </a:xfrm>
        </p:spPr>
        <p:txBody>
          <a:bodyPr/>
          <a:lstStyle/>
          <a:p>
            <a:r>
              <a:rPr lang="ru-RU"/>
              <a:t>Выявление.</a:t>
            </a:r>
          </a:p>
          <a:p>
            <a:r>
              <a:rPr lang="ru-RU"/>
              <a:t>Изучение.</a:t>
            </a:r>
          </a:p>
          <a:p>
            <a:r>
              <a:rPr lang="ru-RU"/>
              <a:t>Обобщение.</a:t>
            </a:r>
          </a:p>
          <a:p>
            <a:r>
              <a:rPr lang="ru-RU"/>
              <a:t>Распространение.</a:t>
            </a:r>
          </a:p>
          <a:p>
            <a:r>
              <a:rPr lang="ru-RU"/>
              <a:t>Внедрение. </a:t>
            </a:r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r>
              <a:rPr lang="ru-RU"/>
              <a:t>Этапы работы с ППО</a:t>
            </a:r>
          </a:p>
        </p:txBody>
      </p:sp>
    </p:spTree>
    <p:extLst>
      <p:ext uri="{BB962C8B-B14F-4D97-AF65-F5344CB8AC3E}">
        <p14:creationId xmlns="" xmlns:p14="http://schemas.microsoft.com/office/powerpoint/2010/main" val="782163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133600"/>
            <a:ext cx="8229600" cy="4137025"/>
          </a:xfrm>
        </p:spPr>
        <p:txBody>
          <a:bodyPr/>
          <a:lstStyle/>
          <a:p>
            <a:r>
              <a:rPr lang="ru-RU" u="sng"/>
              <a:t>на уровне учителя;</a:t>
            </a:r>
            <a:r>
              <a:rPr lang="ru-RU"/>
              <a:t> </a:t>
            </a:r>
          </a:p>
          <a:p>
            <a:r>
              <a:rPr lang="ru-RU" u="sng"/>
              <a:t>на уровне руководителя ШМО;</a:t>
            </a:r>
          </a:p>
          <a:p>
            <a:r>
              <a:rPr lang="ru-RU" u="sng"/>
              <a:t>на уровне творческой группы;</a:t>
            </a:r>
          </a:p>
          <a:p>
            <a:r>
              <a:rPr lang="ru-RU" u="sng"/>
              <a:t>на уровне администрации школы;</a:t>
            </a:r>
          </a:p>
          <a:p>
            <a:r>
              <a:rPr lang="ru-RU" u="sng"/>
              <a:t>на уровне РМК;</a:t>
            </a:r>
          </a:p>
          <a:p>
            <a:r>
              <a:rPr lang="ru-RU" u="sng"/>
              <a:t>на уровне </a:t>
            </a:r>
            <a:r>
              <a:rPr lang="ru-RU"/>
              <a:t> ИПК и ППРО ОГПУ.</a:t>
            </a:r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/>
          <a:lstStyle/>
          <a:p>
            <a:r>
              <a:rPr lang="ru-RU" b="1" i="1"/>
              <a:t>Уровни работы с ППО</a:t>
            </a:r>
          </a:p>
        </p:txBody>
      </p:sp>
    </p:spTree>
    <p:extLst>
      <p:ext uri="{BB962C8B-B14F-4D97-AF65-F5344CB8AC3E}">
        <p14:creationId xmlns="" xmlns:p14="http://schemas.microsoft.com/office/powerpoint/2010/main" val="1492063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r>
              <a:rPr lang="ru-RU"/>
              <a:t>Самообразование.</a:t>
            </a:r>
          </a:p>
          <a:p>
            <a:r>
              <a:rPr lang="ru-RU"/>
              <a:t>Самоанализ уроков и мероприятий.</a:t>
            </a:r>
          </a:p>
          <a:p>
            <a:r>
              <a:rPr lang="ru-RU"/>
              <a:t>Работа с личным творческим планом.</a:t>
            </a:r>
          </a:p>
          <a:p>
            <a:r>
              <a:rPr lang="ru-RU"/>
              <a:t>Изучение опыта коллег.</a:t>
            </a:r>
          </a:p>
          <a:p>
            <a:r>
              <a:rPr lang="ru-RU"/>
              <a:t>Взаимопосещение уроков и мероприятий.</a:t>
            </a:r>
          </a:p>
          <a:p>
            <a:r>
              <a:rPr lang="ru-RU"/>
              <a:t>Оформление «Портфолио учителя».</a:t>
            </a:r>
          </a:p>
          <a:p>
            <a:endParaRPr lang="ru-RU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i="1"/>
              <a:t>Работа с ППО на уровне учителя</a:t>
            </a:r>
          </a:p>
        </p:txBody>
      </p:sp>
    </p:spTree>
    <p:extLst>
      <p:ext uri="{BB962C8B-B14F-4D97-AF65-F5344CB8AC3E}">
        <p14:creationId xmlns="" xmlns:p14="http://schemas.microsoft.com/office/powerpoint/2010/main" val="797227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060575"/>
            <a:ext cx="8229600" cy="4137025"/>
          </a:xfrm>
        </p:spPr>
        <p:txBody>
          <a:bodyPr/>
          <a:lstStyle/>
          <a:p>
            <a:r>
              <a:rPr lang="ru-RU"/>
              <a:t>Посещение уроков и мероприятий.</a:t>
            </a:r>
          </a:p>
          <a:p>
            <a:r>
              <a:rPr lang="ru-RU"/>
              <a:t>Работа с документацией.</a:t>
            </a:r>
          </a:p>
          <a:p>
            <a:r>
              <a:rPr lang="ru-RU"/>
              <a:t>Выступления (из опыта работы) на заседании ШМО.</a:t>
            </a:r>
          </a:p>
          <a:p>
            <a:r>
              <a:rPr lang="ru-RU"/>
              <a:t>Оформление творческой папки или «Портфолио» ШМО.</a:t>
            </a:r>
          </a:p>
          <a:p>
            <a:r>
              <a:rPr lang="ru-RU"/>
              <a:t>Презентация ШМО.</a:t>
            </a:r>
          </a:p>
          <a:p>
            <a:endParaRPr lang="ru-RU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229600" cy="1143000"/>
          </a:xfrm>
        </p:spPr>
        <p:txBody>
          <a:bodyPr/>
          <a:lstStyle/>
          <a:p>
            <a:r>
              <a:rPr lang="ru-RU" sz="3200" b="1" i="1"/>
              <a:t>Работа с ППО на уровне               руководителя ШМО</a:t>
            </a:r>
          </a:p>
        </p:txBody>
      </p:sp>
    </p:spTree>
    <p:extLst>
      <p:ext uri="{BB962C8B-B14F-4D97-AF65-F5344CB8AC3E}">
        <p14:creationId xmlns="" xmlns:p14="http://schemas.microsoft.com/office/powerpoint/2010/main" val="2131051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16113"/>
            <a:ext cx="8229600" cy="4210050"/>
          </a:xfrm>
        </p:spPr>
        <p:txBody>
          <a:bodyPr/>
          <a:lstStyle/>
          <a:p>
            <a:r>
              <a:rPr lang="ru-RU" dirty="0"/>
              <a:t>Семинары.</a:t>
            </a:r>
          </a:p>
          <a:p>
            <a:r>
              <a:rPr lang="ru-RU" dirty="0"/>
              <a:t>Мастер-классы.</a:t>
            </a:r>
          </a:p>
          <a:p>
            <a:r>
              <a:rPr lang="ru-RU" dirty="0"/>
              <a:t>Творческие отчеты.</a:t>
            </a:r>
          </a:p>
          <a:p>
            <a:r>
              <a:rPr lang="ru-RU" dirty="0"/>
              <a:t>Описание и презентация собственного опыта.</a:t>
            </a:r>
          </a:p>
          <a:p>
            <a:r>
              <a:rPr lang="ru-RU" dirty="0"/>
              <a:t>Педагогические мастерские.</a:t>
            </a:r>
          </a:p>
          <a:p>
            <a:r>
              <a:rPr lang="ru-RU" dirty="0"/>
              <a:t>Открытые уроки и мероприятия.</a:t>
            </a:r>
          </a:p>
          <a:p>
            <a:r>
              <a:rPr lang="ru-RU" dirty="0"/>
              <a:t>Презентации детских творческих объединений и коллективов.</a:t>
            </a:r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/>
          <a:lstStyle/>
          <a:p>
            <a:r>
              <a:rPr lang="ru-RU" sz="3200" b="1" i="1" dirty="0"/>
              <a:t>Работа с ППО на уровне                  творческой группы</a:t>
            </a:r>
          </a:p>
        </p:txBody>
      </p:sp>
    </p:spTree>
    <p:extLst>
      <p:ext uri="{BB962C8B-B14F-4D97-AF65-F5344CB8AC3E}">
        <p14:creationId xmlns="" xmlns:p14="http://schemas.microsoft.com/office/powerpoint/2010/main" val="563292803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Шаблон оформления 'Слишком много файлов'">
  <a:themeElements>
    <a:clrScheme name="Шаблон оформления 'Слишком много файлов'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Шаблон оформления 'Слишком много файлов'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блон оформления 'Слишком много файлов'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'Слишком много файлов'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'Слишком много файлов'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'Слишком много файлов'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'Слишком много файлов'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'Слишком много файлов'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'Слишком много файлов'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'Слишком много файлов'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'Слишком много файлов'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'Слишком много файлов'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'Слишком много файлов'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'Слишком много файлов'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2133</Words>
  <Application>Microsoft Office PowerPoint</Application>
  <PresentationFormat>Экран (4:3)</PresentationFormat>
  <Paragraphs>316</Paragraphs>
  <Slides>40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40</vt:i4>
      </vt:variant>
    </vt:vector>
  </HeadingPairs>
  <TitlesOfParts>
    <vt:vector size="42" baseType="lpstr">
      <vt:lpstr>Шаблон оформления 'Слишком много файлов'</vt:lpstr>
      <vt:lpstr>Волна</vt:lpstr>
      <vt:lpstr>МО гуманитарного цикла Семинар: Методика изучения и обобщения передового педагогического опыта</vt:lpstr>
      <vt:lpstr>Слайд 2</vt:lpstr>
      <vt:lpstr>Работа с ППО</vt:lpstr>
      <vt:lpstr>Из педагогического словаря                 под редакцией Г.М.Коджаспирова </vt:lpstr>
      <vt:lpstr>Этапы работы с ППО</vt:lpstr>
      <vt:lpstr>Уровни работы с ППО</vt:lpstr>
      <vt:lpstr>Работа с ППО на уровне учителя</vt:lpstr>
      <vt:lpstr>Работа с ППО на уровне               руководителя ШМО</vt:lpstr>
      <vt:lpstr>Работа с ППО на уровне                  творческой группы</vt:lpstr>
      <vt:lpstr>Работа с ППО на уровне школы</vt:lpstr>
      <vt:lpstr>Работа с ППО на уровне РМК</vt:lpstr>
      <vt:lpstr>Работа с ППО на уровне                        ИПК</vt:lpstr>
      <vt:lpstr>Критерии (показатели) отбора передового педагогического опыта</vt:lpstr>
      <vt:lpstr>Классификации ППО </vt:lpstr>
      <vt:lpstr>Система работы по изучению ППО </vt:lpstr>
      <vt:lpstr>Система работы по изучению ППО </vt:lpstr>
      <vt:lpstr>Система работы по изучению ППО </vt:lpstr>
      <vt:lpstr>Методика обобщения и распространения ППО </vt:lpstr>
      <vt:lpstr>Программа изучения и обобщения опыта</vt:lpstr>
      <vt:lpstr>Программа изучения и обобщения опыта</vt:lpstr>
      <vt:lpstr>Программа изучения и обобщения опыта</vt:lpstr>
      <vt:lpstr>Программа изучения и обобщения опыта</vt:lpstr>
      <vt:lpstr>Программа изучения и обобщения опыта</vt:lpstr>
      <vt:lpstr>Формы и методы работы администрации и учителя                          по обобщению опыта</vt:lpstr>
      <vt:lpstr>Этапы работы над обобщением  своего опыта</vt:lpstr>
      <vt:lpstr>Этапы работы над обобщением  своего опыта</vt:lpstr>
      <vt:lpstr>Памятка «Как обобщать свой опыт» </vt:lpstr>
      <vt:lpstr>Памятка «Как обобщать свой опыт» </vt:lpstr>
      <vt:lpstr>Примерный перечень материалов       из опыта работы педагога</vt:lpstr>
      <vt:lpstr>Карточка передового          педагогического опыта работы:</vt:lpstr>
      <vt:lpstr>Схема описания ППО                           по модульной технологии </vt:lpstr>
      <vt:lpstr>Схема описания ППО                                 по модульной технологии </vt:lpstr>
      <vt:lpstr>Схема описания ППО                                   по модульной технологии </vt:lpstr>
      <vt:lpstr>Схема описания ППО                                по модульной технологии </vt:lpstr>
      <vt:lpstr>Схема описания ППО                             по модульной технологии </vt:lpstr>
      <vt:lpstr>Схема описания ППО                                   по модульной технологии </vt:lpstr>
      <vt:lpstr>Приложения к опыту работы</vt:lpstr>
      <vt:lpstr>Информационная карта ППО</vt:lpstr>
      <vt:lpstr>Внедрение ППО</vt:lpstr>
      <vt:lpstr>Литература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изучения и обобщения передового педагогического опыта</dc:title>
  <dc:creator>User</dc:creator>
  <cp:lastModifiedBy>Пользователь Windows</cp:lastModifiedBy>
  <cp:revision>7</cp:revision>
  <dcterms:created xsi:type="dcterms:W3CDTF">2013-11-07T11:03:38Z</dcterms:created>
  <dcterms:modified xsi:type="dcterms:W3CDTF">2014-04-18T10:21:11Z</dcterms:modified>
</cp:coreProperties>
</file>