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4" r:id="rId4"/>
    <p:sldId id="285" r:id="rId5"/>
    <p:sldId id="287" r:id="rId6"/>
    <p:sldId id="286" r:id="rId7"/>
    <p:sldId id="260" r:id="rId8"/>
    <p:sldId id="283" r:id="rId9"/>
    <p:sldId id="288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7T21:42:28.61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0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29F78F-AC2F-481F-91D8-B52DEC805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86352-FD6F-4918-8C88-1D933AFFC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E00CB4ED-C136-4351-A6A4-548AEE4A2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84F39B-4F0E-4826-880F-B9FC5D8FC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03DFA-8519-4A3A-953E-DD477FECD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56E9AF-635E-4AFD-A49E-96B0324D7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8D80A-AC6D-430F-84A1-FB7A721E2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392576-D89C-4941-8351-150EAE6D1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5087E7-8E65-4D71-A018-C46A0C3FF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238048-6A5C-4F87-8576-571EB0FB9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6C101A-55A6-4EBE-9C48-706DE6514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1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27706A78-755C-464C-B276-BC475C2928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iite.unesco.org/" TargetMode="External"/><Relationship Id="rId2" Type="http://schemas.openxmlformats.org/officeDocument/2006/relationships/hyperlink" Target="http://edu-lider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4714884"/>
            <a:ext cx="7239000" cy="631825"/>
          </a:xfrm>
        </p:spPr>
        <p:txBody>
          <a:bodyPr/>
          <a:lstStyle/>
          <a:p>
            <a:r>
              <a:rPr lang="ru-RU" sz="4400" dirty="0"/>
              <a:t>ИКТ – компетентность </a:t>
            </a:r>
            <a:r>
              <a:rPr lang="ru-RU" sz="4400" dirty="0" smtClean="0"/>
              <a:t>современного учителя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8" y="6000768"/>
            <a:ext cx="302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Тронина В.Л.</a:t>
            </a:r>
          </a:p>
          <a:p>
            <a:r>
              <a:rPr lang="ru-RU" b="1" dirty="0" smtClean="0">
                <a:solidFill>
                  <a:schemeClr val="accent5"/>
                </a:solidFill>
              </a:rPr>
              <a:t>МОУ «Нылгинская СОШ»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209007" y="4929198"/>
            <a:ext cx="4725987" cy="132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ИСТОЧНИКИ ИНФОРМАЦИИ </a:t>
            </a:r>
            <a:r>
              <a:rPr lang="en-US" sz="2000" b="1" dirty="0" smtClean="0">
                <a:solidFill>
                  <a:schemeClr val="bg1"/>
                </a:solidFill>
                <a:hlinkClick r:id="rId2"/>
              </a:rPr>
              <a:t>http://edu-lider.ru/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hlinkClick r:id="rId3"/>
              </a:rPr>
              <a:t>http://ru.iite.unesco.org/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7372375" cy="485298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 smtClean="0"/>
              <a:t>		ИКТ-компетентность </a:t>
            </a:r>
            <a:r>
              <a:rPr lang="ru-RU" dirty="0"/>
              <a:t>учителя – </a:t>
            </a:r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  это </a:t>
            </a:r>
            <a:r>
              <a:rPr lang="ru-RU"/>
              <a:t>комплексное </a:t>
            </a:r>
            <a:r>
              <a:rPr lang="ru-RU" smtClean="0"/>
              <a:t>понятие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		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Его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рассматривают, как целенаправленное, эффективное применение технических знаний и умений в реальной образовательной деятельности.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lvl="1">
              <a:lnSpc>
                <a:spcPct val="80000"/>
              </a:lnSpc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ИКТ-компетентность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учителя является составляющей профессиональной компетентности учителя.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  <a:p>
            <a:pPr lvl="1">
              <a:lnSpc>
                <a:spcPct val="80000"/>
              </a:lnSpc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5"/>
          <p:cNvSpPr>
            <a:spLocks noChangeArrowheads="1"/>
          </p:cNvSpPr>
          <p:nvPr/>
        </p:nvSpPr>
        <p:spPr bwMode="gray">
          <a:xfrm rot="5400000">
            <a:off x="4393404" y="-3536173"/>
            <a:ext cx="357189" cy="9144003"/>
          </a:xfrm>
          <a:prstGeom prst="rect">
            <a:avLst/>
          </a:prstGeom>
          <a:solidFill>
            <a:schemeClr val="accent4">
              <a:alpha val="93000"/>
            </a:schemeClr>
          </a:solidFill>
          <a:ln w="38100">
            <a:noFill/>
            <a:miter lim="800000"/>
            <a:headEnd/>
            <a:tailEnd/>
          </a:ln>
          <a:effectLst>
            <a:outerShdw dist="179605" dir="487806" sx="1000" sy="1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391400" cy="563562"/>
          </a:xfrm>
        </p:spPr>
        <p:txBody>
          <a:bodyPr/>
          <a:lstStyle/>
          <a:p>
            <a:r>
              <a:rPr lang="ru-RU" dirty="0" smtClean="0"/>
              <a:t>  Три основных </a:t>
            </a:r>
            <a:r>
              <a:rPr lang="ru-RU" dirty="0"/>
              <a:t>аспекта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ИКТ-компетентности</a:t>
            </a:r>
            <a:r>
              <a:rPr lang="ru-RU" dirty="0"/>
              <a:t/>
            </a:r>
            <a:br>
              <a:rPr lang="ru-RU" dirty="0"/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9673" name="AutoShape 41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74" name="AutoShape 42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75" name="AutoShape 43"/>
          <p:cNvSpPr>
            <a:spLocks noChangeArrowheads="1"/>
          </p:cNvSpPr>
          <p:nvPr/>
        </p:nvSpPr>
        <p:spPr bwMode="gray">
          <a:xfrm>
            <a:off x="2071670" y="4071942"/>
            <a:ext cx="6715172" cy="221457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   </a:t>
            </a:r>
            <a:r>
              <a:rPr lang="ru-RU" b="1" dirty="0" smtClean="0"/>
              <a:t>Понимание </a:t>
            </a:r>
            <a:r>
              <a:rPr lang="ru-RU" b="1" dirty="0"/>
              <a:t>ИКТ как основы новой парадигмы в </a:t>
            </a:r>
            <a:endParaRPr lang="ru-RU" b="1" dirty="0" smtClean="0"/>
          </a:p>
          <a:p>
            <a:r>
              <a:rPr lang="ru-RU" b="1" dirty="0" smtClean="0"/>
              <a:t> образовании</a:t>
            </a:r>
            <a:r>
              <a:rPr lang="ru-RU" b="1" dirty="0"/>
              <a:t>, направленной на развитие учащихся </a:t>
            </a:r>
            <a:endParaRPr lang="ru-RU" b="1" dirty="0" smtClean="0"/>
          </a:p>
          <a:p>
            <a:r>
              <a:rPr lang="ru-RU" b="1" dirty="0" smtClean="0"/>
              <a:t> как </a:t>
            </a:r>
            <a:r>
              <a:rPr lang="ru-RU" b="1" dirty="0"/>
              <a:t>субъектов информационного общества, </a:t>
            </a:r>
            <a:endParaRPr lang="ru-RU" b="1" dirty="0" smtClean="0"/>
          </a:p>
          <a:p>
            <a:r>
              <a:rPr lang="ru-RU" b="1" dirty="0" smtClean="0"/>
              <a:t> способных </a:t>
            </a:r>
            <a:r>
              <a:rPr lang="ru-RU" b="1" dirty="0"/>
              <a:t>к созданию новых знаний, умеющих </a:t>
            </a:r>
            <a:endParaRPr lang="ru-RU" b="1" dirty="0" smtClean="0"/>
          </a:p>
          <a:p>
            <a:r>
              <a:rPr lang="ru-RU" b="1" dirty="0" smtClean="0"/>
              <a:t> оперировать </a:t>
            </a:r>
            <a:r>
              <a:rPr lang="ru-RU" b="1" dirty="0"/>
              <a:t>массивами информации для </a:t>
            </a:r>
            <a:endParaRPr lang="ru-RU" b="1" dirty="0" smtClean="0"/>
          </a:p>
          <a:p>
            <a:r>
              <a:rPr lang="ru-RU" b="1" dirty="0" smtClean="0"/>
              <a:t> получения </a:t>
            </a:r>
            <a:r>
              <a:rPr lang="ru-RU" b="1" dirty="0"/>
              <a:t>нового интеллектуального и/или </a:t>
            </a:r>
            <a:endParaRPr lang="ru-RU" b="1" dirty="0" smtClean="0"/>
          </a:p>
          <a:p>
            <a:r>
              <a:rPr lang="ru-RU" b="1" dirty="0" smtClean="0"/>
              <a:t>     деятельностного </a:t>
            </a:r>
            <a:r>
              <a:rPr lang="ru-RU" b="1" dirty="0"/>
              <a:t>результата.</a:t>
            </a:r>
          </a:p>
        </p:txBody>
      </p:sp>
      <p:sp>
        <p:nvSpPr>
          <p:cNvPr id="69677" name="AutoShape 45"/>
          <p:cNvSpPr>
            <a:spLocks noChangeArrowheads="1"/>
          </p:cNvSpPr>
          <p:nvPr/>
        </p:nvSpPr>
        <p:spPr bwMode="gray">
          <a:xfrm>
            <a:off x="2428860" y="2643182"/>
            <a:ext cx="5929354" cy="118428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ru-RU" dirty="0" smtClean="0"/>
          </a:p>
          <a:p>
            <a:pPr eaLnBrk="0" hangingPunct="0"/>
            <a:r>
              <a:rPr lang="ru-RU" b="1" dirty="0" smtClean="0"/>
              <a:t>Эффективное</a:t>
            </a:r>
            <a:r>
              <a:rPr lang="ru-RU" b="1" dirty="0"/>
              <a:t>, обоснованное применение ИКТ </a:t>
            </a:r>
            <a:endParaRPr lang="ru-RU" b="1" dirty="0" smtClean="0"/>
          </a:p>
          <a:p>
            <a:pPr eaLnBrk="0" hangingPunct="0"/>
            <a:r>
              <a:rPr lang="ru-RU" b="1" dirty="0" smtClean="0"/>
              <a:t>в </a:t>
            </a:r>
            <a:r>
              <a:rPr lang="ru-RU" b="1" dirty="0"/>
              <a:t>образовательной деятельности для решения </a:t>
            </a:r>
            <a:endParaRPr lang="ru-RU" b="1" dirty="0" smtClean="0"/>
          </a:p>
          <a:p>
            <a:pPr eaLnBrk="0" hangingPunct="0"/>
            <a:r>
              <a:rPr lang="ru-RU" b="1" dirty="0" smtClean="0"/>
              <a:t>профессиональных задач.</a:t>
            </a:r>
            <a:r>
              <a:rPr lang="ru-RU" dirty="0"/>
              <a:t/>
            </a:r>
            <a:br>
              <a:rPr lang="ru-RU" dirty="0"/>
            </a:br>
            <a:endParaRPr lang="en-US" b="1" dirty="0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gray">
          <a:xfrm>
            <a:off x="1857356" y="1571612"/>
            <a:ext cx="6143668" cy="92869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ru-RU" dirty="0" smtClean="0"/>
          </a:p>
          <a:p>
            <a:pPr eaLnBrk="0" hangingPunct="0"/>
            <a:r>
              <a:rPr lang="ru-RU" b="1" dirty="0" smtClean="0"/>
              <a:t>    Наличие </a:t>
            </a:r>
            <a:r>
              <a:rPr lang="ru-RU" b="1" dirty="0"/>
              <a:t>достаточно высокого уровня </a:t>
            </a:r>
            <a:endParaRPr lang="ru-RU" b="1" dirty="0" smtClean="0"/>
          </a:p>
          <a:p>
            <a:pPr eaLnBrk="0" hangingPunct="0"/>
            <a:r>
              <a:rPr lang="ru-RU" b="1" dirty="0" smtClean="0"/>
              <a:t>    функциональной </a:t>
            </a:r>
            <a:r>
              <a:rPr lang="ru-RU" b="1" dirty="0"/>
              <a:t>грамотности в сфере </a:t>
            </a:r>
            <a:r>
              <a:rPr lang="ru-RU" b="1" dirty="0" smtClean="0"/>
              <a:t>ИКТ.</a:t>
            </a:r>
            <a:r>
              <a:rPr lang="ru-RU" b="1" dirty="0"/>
              <a:t/>
            </a:r>
            <a:br>
              <a:rPr lang="ru-RU" b="1" dirty="0"/>
            </a:br>
            <a:endParaRPr lang="en-US" b="1" dirty="0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714480" y="2143116"/>
            <a:ext cx="381000" cy="381000"/>
            <a:chOff x="2078" y="1680"/>
            <a:chExt cx="1615" cy="1615"/>
          </a:xfrm>
        </p:grpSpPr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2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93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143108" y="3214686"/>
            <a:ext cx="381000" cy="381000"/>
            <a:chOff x="2078" y="1680"/>
            <a:chExt cx="1615" cy="1615"/>
          </a:xfrm>
        </p:grpSpPr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6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8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9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928794" y="4714884"/>
            <a:ext cx="355600" cy="381000"/>
            <a:chOff x="2078" y="1680"/>
            <a:chExt cx="1615" cy="1615"/>
          </a:xfrm>
        </p:grpSpPr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2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3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214422"/>
            <a:ext cx="7824788" cy="4852987"/>
          </a:xfrm>
        </p:spPr>
        <p:txBody>
          <a:bodyPr/>
          <a:lstStyle/>
          <a:p>
            <a:r>
              <a:rPr lang="ru-RU" sz="2000" dirty="0"/>
              <a:t>ИКТ-компетентность учителей и применение ИКТ в образовательном процессе возникает </a:t>
            </a:r>
            <a:r>
              <a:rPr lang="ru-RU" sz="2000" dirty="0">
                <a:solidFill>
                  <a:schemeClr val="tx1"/>
                </a:solidFill>
              </a:rPr>
              <a:t>с появлением нового педагогического функционала и/или </a:t>
            </a:r>
            <a:r>
              <a:rPr lang="ru-RU" sz="2000" dirty="0" err="1">
                <a:solidFill>
                  <a:schemeClr val="tx1"/>
                </a:solidFill>
              </a:rPr>
              <a:t>c</a:t>
            </a:r>
            <a:r>
              <a:rPr lang="ru-RU" sz="2000" dirty="0">
                <a:solidFill>
                  <a:schemeClr val="tx1"/>
                </a:solidFill>
              </a:rPr>
              <a:t> целью достижения новых образовательных результатов в рамках модернизации российской системы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400" dirty="0"/>
              <a:t>ИКТ-компетентность учителя должна обеспечивать </a:t>
            </a:r>
            <a:r>
              <a:rPr lang="ru-RU" sz="2400" dirty="0" smtClean="0"/>
              <a:t>реализацию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новых целей образования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новых форм организации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образовательного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процесса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нового содержания образовательной деятельности.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32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+mn-lt"/>
              </a:rPr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>
              <a:lnSpc>
                <a:spcPct val="80000"/>
              </a:lnSpc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gray">
          <a:xfrm rot="5400000">
            <a:off x="4393404" y="-3536173"/>
            <a:ext cx="357189" cy="9144003"/>
          </a:xfrm>
          <a:prstGeom prst="rect">
            <a:avLst/>
          </a:prstGeom>
          <a:solidFill>
            <a:schemeClr val="accent4">
              <a:alpha val="93000"/>
            </a:schemeClr>
          </a:solidFill>
          <a:ln w="38100">
            <a:noFill/>
            <a:miter lim="800000"/>
            <a:headEnd/>
            <a:tailEnd/>
          </a:ln>
          <a:effectLst>
            <a:outerShdw dist="179605" dir="487806" sx="1000" sy="1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85728"/>
            <a:ext cx="7391400" cy="563562"/>
          </a:xfrm>
        </p:spPr>
        <p:txBody>
          <a:bodyPr/>
          <a:lstStyle/>
          <a:p>
            <a:r>
              <a:rPr lang="ru-RU" sz="2800" i="1" dirty="0"/>
              <a:t>Структура ИКТ-компетентности учителей. Рекомендации ЮНЕСКО</a:t>
            </a:r>
            <a:endParaRPr lang="ru-RU" sz="2800" dirty="0"/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idx="1"/>
          </p:nvPr>
        </p:nvGraphicFramePr>
        <p:xfrm>
          <a:off x="339299" y="1428736"/>
          <a:ext cx="8465403" cy="4897234"/>
        </p:xfrm>
        <a:graphic>
          <a:graphicData uri="http://schemas.openxmlformats.org/drawingml/2006/table">
            <a:tbl>
              <a:tblPr/>
              <a:tblGrid>
                <a:gridCol w="3071834"/>
                <a:gridCol w="1750231"/>
                <a:gridCol w="1785950"/>
                <a:gridCol w="1857388"/>
              </a:tblGrid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Применение ИКТ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Освоение знаний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Производство знаний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Понимание роли ИКТ в образовании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Знакомство с образовательной политикой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 образовательной политики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Инициация инноваций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Учебная программа и оценивание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Базовые знания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Применение знаний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Умения жителя общества знаний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</a:tr>
              <a:tr h="655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Педагогические практики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Использование ИКТ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 комплексных задач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Способность к самообразованию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Технические и программные средства ИКТ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Базовые инструменты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Сложные инструменты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Распространяющиеся технологии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</a:tr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Организация и управление образовательным процессом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Традиционные формы учебной работы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Группы сотрудничества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Обучающаяся организация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652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Профессиональное развитие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Компьютерная грамотность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Помощь и наставничество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 как мастер учения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7391400" cy="563562"/>
          </a:xfrm>
        </p:spPr>
        <p:txBody>
          <a:bodyPr/>
          <a:lstStyle/>
          <a:p>
            <a:r>
              <a:rPr lang="en-US" dirty="0"/>
              <a:t> </a:t>
            </a:r>
            <a:r>
              <a:rPr lang="ru-RU" dirty="0"/>
              <a:t>ИКТ-компетентность учителя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602937" y="857232"/>
            <a:ext cx="7938126" cy="5857916"/>
            <a:chOff x="571472" y="857232"/>
            <a:chExt cx="7938126" cy="5857916"/>
          </a:xfrm>
        </p:grpSpPr>
        <p:sp>
          <p:nvSpPr>
            <p:cNvPr id="95236" name="Freeform 4"/>
            <p:cNvSpPr>
              <a:spLocks noEditPoints="1"/>
            </p:cNvSpPr>
            <p:nvPr/>
          </p:nvSpPr>
          <p:spPr bwMode="gray">
            <a:xfrm rot="20241944">
              <a:off x="1484374" y="2152526"/>
              <a:ext cx="6686121" cy="3483554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Oval 6"/>
            <p:cNvSpPr>
              <a:spLocks noChangeArrowheads="1"/>
            </p:cNvSpPr>
            <p:nvPr/>
          </p:nvSpPr>
          <p:spPr bwMode="gray">
            <a:xfrm rot="20056323">
              <a:off x="5299658" y="2002367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>
                    <a:alpha val="70000"/>
                  </a:srgbClr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Oval 6"/>
            <p:cNvSpPr>
              <a:spLocks noChangeArrowheads="1"/>
            </p:cNvSpPr>
            <p:nvPr/>
          </p:nvSpPr>
          <p:spPr bwMode="gray">
            <a:xfrm rot="20056323">
              <a:off x="4318575" y="4273759"/>
              <a:ext cx="1364106" cy="460459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gray">
            <a:xfrm rot="20056323">
              <a:off x="6156915" y="6002895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1" name="Oval 9"/>
            <p:cNvSpPr>
              <a:spLocks noChangeArrowheads="1"/>
            </p:cNvSpPr>
            <p:nvPr/>
          </p:nvSpPr>
          <p:spPr bwMode="gray">
            <a:xfrm rot="20056323">
              <a:off x="1671939" y="3427560"/>
              <a:ext cx="1066800" cy="376761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9" name="Oval 7"/>
            <p:cNvSpPr>
              <a:spLocks noChangeArrowheads="1"/>
            </p:cNvSpPr>
            <p:nvPr/>
          </p:nvSpPr>
          <p:spPr bwMode="gray">
            <a:xfrm rot="20056323">
              <a:off x="1942073" y="5502827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8"/>
            <p:cNvSpPr>
              <a:spLocks noChangeArrowheads="1"/>
            </p:cNvSpPr>
            <p:nvPr/>
          </p:nvSpPr>
          <p:spPr bwMode="gray">
            <a:xfrm rot="20056323">
              <a:off x="4022661" y="6297841"/>
              <a:ext cx="1066800" cy="345749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7" name="Oval 5"/>
            <p:cNvSpPr>
              <a:spLocks noChangeArrowheads="1"/>
            </p:cNvSpPr>
            <p:nvPr/>
          </p:nvSpPr>
          <p:spPr bwMode="gray">
            <a:xfrm rot="20056323">
              <a:off x="3085080" y="2216679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>
                    <a:alpha val="70000"/>
                  </a:srgbClr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8" name="Oval 6"/>
            <p:cNvSpPr>
              <a:spLocks noChangeArrowheads="1"/>
            </p:cNvSpPr>
            <p:nvPr/>
          </p:nvSpPr>
          <p:spPr bwMode="gray">
            <a:xfrm rot="20056323">
              <a:off x="7299923" y="2573870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>
                    <a:alpha val="70000"/>
                  </a:srgbClr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0" name="Oval 8"/>
            <p:cNvSpPr>
              <a:spLocks noChangeArrowheads="1"/>
            </p:cNvSpPr>
            <p:nvPr/>
          </p:nvSpPr>
          <p:spPr bwMode="gray">
            <a:xfrm rot="20056323">
              <a:off x="7442798" y="4502695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>
                    <a:alpha val="70000"/>
                  </a:srgbClr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gray">
            <a:xfrm>
              <a:off x="857224" y="4286256"/>
              <a:ext cx="1714512" cy="1714512"/>
            </a:xfrm>
            <a:prstGeom prst="ellipse">
              <a:avLst/>
            </a:prstGeom>
            <a:gradFill flip="none"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gray">
            <a:xfrm>
              <a:off x="785786" y="2357430"/>
              <a:ext cx="1643063" cy="161925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alpha val="75000"/>
                  </a:schemeClr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gray">
            <a:xfrm>
              <a:off x="3428992" y="2714620"/>
              <a:ext cx="2071688" cy="192881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gray">
            <a:xfrm>
              <a:off x="4429124" y="857232"/>
              <a:ext cx="1643063" cy="1643063"/>
            </a:xfrm>
            <a:prstGeom prst="ellipse">
              <a:avLst/>
            </a:prstGeom>
            <a:gradFill flip="none" rotWithShape="1">
              <a:gsLst>
                <a:gs pos="0">
                  <a:schemeClr val="folHlink">
                    <a:alpha val="80000"/>
                  </a:schemeClr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3214688" y="1857375"/>
              <a:ext cx="7493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95249" name="Text Box 17"/>
            <p:cNvSpPr txBox="1">
              <a:spLocks noChangeArrowheads="1"/>
            </p:cNvSpPr>
            <p:nvPr/>
          </p:nvSpPr>
          <p:spPr bwMode="gray">
            <a:xfrm>
              <a:off x="4681910" y="1142984"/>
              <a:ext cx="115768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Урок с </a:t>
              </a: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использо</a:t>
              </a:r>
              <a:endPara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ванием</a:t>
              </a:r>
              <a:endPara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 ИКТ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gray">
            <a:xfrm>
              <a:off x="4000501" y="5643563"/>
              <a:ext cx="7493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95251" name="Text Box 19"/>
            <p:cNvSpPr txBox="1">
              <a:spLocks noChangeArrowheads="1"/>
            </p:cNvSpPr>
            <p:nvPr/>
          </p:nvSpPr>
          <p:spPr bwMode="gray">
            <a:xfrm>
              <a:off x="1000100" y="4500570"/>
              <a:ext cx="144623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Для </a:t>
              </a: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взаимодей</a:t>
              </a:r>
              <a:endPara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ствия</a:t>
              </a:r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 с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родителями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gray">
            <a:xfrm>
              <a:off x="3571868" y="3214686"/>
              <a:ext cx="1785938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 eaLnBrk="0" hangingPunct="0"/>
              <a:r>
                <a:rPr lang="ru-RU" sz="5400" b="1" cap="all" dirty="0" smtClean="0">
                  <a:ln w="0"/>
                  <a:effectLst>
                    <a:reflection blurRad="12700" stA="50000" endPos="50000" dist="5000" dir="5400000" sy="-100000" rotWithShape="0"/>
                  </a:effectLst>
                </a:rPr>
                <a:t>ИКТ</a:t>
              </a:r>
              <a:endPara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gray">
            <a:xfrm>
              <a:off x="3000364" y="5000636"/>
              <a:ext cx="1714512" cy="1714512"/>
            </a:xfrm>
            <a:prstGeom prst="ellipse">
              <a:avLst/>
            </a:prstGeom>
            <a:gradFill flip="none"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47" name="Oval 10"/>
            <p:cNvSpPr>
              <a:spLocks noChangeArrowheads="1"/>
            </p:cNvSpPr>
            <p:nvPr/>
          </p:nvSpPr>
          <p:spPr bwMode="gray">
            <a:xfrm>
              <a:off x="6357950" y="1428736"/>
              <a:ext cx="1677997" cy="1643074"/>
            </a:xfrm>
            <a:prstGeom prst="ellipse">
              <a:avLst/>
            </a:prstGeom>
            <a:gradFill flip="none"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gray">
            <a:xfrm>
              <a:off x="6572264" y="3357562"/>
              <a:ext cx="1643074" cy="164307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alpha val="80000"/>
                  </a:schemeClr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5143504" y="4714884"/>
              <a:ext cx="1714512" cy="1714512"/>
            </a:xfrm>
            <a:prstGeom prst="ellipse">
              <a:avLst/>
            </a:prstGeom>
            <a:gradFill flip="none" rotWithShape="1">
              <a:gsLst>
                <a:gs pos="0">
                  <a:srgbClr val="808080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1" name="Oval 13"/>
            <p:cNvSpPr>
              <a:spLocks noChangeArrowheads="1"/>
            </p:cNvSpPr>
            <p:nvPr/>
          </p:nvSpPr>
          <p:spPr bwMode="gray">
            <a:xfrm>
              <a:off x="2285984" y="1000108"/>
              <a:ext cx="1643074" cy="1643074"/>
            </a:xfrm>
            <a:prstGeom prst="ellipse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2" name="Text Box 17"/>
            <p:cNvSpPr txBox="1">
              <a:spLocks noChangeArrowheads="1"/>
            </p:cNvSpPr>
            <p:nvPr/>
          </p:nvSpPr>
          <p:spPr bwMode="gray">
            <a:xfrm>
              <a:off x="2339788" y="1285860"/>
              <a:ext cx="154721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Объяснение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нового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материала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на уроке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6553830" y="1714488"/>
              <a:ext cx="138691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Подобрать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ПО для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учебных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целей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19"/>
            <p:cNvSpPr txBox="1">
              <a:spLocks noChangeArrowheads="1"/>
            </p:cNvSpPr>
            <p:nvPr/>
          </p:nvSpPr>
          <p:spPr bwMode="gray">
            <a:xfrm>
              <a:off x="6715140" y="3714752"/>
              <a:ext cx="141416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Поурочное </a:t>
              </a: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плани</a:t>
              </a:r>
              <a:endPara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рование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gray">
            <a:xfrm>
              <a:off x="5158628" y="5000636"/>
              <a:ext cx="1625765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Для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мониторинга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развития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учащихся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0" name="Text Box 19"/>
            <p:cNvSpPr txBox="1">
              <a:spLocks noChangeArrowheads="1"/>
            </p:cNvSpPr>
            <p:nvPr/>
          </p:nvSpPr>
          <p:spPr bwMode="gray">
            <a:xfrm>
              <a:off x="3071802" y="5286388"/>
              <a:ext cx="1503937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Поиск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учебных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материалов 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в Интернет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71472" y="2500306"/>
              <a:ext cx="20002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Для </a:t>
              </a: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взаимодей</a:t>
              </a:r>
              <a:endPara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  <a:p>
              <a:pPr algn="ctr" eaLnBrk="0" hangingPunct="0"/>
              <a:r>
                <a:rPr lang="ru-RU" sz="1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ствия</a:t>
              </a:r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 с</a:t>
              </a:r>
            </a:p>
            <a:p>
              <a:pPr algn="ctr" eaLnBrk="0" hangingPunct="0"/>
              <a:r>
                <a:rPr lang="ru-RU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Verdana" pitchFamily="34" charset="0"/>
                </a:rPr>
                <a:t>коллегами</a:t>
              </a:r>
              <a:endPara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4857752" y="2408929"/>
            <a:ext cx="3438556" cy="350211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5"/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108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571472" y="2408929"/>
            <a:ext cx="3429024" cy="350211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5"/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10800000" scaled="1"/>
            <a:tileRect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85786" y="2683605"/>
            <a:ext cx="3357586" cy="106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lang="ru-RU" sz="2000" b="1" dirty="0" smtClean="0"/>
              <a:t>ЗНАНИЕВЫЙ УРОВЕНЬ </a:t>
            </a:r>
            <a:r>
              <a:rPr lang="ru-RU" sz="1600" b="1" dirty="0" smtClean="0"/>
              <a:t>(подготовленность к деятельности)</a:t>
            </a: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2571736" y="1516232"/>
            <a:ext cx="903288" cy="1193306"/>
          </a:xfrm>
          <a:prstGeom prst="downArrow">
            <a:avLst/>
          </a:prstGeom>
          <a:gradFill flip="none"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725987" y="2926237"/>
            <a:ext cx="909637" cy="119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500694" y="1516232"/>
            <a:ext cx="903287" cy="1193306"/>
          </a:xfrm>
          <a:prstGeom prst="downArrow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18000000" scaled="0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1178695" y="142853"/>
            <a:ext cx="6466444" cy="1990921"/>
            <a:chOff x="1997" y="1314"/>
            <a:chExt cx="1879" cy="931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3"/>
              <a:ext cx="1879" cy="842"/>
              <a:chOff x="1973" y="1027"/>
              <a:chExt cx="1916" cy="859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84" y="1034"/>
                <a:ext cx="1905" cy="85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82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53" y="1327"/>
              <a:ext cx="1542" cy="75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36" y="1346"/>
              <a:ext cx="1382" cy="67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2589562" y="280190"/>
            <a:ext cx="3679125" cy="11537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УРОВНИ 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ИКТ-компетентности 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современного учителя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4929190" y="2683605"/>
            <a:ext cx="3357586" cy="11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ДЕЯТЕЛЬНОСТНЫЙ УРОВЕНЬ</a:t>
            </a:r>
          </a:p>
          <a:p>
            <a:pPr eaLnBrk="0" hangingPunct="0"/>
            <a:r>
              <a:rPr lang="ru-RU" sz="1600" b="1" dirty="0" smtClean="0"/>
              <a:t>(состоявшаяся деятельность)</a:t>
            </a: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Freeform 9"/>
          <p:cNvSpPr>
            <a:spLocks/>
          </p:cNvSpPr>
          <p:nvPr/>
        </p:nvSpPr>
        <p:spPr bwMode="gray">
          <a:xfrm rot="18970055" flipH="1">
            <a:off x="3647117" y="4672718"/>
            <a:ext cx="1534938" cy="1041161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21000000" scaled="0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857224" y="3507633"/>
            <a:ext cx="2857520" cy="133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chemeClr val="accent4"/>
                </a:solidFill>
              </a:rPr>
              <a:t>Характеризуется наличием у учителей знаний, умений и навыков, достаточных для пользования оборудованием, программным обеспечением </a:t>
            </a:r>
          </a:p>
          <a:p>
            <a:pPr eaLnBrk="0" hangingPunct="0"/>
            <a:r>
              <a:rPr lang="ru-RU" sz="1400" b="1" dirty="0" smtClean="0">
                <a:solidFill>
                  <a:schemeClr val="accent4"/>
                </a:solidFill>
              </a:rPr>
              <a:t>и ресурсами в сфере ИКТ.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072066" y="3576302"/>
            <a:ext cx="3357586" cy="1124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dirty="0" smtClean="0"/>
              <a:t>На этом уровне функциональная грамотность в сфере ИКТ эффективно и систематически применяется учителем для решения образовательных задач.</a:t>
            </a:r>
            <a:endParaRPr lang="ru-RU" sz="1400" b="1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2910" y="4812344"/>
            <a:ext cx="3571900" cy="13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chemeClr val="accent4"/>
                </a:solidFill>
              </a:rPr>
              <a:t>ПОДУРОВНИ: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4"/>
                </a:solidFill>
              </a:rPr>
              <a:t>Общая компьютерная грамотность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4"/>
                </a:solidFill>
              </a:rPr>
              <a:t>Предметная компьютерная</a:t>
            </a:r>
          </a:p>
          <a:p>
            <a:pPr eaLnBrk="0" hangingPunct="0"/>
            <a:r>
              <a:rPr lang="ru-RU" sz="1400" b="1" dirty="0" smtClean="0">
                <a:solidFill>
                  <a:schemeClr val="accent4"/>
                </a:solidFill>
              </a:rPr>
              <a:t>    грамотность</a:t>
            </a:r>
          </a:p>
          <a:p>
            <a:pPr eaLnBrk="0" hangingPunct="0">
              <a:buFont typeface="Wingdings" pitchFamily="2" charset="2"/>
              <a:buChar char="§"/>
            </a:pPr>
            <a:endParaRPr lang="ru-RU" sz="1400" b="1" dirty="0" smtClean="0">
              <a:solidFill>
                <a:schemeClr val="accent4"/>
              </a:solidFill>
            </a:endParaRPr>
          </a:p>
          <a:p>
            <a:pPr eaLnBrk="0" hangingPunct="0">
              <a:buFont typeface="Wingdings" pitchFamily="2" charset="2"/>
              <a:buChar char="§"/>
            </a:pP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4812344"/>
            <a:ext cx="3429024" cy="71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chemeClr val="accent4"/>
                </a:solidFill>
              </a:rPr>
              <a:t>ПОДУРОВНИ: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4"/>
                </a:solidFill>
              </a:rPr>
              <a:t>Организационные инновации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4"/>
                </a:solidFill>
              </a:rPr>
              <a:t>Содержательные инновации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5929330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Профессиональное совершенствование     современного учителя в сфере ИКТ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gray">
          <a:xfrm rot="5400000">
            <a:off x="4393404" y="-3536173"/>
            <a:ext cx="357189" cy="9144003"/>
          </a:xfrm>
          <a:prstGeom prst="rect">
            <a:avLst/>
          </a:prstGeom>
          <a:solidFill>
            <a:schemeClr val="accent4">
              <a:alpha val="93000"/>
            </a:schemeClr>
          </a:solidFill>
          <a:ln w="38100">
            <a:noFill/>
            <a:miter lim="800000"/>
            <a:headEnd/>
            <a:tailEnd/>
          </a:ln>
          <a:effectLst>
            <a:outerShdw dist="179605" dir="487806" sx="1000" sy="1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779" y="319088"/>
            <a:ext cx="7872442" cy="563562"/>
          </a:xfrm>
        </p:spPr>
        <p:txBody>
          <a:bodyPr/>
          <a:lstStyle/>
          <a:p>
            <a:r>
              <a:rPr lang="ru-RU" sz="3200" dirty="0" smtClean="0"/>
              <a:t>Примерный перечень содержания ИКТ-компетентности учителя: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643998" cy="4852987"/>
          </a:xfrm>
        </p:spPr>
        <p:txBody>
          <a:bodyPr/>
          <a:lstStyle/>
          <a:p>
            <a:pPr>
              <a:buNone/>
            </a:pPr>
            <a:r>
              <a:rPr lang="ru-RU" b="0" i="1" dirty="0" smtClean="0"/>
              <a:t>	</a:t>
            </a:r>
            <a:r>
              <a:rPr lang="ru-RU" sz="2000" i="1" dirty="0" smtClean="0"/>
              <a:t>(по мере развития компетентности от базового к повышенному уровню).</a:t>
            </a:r>
            <a:endParaRPr lang="ru-RU" sz="2000" dirty="0" smtClean="0"/>
          </a:p>
          <a:p>
            <a:r>
              <a:rPr lang="ru-RU" sz="1400" dirty="0" smtClean="0">
                <a:solidFill>
                  <a:schemeClr val="accent4"/>
                </a:solidFill>
              </a:rPr>
              <a:t>Знать перечень основных существующих электронных (цифровых) пособий по предмету (на дисках и в Интернете): электронные учебники, атласы, коллекции цифровых образовательных ресурсов в Интернете и т.д.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Уметь находить, оценивать, отбирать и демонстрировать информацию из ЦОР (например, использовать материалы электронных учебников и других пособий на дисках и в Интернете) в соответствии с поставленными учебными задачами.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Устанавливать используемую программу на демонстрационный компьютер, пользоваться проекционной техникой, владеть методиками создания собственного электронного дидактического материала.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Уметь преобразовывать и представлять информацию в эффективном для решения учебных задач виде, составлять собственный учебный материал из имеющихся источников, обобщая, сравнивая, противопоставляя, преобразовывая различные данные.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Уметь выбирать и использовать ПО (текстовый и табличный редакторы, программы для создания буклетов, сайтов, презентационные программы (</a:t>
            </a:r>
            <a:r>
              <a:rPr lang="ru-RU" sz="1400" dirty="0" err="1" smtClean="0">
                <a:solidFill>
                  <a:schemeClr val="accent4"/>
                </a:solidFill>
              </a:rPr>
              <a:t>Power</a:t>
            </a:r>
            <a:r>
              <a:rPr lang="ru-RU" sz="1400" dirty="0" smtClean="0">
                <a:solidFill>
                  <a:schemeClr val="accent4"/>
                </a:solidFill>
              </a:rPr>
              <a:t> </a:t>
            </a:r>
            <a:r>
              <a:rPr lang="ru-RU" sz="1400" dirty="0" err="1" smtClean="0">
                <a:solidFill>
                  <a:schemeClr val="accent4"/>
                </a:solidFill>
              </a:rPr>
              <a:t>Point</a:t>
            </a:r>
            <a:r>
              <a:rPr lang="ru-RU" sz="1400" dirty="0" smtClean="0">
                <a:solidFill>
                  <a:schemeClr val="accent4"/>
                </a:solidFill>
              </a:rPr>
              <a:t>, </a:t>
            </a:r>
            <a:r>
              <a:rPr lang="ru-RU" sz="1400" dirty="0" err="1" smtClean="0">
                <a:solidFill>
                  <a:schemeClr val="accent4"/>
                </a:solidFill>
              </a:rPr>
              <a:t>Flash</a:t>
            </a:r>
            <a:r>
              <a:rPr lang="ru-RU" sz="1400" dirty="0" smtClean="0">
                <a:solidFill>
                  <a:schemeClr val="accent4"/>
                </a:solidFill>
              </a:rPr>
              <a:t>)) для оптимального представления различного рода материалов, необходимых для учебного процесса (материалы для урока, тематическое планирование, мониторинги по своему предмету, различные отчеты по предмету, анализ процесса обучения, и т.д.).</a:t>
            </a:r>
          </a:p>
          <a:p>
            <a:pPr>
              <a:buFont typeface="Wingdings" pitchFamily="2" charset="2"/>
              <a:buChar char="§"/>
            </a:pPr>
            <a:endParaRPr lang="en-US" sz="1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92238"/>
            <a:ext cx="8286808" cy="4852987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4"/>
                </a:solidFill>
              </a:rPr>
              <a:t>Уметь применять НИТИ-методики (Новые Информационные Технологии и Интернет) – это методики проведения уроков, объединенных одной темой, с использованием ИКТ. Они содержат ссылки на электронные материалы и </a:t>
            </a:r>
            <a:r>
              <a:rPr lang="ru-RU" sz="1400" dirty="0" err="1" smtClean="0">
                <a:solidFill>
                  <a:schemeClr val="accent4"/>
                </a:solidFill>
              </a:rPr>
              <a:t>веб-сайты</a:t>
            </a:r>
            <a:r>
              <a:rPr lang="ru-RU" sz="1400" dirty="0" smtClean="0">
                <a:solidFill>
                  <a:schemeClr val="accent4"/>
                </a:solidFill>
              </a:rPr>
              <a:t>, полезные при проведении уроков на заданную тему.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Эффективно применять инструменты организации учебной деятельности учащегося (программы тестирования, электронные рабочие тетради, системы организации учебной деятельности учащегося и т.д.).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Уметь сформировать цифровое собственное </a:t>
            </a:r>
            <a:r>
              <a:rPr lang="ru-RU" sz="1400" dirty="0" err="1" smtClean="0">
                <a:solidFill>
                  <a:schemeClr val="accent4"/>
                </a:solidFill>
              </a:rPr>
              <a:t>портфолио</a:t>
            </a:r>
            <a:r>
              <a:rPr lang="ru-RU" sz="1400" dirty="0" smtClean="0">
                <a:solidFill>
                  <a:schemeClr val="accent4"/>
                </a:solidFill>
              </a:rPr>
              <a:t> и </a:t>
            </a:r>
            <a:r>
              <a:rPr lang="ru-RU" sz="1400" dirty="0" err="1" smtClean="0">
                <a:solidFill>
                  <a:schemeClr val="accent4"/>
                </a:solidFill>
              </a:rPr>
              <a:t>портфолио</a:t>
            </a:r>
            <a:r>
              <a:rPr lang="ru-RU" sz="1400" dirty="0" smtClean="0">
                <a:solidFill>
                  <a:schemeClr val="accent4"/>
                </a:solidFill>
              </a:rPr>
              <a:t> учащегося.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Уметь грамотно выбирать форму передачи информации учащимся, родителям, коллегам, администрации школы (школьная сеть, электронная почта, социальная сеть (</a:t>
            </a:r>
            <a:r>
              <a:rPr lang="ru-RU" sz="1400" dirty="0" err="1" smtClean="0">
                <a:solidFill>
                  <a:schemeClr val="accent4"/>
                </a:solidFill>
              </a:rPr>
              <a:t>Дневник.ру</a:t>
            </a:r>
            <a:r>
              <a:rPr lang="ru-RU" sz="1400" dirty="0" smtClean="0">
                <a:solidFill>
                  <a:schemeClr val="accent4"/>
                </a:solidFill>
              </a:rPr>
              <a:t>, …), сайт (раздел сайта), лист рассылки (список рассылки – используется для рассылок почты, предоставляет средства автоматического добавления и удаления адресов из списка), форум, Wiki-среда (</a:t>
            </a:r>
            <a:r>
              <a:rPr lang="ru-RU" sz="1400" dirty="0" err="1" smtClean="0">
                <a:solidFill>
                  <a:schemeClr val="accent4"/>
                </a:solidFill>
              </a:rPr>
              <a:t>Ви́ки</a:t>
            </a:r>
            <a:r>
              <a:rPr lang="ru-RU" sz="1400" dirty="0" smtClean="0">
                <a:solidFill>
                  <a:schemeClr val="accent4"/>
                </a:solidFill>
              </a:rPr>
              <a:t> (</a:t>
            </a:r>
            <a:r>
              <a:rPr lang="ru-RU" sz="1400" dirty="0" err="1" smtClean="0">
                <a:solidFill>
                  <a:schemeClr val="accent4"/>
                </a:solidFill>
              </a:rPr>
              <a:t>Wiki</a:t>
            </a:r>
            <a:r>
              <a:rPr lang="ru-RU" sz="1400" dirty="0" smtClean="0">
                <a:solidFill>
                  <a:schemeClr val="accent4"/>
                </a:solidFill>
              </a:rPr>
              <a:t>) — гипертекстовая среда для коллективного редактирования, накопления и структуризации письменной информации), </a:t>
            </a:r>
            <a:r>
              <a:rPr lang="ru-RU" sz="1400" dirty="0" err="1" smtClean="0">
                <a:solidFill>
                  <a:schemeClr val="accent4"/>
                </a:solidFill>
              </a:rPr>
              <a:t>блог</a:t>
            </a:r>
            <a:r>
              <a:rPr lang="ru-RU" sz="1400" dirty="0" smtClean="0">
                <a:solidFill>
                  <a:schemeClr val="accent4"/>
                </a:solidFill>
              </a:rPr>
              <a:t> (сетевой журнал или дневник событий) и др.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Организовывать работу учащихся в рамках сетевых коммуникационных проектов (олимпиады, конкурсы, викторины…), дистанционно поддерживать учебный процесс (по необходимости).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en-US" sz="30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08213" y="5470525"/>
            <a:ext cx="472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http://edu-lider.ru/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cdb2004c007l</Template>
  <TotalTime>555</TotalTime>
  <Words>494</Words>
  <Application>Microsoft Office PowerPoint</Application>
  <PresentationFormat>Экран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cdb2004c007l</vt:lpstr>
      <vt:lpstr>ИКТ – компетентность современного учителя</vt:lpstr>
      <vt:lpstr>Слайд 2</vt:lpstr>
      <vt:lpstr>  Три основных аспекта    ИКТ-компетентности </vt:lpstr>
      <vt:lpstr>Слайд 4</vt:lpstr>
      <vt:lpstr>Структура ИКТ-компетентности учителей. Рекомендации ЮНЕСКО</vt:lpstr>
      <vt:lpstr> ИКТ-компетентность учителя</vt:lpstr>
      <vt:lpstr>Слайд 7</vt:lpstr>
      <vt:lpstr>Примерный перечень содержания ИКТ-компетентности учителя: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– компетентность современного учителя</dc:title>
  <dc:creator>Admin</dc:creator>
  <cp:lastModifiedBy>Admin</cp:lastModifiedBy>
  <cp:revision>58</cp:revision>
  <dcterms:created xsi:type="dcterms:W3CDTF">2013-01-27T08:23:54Z</dcterms:created>
  <dcterms:modified xsi:type="dcterms:W3CDTF">2015-09-02T19:44:42Z</dcterms:modified>
</cp:coreProperties>
</file>