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69" r:id="rId4"/>
    <p:sldId id="265" r:id="rId5"/>
    <p:sldId id="270" r:id="rId6"/>
    <p:sldId id="257" r:id="rId7"/>
    <p:sldId id="266" r:id="rId8"/>
    <p:sldId id="272" r:id="rId9"/>
    <p:sldId id="273" r:id="rId10"/>
    <p:sldId id="274" r:id="rId11"/>
    <p:sldId id="276" r:id="rId12"/>
    <p:sldId id="275" r:id="rId13"/>
    <p:sldId id="277" r:id="rId14"/>
    <p:sldId id="267" r:id="rId15"/>
    <p:sldId id="271" r:id="rId16"/>
    <p:sldId id="287" r:id="rId17"/>
    <p:sldId id="262" r:id="rId18"/>
    <p:sldId id="263" r:id="rId19"/>
    <p:sldId id="264" r:id="rId20"/>
    <p:sldId id="280" r:id="rId21"/>
    <p:sldId id="288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8D66-E964-4D0E-9344-47A8FC16363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D137-9074-43EA-84B6-D0218272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8D66-E964-4D0E-9344-47A8FC16363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D137-9074-43EA-84B6-D0218272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8D66-E964-4D0E-9344-47A8FC16363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D137-9074-43EA-84B6-D0218272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8D66-E964-4D0E-9344-47A8FC16363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D137-9074-43EA-84B6-D0218272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8D66-E964-4D0E-9344-47A8FC16363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D137-9074-43EA-84B6-D0218272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8D66-E964-4D0E-9344-47A8FC16363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D137-9074-43EA-84B6-D0218272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8D66-E964-4D0E-9344-47A8FC16363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D137-9074-43EA-84B6-D0218272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8D66-E964-4D0E-9344-47A8FC16363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BD137-9074-43EA-84B6-D021827249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8D66-E964-4D0E-9344-47A8FC16363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D137-9074-43EA-84B6-D0218272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8D66-E964-4D0E-9344-47A8FC16363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DBBD137-9074-43EA-84B6-D0218272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1B58D66-E964-4D0E-9344-47A8FC16363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D137-9074-43EA-84B6-D0218272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1B58D66-E964-4D0E-9344-47A8FC16363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BBD137-9074-43EA-84B6-D0218272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Documents%20and%20Settings\Rudakovalp\&#1056;&#1072;&#1073;&#1086;&#1095;&#1080;&#1081;%20&#1089;&#1090;&#1086;&#1083;\&#1048;&#1079;&#1086;&#1073;&#1088;&#1072;&#1078;&#1077;&#1085;&#1080;&#1077;%2011%20001.avi" TargetMode="External"/><Relationship Id="rId1" Type="http://schemas.openxmlformats.org/officeDocument/2006/relationships/video" Target="file:///C:\Documents%20and%20Settings\Rudakovalp\&#1056;&#1072;&#1073;&#1086;&#1095;&#1080;&#1081;%20&#1089;&#1090;&#1086;&#1083;\&#1048;&#1079;&#1086;&#1073;&#1088;&#1072;&#1078;&#1077;&#1085;&#1080;&#1077;%2011%20003.avi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Rudakovalp\&#1056;&#1072;&#1073;&#1086;&#1095;&#1080;&#1081;%20&#1089;&#1090;&#1086;&#1083;\DSCN1245.AVI" TargetMode="Externa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Rudakovalp\&#1052;&#1086;&#1080;%20&#1076;&#1086;&#1082;&#1091;&#1084;&#1077;&#1085;&#1090;&#1099;\&#1052;&#1086;&#1080;%20&#1088;&#1080;&#1089;&#1091;&#1085;&#1082;&#1080;\&#1048;&#1079;&#1086;&#1073;&#1088;&#1072;&#1078;&#1077;&#1085;&#1080;&#1077;%2011%20001.avi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928813" y="3124200"/>
            <a:ext cx="7215187" cy="2519363"/>
          </a:xfrm>
        </p:spPr>
        <p:txBody>
          <a:bodyPr>
            <a:normAutofit fontScale="90000"/>
            <a:scene3d>
              <a:camera prst="isometricOffAxis1Right"/>
              <a:lightRig rig="threePt" dir="t"/>
            </a:scene3d>
          </a:bodyPr>
          <a:lstStyle/>
          <a:p>
            <a:pPr marL="514350" indent="-51435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СТАРШЕКЛАССНИКИ И ПРОБЛЕМЫ МИРОВОЗЗРЕНИЯ</a:t>
            </a:r>
            <a:endParaRPr lang="ru-RU" sz="40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3203848" y="548680"/>
            <a:ext cx="3374259" cy="2540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Наиболее актуальными, личностно значимыми для старшеклассников являются проблемы связанные с:  отношением к другому человеку , на втором месте- проблемы, связанные с отношением к себе, затем, с отношением к миру.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7467600" cy="3554419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3200" b="1" dirty="0" smtClean="0"/>
              <a:t>отношением к другому человеку; 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/>
              <a:t>на втором месте- проблемы, связанные с отношением к себе; 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/>
              <a:t>на третьем- с отношением к миру.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Отношение к другому человеку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7467600" cy="469742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Дружба-</a:t>
            </a:r>
            <a:r>
              <a:rPr lang="ru-RU" b="1" dirty="0" smtClean="0"/>
              <a:t>29 чел.</a:t>
            </a:r>
            <a:endParaRPr lang="ru-RU" dirty="0" smtClean="0"/>
          </a:p>
          <a:p>
            <a:r>
              <a:rPr lang="ru-RU" dirty="0" smtClean="0"/>
              <a:t>Взаимоотношения людей-</a:t>
            </a:r>
            <a:r>
              <a:rPr lang="ru-RU" b="1" dirty="0" smtClean="0"/>
              <a:t>23 чел.</a:t>
            </a:r>
          </a:p>
          <a:p>
            <a:r>
              <a:rPr lang="ru-RU" dirty="0" smtClean="0"/>
              <a:t>Разочарование в человеке-</a:t>
            </a:r>
            <a:r>
              <a:rPr lang="ru-RU" b="1" dirty="0" smtClean="0"/>
              <a:t>22 чел.</a:t>
            </a:r>
            <a:endParaRPr lang="ru-RU" dirty="0" smtClean="0"/>
          </a:p>
          <a:p>
            <a:r>
              <a:rPr lang="ru-RU" dirty="0" smtClean="0"/>
              <a:t>Понимание других людей-</a:t>
            </a:r>
            <a:r>
              <a:rPr lang="ru-RU" b="1" dirty="0" smtClean="0"/>
              <a:t>22 чел.</a:t>
            </a:r>
            <a:endParaRPr lang="ru-RU" dirty="0" smtClean="0"/>
          </a:p>
          <a:p>
            <a:r>
              <a:rPr lang="ru-RU" dirty="0" smtClean="0"/>
              <a:t>Предательство-</a:t>
            </a:r>
            <a:r>
              <a:rPr lang="ru-RU" b="1" dirty="0" smtClean="0"/>
              <a:t>21 чел.</a:t>
            </a:r>
          </a:p>
          <a:p>
            <a:r>
              <a:rPr lang="ru-RU" dirty="0" smtClean="0"/>
              <a:t>Любовь-</a:t>
            </a:r>
            <a:r>
              <a:rPr lang="ru-RU" b="1" dirty="0" smtClean="0"/>
              <a:t>21 чел.</a:t>
            </a:r>
            <a:endParaRPr lang="ru-RU" dirty="0" smtClean="0"/>
          </a:p>
          <a:p>
            <a:r>
              <a:rPr lang="ru-RU" dirty="0" smtClean="0"/>
              <a:t>Равнодушие к окружающим, неуважение- </a:t>
            </a:r>
            <a:r>
              <a:rPr lang="ru-RU" b="1" dirty="0" smtClean="0"/>
              <a:t>19 чел.</a:t>
            </a:r>
          </a:p>
          <a:p>
            <a:r>
              <a:rPr lang="ru-RU" dirty="0" smtClean="0"/>
              <a:t>Семейные проблемы-</a:t>
            </a:r>
            <a:r>
              <a:rPr lang="ru-RU" b="1" dirty="0" smtClean="0"/>
              <a:t>17 чел.</a:t>
            </a:r>
            <a:endParaRPr lang="ru-RU" dirty="0" smtClean="0"/>
          </a:p>
          <a:p>
            <a:r>
              <a:rPr lang="ru-RU" dirty="0" smtClean="0"/>
              <a:t>Лицемерие-</a:t>
            </a:r>
            <a:r>
              <a:rPr lang="ru-RU" b="1" dirty="0" smtClean="0"/>
              <a:t>15 чел.</a:t>
            </a:r>
          </a:p>
          <a:p>
            <a:r>
              <a:rPr lang="ru-RU" dirty="0" smtClean="0"/>
              <a:t>Ложь-</a:t>
            </a:r>
            <a:r>
              <a:rPr lang="ru-RU" b="1" dirty="0" smtClean="0"/>
              <a:t>14 чел.</a:t>
            </a:r>
            <a:endParaRPr lang="ru-RU" dirty="0" smtClean="0"/>
          </a:p>
          <a:p>
            <a:r>
              <a:rPr lang="ru-RU" dirty="0" smtClean="0"/>
              <a:t>Одиночество, непонимание-</a:t>
            </a:r>
            <a:r>
              <a:rPr lang="ru-RU" b="1" dirty="0" smtClean="0"/>
              <a:t>13 чел.</a:t>
            </a:r>
            <a:endParaRPr lang="ru-RU" dirty="0" smtClean="0"/>
          </a:p>
          <a:p>
            <a:r>
              <a:rPr lang="ru-RU" dirty="0" smtClean="0"/>
              <a:t>Проблема духовной неразвитости-</a:t>
            </a:r>
            <a:r>
              <a:rPr lang="ru-RU" b="1" dirty="0" smtClean="0"/>
              <a:t>13 чел.</a:t>
            </a:r>
          </a:p>
          <a:p>
            <a:r>
              <a:rPr lang="ru-RU" dirty="0" smtClean="0"/>
              <a:t>Эгоизм-</a:t>
            </a:r>
            <a:r>
              <a:rPr lang="ru-RU" b="1" dirty="0" smtClean="0"/>
              <a:t>9 чел.</a:t>
            </a:r>
            <a:endParaRPr lang="ru-RU" dirty="0" smtClean="0"/>
          </a:p>
          <a:p>
            <a:r>
              <a:rPr lang="ru-RU" dirty="0" smtClean="0"/>
              <a:t>Взаимоотношения в классе, с близкими, учителями-</a:t>
            </a:r>
            <a:r>
              <a:rPr lang="ru-RU" b="1" dirty="0" smtClean="0"/>
              <a:t>7 чел.</a:t>
            </a:r>
            <a:endParaRPr lang="ru-RU" dirty="0" smtClean="0"/>
          </a:p>
          <a:p>
            <a:r>
              <a:rPr lang="ru-RU" dirty="0" smtClean="0"/>
              <a:t>Конфликты и даже мелкие ссоры-</a:t>
            </a:r>
            <a:r>
              <a:rPr lang="ru-RU" b="1" dirty="0" smtClean="0"/>
              <a:t>4 чел.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      Отношение к  себе</a:t>
            </a: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Образование, карьера- </a:t>
            </a:r>
            <a:r>
              <a:rPr lang="ru-RU" b="1" dirty="0" smtClean="0"/>
              <a:t>33 чел.</a:t>
            </a:r>
            <a:endParaRPr lang="ru-RU" dirty="0" smtClean="0"/>
          </a:p>
          <a:p>
            <a:r>
              <a:rPr lang="ru-RU" dirty="0" smtClean="0"/>
              <a:t>Проблема самореализации- </a:t>
            </a:r>
            <a:r>
              <a:rPr lang="ru-RU" b="1" dirty="0" smtClean="0"/>
              <a:t>33 чел.</a:t>
            </a:r>
            <a:endParaRPr lang="ru-RU" dirty="0" smtClean="0"/>
          </a:p>
          <a:p>
            <a:r>
              <a:rPr lang="ru-RU" dirty="0" smtClean="0"/>
              <a:t>Смысл  жизни -   </a:t>
            </a:r>
            <a:r>
              <a:rPr lang="ru-RU" b="1" dirty="0" smtClean="0"/>
              <a:t>32 чел.</a:t>
            </a:r>
            <a:endParaRPr lang="ru-RU" dirty="0" smtClean="0"/>
          </a:p>
          <a:p>
            <a:r>
              <a:rPr lang="ru-RU" dirty="0" smtClean="0"/>
              <a:t>Понимание себя- </a:t>
            </a:r>
            <a:r>
              <a:rPr lang="ru-RU" b="1" dirty="0" smtClean="0"/>
              <a:t>32 чел.</a:t>
            </a:r>
            <a:endParaRPr lang="ru-RU" dirty="0" smtClean="0"/>
          </a:p>
          <a:p>
            <a:r>
              <a:rPr lang="ru-RU" dirty="0" smtClean="0"/>
              <a:t>Собственное предназначение </a:t>
            </a:r>
            <a:r>
              <a:rPr lang="ru-RU" b="1" dirty="0" smtClean="0"/>
              <a:t>31 чел.</a:t>
            </a:r>
            <a:endParaRPr lang="ru-RU" dirty="0" smtClean="0"/>
          </a:p>
          <a:p>
            <a:r>
              <a:rPr lang="ru-RU" dirty="0" smtClean="0"/>
              <a:t>Курение- </a:t>
            </a:r>
            <a:r>
              <a:rPr lang="ru-RU" b="1" dirty="0" smtClean="0"/>
              <a:t>4 чел.</a:t>
            </a:r>
          </a:p>
          <a:p>
            <a:r>
              <a:rPr lang="ru-RU" dirty="0" smtClean="0"/>
              <a:t>Наркомания – </a:t>
            </a:r>
            <a:r>
              <a:rPr lang="ru-RU" b="1" dirty="0" smtClean="0"/>
              <a:t>6чел.</a:t>
            </a:r>
            <a:endParaRPr lang="ru-RU" dirty="0" smtClean="0"/>
          </a:p>
          <a:p>
            <a:r>
              <a:rPr lang="ru-RU" dirty="0" smtClean="0"/>
              <a:t>Алкоголизм  -</a:t>
            </a:r>
            <a:r>
              <a:rPr lang="ru-RU" b="1" dirty="0" smtClean="0"/>
              <a:t>3 чел.</a:t>
            </a:r>
            <a:endParaRPr lang="ru-RU" dirty="0" smtClean="0"/>
          </a:p>
          <a:p>
            <a:r>
              <a:rPr lang="ru-RU" dirty="0" smtClean="0"/>
              <a:t>Обломовщина – </a:t>
            </a:r>
            <a:r>
              <a:rPr lang="ru-RU" b="1" dirty="0" smtClean="0"/>
              <a:t>9 чел.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Кто и что влияет на ваше мировоззрение?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ru-RU" b="1" u="sng" dirty="0" smtClean="0"/>
              <a:t>родители</a:t>
            </a:r>
            <a:r>
              <a:rPr lang="ru-RU" u="sng" dirty="0" smtClean="0"/>
              <a:t>	 -  </a:t>
            </a:r>
            <a:r>
              <a:rPr lang="ru-RU" b="1" u="sng" dirty="0" smtClean="0"/>
              <a:t>41</a:t>
            </a:r>
            <a:r>
              <a:rPr lang="ru-RU" b="1" dirty="0" smtClean="0"/>
              <a:t> чел.</a:t>
            </a:r>
            <a:endParaRPr lang="ru-RU" b="1" u="sng" dirty="0" smtClean="0"/>
          </a:p>
          <a:p>
            <a:pPr marL="550926" indent="-514350">
              <a:buFont typeface="+mj-lt"/>
              <a:buAutoNum type="arabicPeriod"/>
            </a:pPr>
            <a:r>
              <a:rPr lang="ru-RU" b="1" u="sng" dirty="0" smtClean="0"/>
              <a:t>собственные размышления-	41 </a:t>
            </a:r>
            <a:r>
              <a:rPr lang="ru-RU" b="1" dirty="0" smtClean="0"/>
              <a:t>чел.</a:t>
            </a:r>
            <a:r>
              <a:rPr lang="ru-RU" b="1" u="sng" dirty="0" smtClean="0"/>
              <a:t>             </a:t>
            </a:r>
            <a:endParaRPr lang="ru-RU" u="sng" dirty="0" smtClean="0"/>
          </a:p>
          <a:p>
            <a:pPr marL="550926" indent="-514350">
              <a:buFont typeface="+mj-lt"/>
              <a:buAutoNum type="arabicPeriod"/>
            </a:pPr>
            <a:r>
              <a:rPr lang="ru-RU" b="1" u="sng" dirty="0" smtClean="0"/>
              <a:t>книги-	32	</a:t>
            </a:r>
            <a:r>
              <a:rPr lang="ru-RU" b="1" dirty="0" smtClean="0"/>
              <a:t> чел.</a:t>
            </a:r>
            <a:endParaRPr lang="ru-RU" u="sng" dirty="0" smtClean="0"/>
          </a:p>
          <a:p>
            <a:pPr marL="550926" indent="-514350">
              <a:buFont typeface="+mj-lt"/>
              <a:buAutoNum type="arabicPeriod"/>
            </a:pPr>
            <a:r>
              <a:rPr lang="ru-RU" b="1" u="sng" dirty="0" smtClean="0"/>
              <a:t>фильмы	- 34</a:t>
            </a:r>
            <a:r>
              <a:rPr lang="ru-RU" b="1" dirty="0" smtClean="0"/>
              <a:t> чел.</a:t>
            </a:r>
            <a:endParaRPr lang="ru-RU" b="1" u="sng" dirty="0" smtClean="0"/>
          </a:p>
          <a:p>
            <a:pPr marL="550926" indent="-514350">
              <a:buFont typeface="+mj-lt"/>
              <a:buAutoNum type="arabicPeriod"/>
            </a:pPr>
            <a:r>
              <a:rPr lang="ru-RU" b="1" u="sng" dirty="0" smtClean="0"/>
              <a:t>ваши друзья-	26</a:t>
            </a:r>
            <a:r>
              <a:rPr lang="ru-RU" b="1" dirty="0" smtClean="0"/>
              <a:t> чел.</a:t>
            </a:r>
            <a:endParaRPr lang="ru-RU" u="sng" dirty="0" smtClean="0"/>
          </a:p>
          <a:p>
            <a:pPr marL="550926" indent="-514350">
              <a:buFont typeface="+mj-lt"/>
              <a:buAutoNum type="arabicPeriod"/>
            </a:pPr>
            <a:r>
              <a:rPr lang="ru-RU" b="1" u="sng" dirty="0" smtClean="0"/>
              <a:t> учителя  -	23</a:t>
            </a:r>
            <a:r>
              <a:rPr lang="ru-RU" b="1" dirty="0" smtClean="0"/>
              <a:t> чел.</a:t>
            </a:r>
            <a:endParaRPr lang="ru-RU" b="1" u="sng" dirty="0" smtClean="0"/>
          </a:p>
          <a:p>
            <a:pPr marL="550926" indent="-514350">
              <a:buFont typeface="+mj-lt"/>
              <a:buAutoNum type="arabicPeriod"/>
            </a:pPr>
            <a:r>
              <a:rPr lang="ru-RU" b="1" u="sng" dirty="0" smtClean="0"/>
              <a:t>школьные уроки  -	11 </a:t>
            </a:r>
            <a:r>
              <a:rPr lang="ru-RU" b="1" dirty="0" smtClean="0"/>
              <a:t> чел.</a:t>
            </a:r>
          </a:p>
          <a:p>
            <a:r>
              <a:rPr lang="en-US" b="1" dirty="0" smtClean="0"/>
              <a:t> </a:t>
            </a:r>
            <a:r>
              <a:rPr lang="ru-RU" b="1" dirty="0" smtClean="0"/>
              <a:t>друзья семьи-	7 чел.</a:t>
            </a:r>
          </a:p>
          <a:p>
            <a:r>
              <a:rPr lang="en-US" b="1" dirty="0" smtClean="0"/>
              <a:t> </a:t>
            </a:r>
            <a:r>
              <a:rPr lang="ru-RU" b="1" dirty="0" smtClean="0"/>
              <a:t>телевизионные передачи  -	5 чел.</a:t>
            </a:r>
          </a:p>
          <a:p>
            <a:r>
              <a:rPr lang="en-US" b="1" dirty="0" smtClean="0"/>
              <a:t> </a:t>
            </a:r>
            <a:r>
              <a:rPr lang="ru-RU" b="1" dirty="0" smtClean="0"/>
              <a:t>споры, диалоги с одноклассниками, друзьями, родителями-  4 чел.</a:t>
            </a:r>
            <a:endParaRPr lang="ru-RU" dirty="0" smtClean="0"/>
          </a:p>
          <a:p>
            <a:r>
              <a:rPr lang="en-US" b="1" dirty="0" smtClean="0"/>
              <a:t> </a:t>
            </a:r>
            <a:r>
              <a:rPr lang="ru-RU" b="1" dirty="0" smtClean="0"/>
              <a:t>внеклассная работа в школе  - 	1 чел.</a:t>
            </a:r>
            <a:endParaRPr lang="ru-RU" dirty="0" smtClean="0"/>
          </a:p>
          <a:p>
            <a:r>
              <a:rPr lang="ru-RU" b="1" dirty="0" smtClean="0"/>
              <a:t>другое   (интернет, музыка)	12 чел. 	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Вопрос: </a:t>
            </a:r>
            <a:r>
              <a:rPr lang="ru-RU" sz="3600" b="1" i="1" dirty="0" smtClean="0">
                <a:solidFill>
                  <a:srgbClr val="00B0F0"/>
                </a:solidFill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</a:rPr>
            </a:br>
            <a:r>
              <a:rPr lang="ru-RU" sz="3600" b="1" i="1" dirty="0" smtClean="0">
                <a:solidFill>
                  <a:srgbClr val="00B0F0"/>
                </a:solidFill>
              </a:rPr>
              <a:t>В чем смысл человеческой жизни?</a:t>
            </a:r>
            <a:endParaRPr lang="ru-RU" sz="3600" dirty="0"/>
          </a:p>
        </p:txBody>
      </p:sp>
      <p:pic>
        <p:nvPicPr>
          <p:cNvPr id="5" name="Изображение 11 003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1071538" y="1643050"/>
            <a:ext cx="3657600" cy="2743200"/>
          </a:xfrm>
          <a:prstGeom prst="rect">
            <a:avLst/>
          </a:prstGeom>
        </p:spPr>
      </p:pic>
      <p:pic>
        <p:nvPicPr>
          <p:cNvPr id="6" name="Изображение 11 001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 cstate="screen"/>
          <a:stretch>
            <a:fillRect/>
          </a:stretch>
        </p:blipFill>
        <p:spPr>
          <a:xfrm>
            <a:off x="5357818" y="3500438"/>
            <a:ext cx="3619525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692696"/>
            <a:ext cx="7218641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5716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rgbClr val="00B0F0"/>
                </a:solidFill>
              </a:rPr>
              <a:t>В поисках смысла жизни…</a:t>
            </a:r>
            <a:r>
              <a:rPr lang="en-US" sz="4800" b="1" i="1" dirty="0" smtClean="0">
                <a:solidFill>
                  <a:srgbClr val="00B0F0"/>
                </a:solidFill>
              </a:rPr>
              <a:t> </a:t>
            </a:r>
            <a:br>
              <a:rPr lang="en-US" sz="4800" b="1" i="1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( на примере истории Катастрофы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  <a:endParaRPr lang="ru-RU" dirty="0"/>
          </a:p>
        </p:txBody>
      </p:sp>
      <p:sp>
        <p:nvSpPr>
          <p:cNvPr id="7171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2205038"/>
            <a:ext cx="3898900" cy="37734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i="1" smtClean="0"/>
              <a:t>    </a:t>
            </a:r>
            <a:r>
              <a:rPr lang="ru-RU" b="1" smtClean="0"/>
              <a:t>Без знания того,  что я такое и зачем я здесь, нельзя жить.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smtClean="0"/>
              <a:t>       </a:t>
            </a:r>
            <a:r>
              <a:rPr lang="ru-RU" smtClean="0"/>
              <a:t>Л.Н.Толстой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538" y="1700213"/>
            <a:ext cx="4144962" cy="45005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5716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rgbClr val="00B0F0"/>
                </a:solidFill>
              </a:rPr>
              <a:t>В поисках смысла жизни…</a:t>
            </a:r>
            <a:r>
              <a:rPr lang="en-US" sz="4800" b="1" i="1" dirty="0" smtClean="0">
                <a:solidFill>
                  <a:srgbClr val="00B0F0"/>
                </a:solidFill>
              </a:rPr>
              <a:t> </a:t>
            </a:r>
            <a:br>
              <a:rPr lang="en-US" sz="4800" b="1" i="1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( на примере истории Катастрофы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  <a:endParaRPr lang="ru-RU" dirty="0"/>
          </a:p>
        </p:txBody>
      </p:sp>
      <p:sp>
        <p:nvSpPr>
          <p:cNvPr id="7171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357298"/>
            <a:ext cx="3898900" cy="462122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i="1" dirty="0" smtClean="0"/>
              <a:t>    </a:t>
            </a:r>
            <a:r>
              <a:rPr lang="ru-RU" b="1" dirty="0" smtClean="0"/>
              <a:t>Без знания того,  что я такое и зачем я здесь, нельзя жить.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dirty="0" smtClean="0"/>
              <a:t>       </a:t>
            </a:r>
            <a:r>
              <a:rPr lang="ru-RU" dirty="0" smtClean="0"/>
              <a:t>Л.Н.Толстой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7884" y="1700213"/>
            <a:ext cx="2714616" cy="294750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DSCN124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550" y="260350"/>
            <a:ext cx="7467600" cy="19399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i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Смысл жизни</a:t>
            </a:r>
            <a:r>
              <a:rPr lang="ru-RU" sz="3200" b="1" i="1" smtClean="0">
                <a:solidFill>
                  <a:schemeClr val="accent1"/>
                </a:solidFill>
              </a:rPr>
              <a:t> </a:t>
            </a:r>
            <a:r>
              <a:rPr lang="ru-RU" sz="3200" b="1" smtClean="0">
                <a:solidFill>
                  <a:schemeClr val="accent1"/>
                </a:solidFill>
              </a:rPr>
              <a:t>–</a:t>
            </a:r>
            <a:r>
              <a:rPr lang="en-US" sz="3200" b="1" smtClean="0">
                <a:solidFill>
                  <a:schemeClr val="accent1"/>
                </a:solidFill>
              </a:rPr>
              <a:t> </a:t>
            </a:r>
            <a:r>
              <a:rPr lang="ru-RU" sz="3200" b="1" smtClean="0">
                <a:solidFill>
                  <a:schemeClr val="accent1"/>
                </a:solidFill>
              </a:rPr>
              <a:t>понимание человеком содержания и направленности жизни, своего места в мире, предназначения</a:t>
            </a:r>
          </a:p>
        </p:txBody>
      </p:sp>
      <p:pic>
        <p:nvPicPr>
          <p:cNvPr id="8195" name="Picture 6" descr="24776f545d5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6375" y="2276475"/>
            <a:ext cx="6096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Проблема урока:</a:t>
            </a:r>
            <a:endParaRPr lang="ru-RU" smtClean="0"/>
          </a:p>
        </p:txBody>
      </p:sp>
      <p:sp>
        <p:nvSpPr>
          <p:cNvPr id="9219" name="Содержимое 9"/>
          <p:cNvSpPr>
            <a:spLocks noGrp="1"/>
          </p:cNvSpPr>
          <p:nvPr>
            <p:ph sz="half" idx="1"/>
          </p:nvPr>
        </p:nvSpPr>
        <p:spPr>
          <a:xfrm>
            <a:off x="179388" y="2276475"/>
            <a:ext cx="4427537" cy="27654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b="1" i="1" dirty="0" smtClean="0">
                <a:solidFill>
                  <a:srgbClr val="00B0F0"/>
                </a:solidFill>
              </a:rPr>
              <a:t>    Имеет ли жизнь  человека вообще смысл, и если да, то какой именно?</a:t>
            </a:r>
            <a:endParaRPr lang="ru-RU" sz="3200" dirty="0" smtClean="0">
              <a:solidFill>
                <a:srgbClr val="00B0F0"/>
              </a:solidFill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929188" y="1357313"/>
            <a:ext cx="3643312" cy="5000625"/>
          </a:xfr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Современная молодежь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3657600" cy="4525963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бесцельное существование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потребительское отношение к жизни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апатичность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пассивность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иждивенчество, лень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разрушения личного здоровья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эгоизм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отсутствие коллективизма, взаимопомощи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 агрессивность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неуважение к старшим.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 лицемерие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безответственность       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отсутствие патриотизма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неумение ценить свою историю равнодушие к судьбе России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 зависимость от техники.</a:t>
            </a:r>
          </a:p>
          <a:p>
            <a:endParaRPr lang="ru-RU" dirty="0"/>
          </a:p>
        </p:txBody>
      </p:sp>
      <p:pic>
        <p:nvPicPr>
          <p:cNvPr id="13314" name="Picture 2" descr="http://www.amerahi.ru/upload/medialibrary/163/1634738678eae81cc04420a804186dc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1643050"/>
            <a:ext cx="3297138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467600" cy="1143000"/>
          </a:xfrm>
        </p:spPr>
        <p:txBody>
          <a:bodyPr/>
          <a:lstStyle/>
          <a:p>
            <a:pPr algn="ctr" eaLnBrk="1" hangingPunct="1"/>
            <a:r>
              <a:rPr lang="ru-RU" sz="4800" b="1" i="1" smtClean="0">
                <a:solidFill>
                  <a:srgbClr val="00B050"/>
                </a:solidFill>
              </a:rPr>
              <a:t>Стремление к смыслу</a:t>
            </a:r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557338"/>
            <a:ext cx="41148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b="1" i="1" smtClean="0">
                <a:solidFill>
                  <a:srgbClr val="00B050"/>
                </a:solidFill>
              </a:rPr>
              <a:t>   обладает тем, что получило название «ценность для выживания»</a:t>
            </a:r>
          </a:p>
        </p:txBody>
      </p:sp>
      <p:pic>
        <p:nvPicPr>
          <p:cNvPr id="2867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43438" y="1484313"/>
            <a:ext cx="3571875" cy="4633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765175"/>
            <a:ext cx="8643998" cy="14700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100" b="1" dirty="0" smtClean="0">
                <a:solidFill>
                  <a:srgbClr val="FFFF00"/>
                </a:solidFill>
                <a:latin typeface="Bookman Old Style" pitchFamily="18" charset="0"/>
              </a:rPr>
              <a:t>              </a:t>
            </a:r>
            <a:r>
              <a:rPr lang="en-US" sz="4100" b="1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en-US" sz="4100" b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4100" b="1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ru-RU" sz="4100" b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41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Без знания того, </a:t>
            </a:r>
            <a:br>
              <a:rPr lang="ru-RU" sz="41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</a:br>
            <a:r>
              <a:rPr lang="ru-RU" sz="41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что я такое и зачем я здесь, нельзя жить. </a:t>
            </a:r>
            <a:r>
              <a:rPr lang="ru-RU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/>
            </a:r>
            <a:br>
              <a:rPr lang="ru-RU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</a:br>
            <a:r>
              <a:rPr lang="en-US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       </a:t>
            </a:r>
            <a:r>
              <a:rPr lang="ru-RU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                           Л.Н.Толстой</a:t>
            </a:r>
            <a:r>
              <a:rPr lang="ru-RU" sz="4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/>
            </a:r>
            <a:br>
              <a:rPr lang="ru-RU" sz="4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</a:br>
            <a:endParaRPr lang="ru-RU" sz="41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Вопрос: </a:t>
            </a:r>
            <a:r>
              <a:rPr lang="ru-RU" sz="4800" b="1" i="1" dirty="0" smtClean="0">
                <a:solidFill>
                  <a:srgbClr val="00B0F0"/>
                </a:solidFill>
              </a:rPr>
              <a:t/>
            </a:r>
            <a:br>
              <a:rPr lang="ru-RU" sz="4800" b="1" i="1" dirty="0" smtClean="0">
                <a:solidFill>
                  <a:srgbClr val="00B0F0"/>
                </a:solidFill>
              </a:rPr>
            </a:br>
            <a:r>
              <a:rPr lang="ru-RU" sz="4800" b="1" i="1" dirty="0" smtClean="0">
                <a:solidFill>
                  <a:srgbClr val="00B0F0"/>
                </a:solidFill>
              </a:rPr>
              <a:t>В чем смысл человеческой жизни?</a:t>
            </a:r>
            <a:endParaRPr lang="ru-RU" dirty="0"/>
          </a:p>
        </p:txBody>
      </p:sp>
      <p:pic>
        <p:nvPicPr>
          <p:cNvPr id="4" name="Изображение 11 00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857356" y="1857364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Школа может и должна помочь ученику в его внутреннем процессе нравственных исканий, философских раздумий – в процессе построения собственного мировоззрения, стимулировать эту внутреннюю работу над собой.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 современном школьном образовании существует объективное противоречие между потребностью учащихся в мировоззренческом самоопределении и недостаточной готовностью школы поддержать эту потребность.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А. Чехов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Хочется жить независимо от будущих поколений и не только для них. Жизнь дается один раз, и хочется прожить ее бодро, осмысленно, красиво. Хочется играть видную, самостоятельную , благородную роль, хочется делать историю, чтобы те же поколения не имели права сказать про каждого из нас: то было ничтожество, или еще хуже того…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786058"/>
            <a:ext cx="2004544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7144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 Федеральном государственном образовательном стандарте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600200"/>
            <a:ext cx="5781692" cy="4525963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 На первом месте - требования  к личностным результатам, а именно «готовность и способность обучающихся к саморазвитию и личностному самоопределению…. </a:t>
            </a:r>
            <a:r>
              <a:rPr lang="ru-RU" b="1" dirty="0" smtClean="0"/>
              <a:t>Формирование целостного мировоззрения».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Мировоззрение 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целостное представление о природе, обществе, человеке, находящее выражение в системе ценностей и идеалов личности, социальной группы, общества</a:t>
            </a: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основе мировоззрение лежит миропонимание, т.е. совокупность определенных знаний о мире. Эти знания и представления относятся как к настоящему, так и к прошлому, и к ожидаемому будущему.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Они скрепляют в единое целое духовный мир людей.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3071810"/>
            <a:ext cx="2568576" cy="3571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Выгнутая вниз стрелка 9"/>
          <p:cNvSpPr/>
          <p:nvPr/>
        </p:nvSpPr>
        <p:spPr>
          <a:xfrm rot="20486575">
            <a:off x="2214546" y="5715016"/>
            <a:ext cx="1714512" cy="94583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Мировоззрение имеет множество общественных функций: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 </a:t>
            </a:r>
            <a:r>
              <a:rPr lang="ru-RU" b="1" dirty="0" smtClean="0"/>
              <a:t>просвещает</a:t>
            </a: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воспитывает</a:t>
            </a: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развивает</a:t>
            </a: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организует </a:t>
            </a: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позволяет прогнозировать будущее.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 мировоззренческого воспитания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устойчивого, надежного центрального звена структуры детской личности, определяющего понимание и отношение к природе, обществу и мышлению в единстве сознания, чувств, воли и поведения.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9721" y="2214554"/>
            <a:ext cx="3015139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467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Человек с обыденным, бытовым мировоззрением, лишенный личных убеждений, не выработавший в себе потребность </a:t>
            </a:r>
            <a:r>
              <a:rPr lang="ru-RU" dirty="0" err="1" smtClean="0"/>
              <a:t>рефлексировать</a:t>
            </a:r>
            <a:r>
              <a:rPr lang="ru-RU" dirty="0" smtClean="0"/>
              <a:t>, сомневаться, задавать вопросы, теряет способность «ориентироваться в мире», легко становится жертвой, «рабом случайных обстоятельств» (</a:t>
            </a:r>
            <a:r>
              <a:rPr lang="ru-RU" dirty="0" err="1" smtClean="0"/>
              <a:t>П.Биери</a:t>
            </a:r>
            <a:r>
              <a:rPr lang="ru-RU" dirty="0" smtClean="0"/>
              <a:t>), средством многообразных манипуляций.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FFFF00"/>
                </a:solidFill>
              </a:rPr>
              <a:t>Назовите проблемы, которые, с вашей точки зрения, можно считать мировоззренческими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/>
              <a:t>Философские</a:t>
            </a:r>
            <a:endParaRPr lang="ru-RU" dirty="0" smtClean="0"/>
          </a:p>
          <a:p>
            <a:pPr lvl="0"/>
            <a:r>
              <a:rPr lang="ru-RU" b="1" dirty="0" smtClean="0"/>
              <a:t>Смысла жизни</a:t>
            </a:r>
            <a:endParaRPr lang="ru-RU" dirty="0" smtClean="0"/>
          </a:p>
          <a:p>
            <a:pPr lvl="0"/>
            <a:r>
              <a:rPr lang="ru-RU" b="1" dirty="0" smtClean="0"/>
              <a:t>Главные</a:t>
            </a:r>
            <a:endParaRPr lang="ru-RU" dirty="0" smtClean="0"/>
          </a:p>
          <a:p>
            <a:pPr lvl="0"/>
            <a:r>
              <a:rPr lang="ru-RU" b="1" dirty="0" smtClean="0"/>
              <a:t>Определяющие жизненную позицию</a:t>
            </a:r>
            <a:endParaRPr lang="ru-RU" dirty="0" smtClean="0"/>
          </a:p>
          <a:p>
            <a:pPr lvl="0"/>
            <a:r>
              <a:rPr lang="ru-RU" b="1" dirty="0" smtClean="0"/>
              <a:t>Связанные с пониманием мира, человека</a:t>
            </a:r>
            <a:endParaRPr lang="ru-RU" dirty="0" smtClean="0"/>
          </a:p>
          <a:p>
            <a:r>
              <a:rPr lang="ru-RU" b="1" dirty="0" smtClean="0"/>
              <a:t>Самоопределения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rgbClr val="FFFF00"/>
                </a:solidFill>
              </a:rPr>
              <a:t>Сформулируйте проблему, которая для Вас является наиболее значимой: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50926" lvl="0" indent="-514350">
              <a:buFont typeface="+mj-lt"/>
              <a:buAutoNum type="arabicPeriod"/>
            </a:pPr>
            <a:r>
              <a:rPr lang="ru-RU" dirty="0" smtClean="0"/>
              <a:t>Мое место в мире</a:t>
            </a:r>
          </a:p>
          <a:p>
            <a:pPr marL="550926" lvl="0" indent="-514350">
              <a:buFont typeface="+mj-lt"/>
              <a:buAutoNum type="arabicPeriod"/>
            </a:pPr>
            <a:r>
              <a:rPr lang="ru-RU" dirty="0" smtClean="0"/>
              <a:t>Жизни и смерти </a:t>
            </a:r>
          </a:p>
          <a:p>
            <a:pPr marL="550926" lvl="0" indent="-514350">
              <a:buFont typeface="+mj-lt"/>
              <a:buAutoNum type="arabicPeriod"/>
            </a:pPr>
            <a:r>
              <a:rPr lang="ru-RU" dirty="0" smtClean="0"/>
              <a:t>Смысла жизни</a:t>
            </a:r>
          </a:p>
          <a:p>
            <a:pPr marL="550926" lvl="0" indent="-514350">
              <a:buFont typeface="+mj-lt"/>
              <a:buAutoNum type="arabicPeriod"/>
            </a:pPr>
            <a:r>
              <a:rPr lang="ru-RU" dirty="0" smtClean="0"/>
              <a:t>Самоопределение </a:t>
            </a:r>
          </a:p>
          <a:p>
            <a:pPr marL="550926" lvl="0" indent="-514350">
              <a:buFont typeface="+mj-lt"/>
              <a:buAutoNum type="arabicPeriod"/>
            </a:pPr>
            <a:r>
              <a:rPr lang="ru-RU" dirty="0" smtClean="0"/>
              <a:t>Самопознание </a:t>
            </a:r>
          </a:p>
          <a:p>
            <a:pPr marL="550926" lvl="0" indent="-514350">
              <a:buFont typeface="+mj-lt"/>
              <a:buAutoNum type="arabicPeriod"/>
            </a:pPr>
            <a:r>
              <a:rPr lang="ru-RU" dirty="0" smtClean="0"/>
              <a:t>Проблема жизненного выбора</a:t>
            </a:r>
          </a:p>
          <a:p>
            <a:pPr marL="550926" lvl="0" indent="-514350">
              <a:buFont typeface="+mj-lt"/>
              <a:buAutoNum type="arabicPeriod"/>
            </a:pPr>
            <a:r>
              <a:rPr lang="ru-RU" dirty="0" smtClean="0"/>
              <a:t>Собственное предназначение. Кто я?</a:t>
            </a:r>
          </a:p>
          <a:p>
            <a:pPr marL="550926" lvl="0" indent="-514350">
              <a:buFont typeface="+mj-lt"/>
              <a:buAutoNum type="arabicPeriod"/>
            </a:pPr>
            <a:r>
              <a:rPr lang="ru-RU" dirty="0" smtClean="0"/>
              <a:t>Проблема истинной любви и дружбы</a:t>
            </a:r>
          </a:p>
          <a:p>
            <a:pPr marL="550926" lvl="0" indent="-514350">
              <a:buFont typeface="+mj-lt"/>
              <a:buAutoNum type="arabicPeriod"/>
            </a:pPr>
            <a:r>
              <a:rPr lang="ru-RU" dirty="0" smtClean="0"/>
              <a:t>Отношение к себе, близким</a:t>
            </a:r>
          </a:p>
          <a:p>
            <a:pPr marL="550926" lvl="0" indent="-514350">
              <a:buFont typeface="+mj-lt"/>
              <a:buAutoNum type="arabicPeriod"/>
            </a:pPr>
            <a:r>
              <a:rPr lang="ru-RU" dirty="0" smtClean="0"/>
              <a:t>Проблема разочарования в человеке</a:t>
            </a:r>
          </a:p>
          <a:p>
            <a:pPr marL="550926" lvl="0" indent="-514350">
              <a:buFont typeface="+mj-lt"/>
              <a:buAutoNum type="arabicPeriod"/>
            </a:pPr>
            <a:r>
              <a:rPr lang="ru-RU" dirty="0" smtClean="0"/>
              <a:t>Непонимания  другими людьми</a:t>
            </a:r>
          </a:p>
          <a:p>
            <a:pPr marL="550926" lvl="0" indent="-514350">
              <a:buFont typeface="+mj-lt"/>
              <a:buAutoNum type="arabicPeriod"/>
            </a:pPr>
            <a:r>
              <a:rPr lang="ru-RU" dirty="0" smtClean="0"/>
              <a:t>Образования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1219</TotalTime>
  <Words>661</Words>
  <Application>Microsoft Office PowerPoint</Application>
  <PresentationFormat>Экран (4:3)</PresentationFormat>
  <Paragraphs>113</Paragraphs>
  <Slides>25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Техническая</vt:lpstr>
      <vt:lpstr>  СТАРШЕКЛАССНИКИ И ПРОБЛЕМЫ МИРОВОЗЗРЕНИЯ</vt:lpstr>
      <vt:lpstr>Современная молодежь</vt:lpstr>
      <vt:lpstr>В Федеральном государственном образовательном стандарте</vt:lpstr>
      <vt:lpstr>Мировоззрение целостное представление о природе, обществе, человеке, находящее выражение в системе ценностей и идеалов личности, социальной группы, общества</vt:lpstr>
      <vt:lpstr>Мировоззрение имеет множество общественных функций:</vt:lpstr>
      <vt:lpstr>Цель мировоззренческого воспитания</vt:lpstr>
      <vt:lpstr>Слайд 7</vt:lpstr>
      <vt:lpstr>Назовите проблемы, которые, с вашей точки зрения, можно считать мировоззренческими </vt:lpstr>
      <vt:lpstr>Сформулируйте проблему, которая для Вас является наиболее значимой: </vt:lpstr>
      <vt:lpstr>   Наиболее актуальными, личностно значимыми для старшеклассников являются проблемы связанные с:  отношением к другому человеку , на втором месте- проблемы, связанные с отношением к себе, затем, с отношением к миру. </vt:lpstr>
      <vt:lpstr>Отношение к другому человеку</vt:lpstr>
      <vt:lpstr>      Отношение к  себе </vt:lpstr>
      <vt:lpstr>Кто и что влияет на ваше мировоззрение?</vt:lpstr>
      <vt:lpstr>Вопрос:  В чем смысл человеческой жизни?</vt:lpstr>
      <vt:lpstr>Слайд 15</vt:lpstr>
      <vt:lpstr>В поисках смысла жизни…   ( на примере истории Катастрофы)</vt:lpstr>
      <vt:lpstr>В поисках смысла жизни…   ( на примере истории Катастрофы)</vt:lpstr>
      <vt:lpstr>Смысл жизни – понимание человеком содержания и направленности жизни, своего места в мире, предназначения</vt:lpstr>
      <vt:lpstr>Проблема урока:</vt:lpstr>
      <vt:lpstr>Стремление к смыслу</vt:lpstr>
      <vt:lpstr>                Без знания того,  что я такое и зачем я здесь, нельзя жить.                                          Л.Н.Толстой </vt:lpstr>
      <vt:lpstr>Вопрос:  В чем смысл человеческой жизни?</vt:lpstr>
      <vt:lpstr>Слайд 23</vt:lpstr>
      <vt:lpstr>Слайд 24</vt:lpstr>
      <vt:lpstr>А. Чехов</vt:lpstr>
    </vt:vector>
  </TitlesOfParts>
  <Company>МБОУ Хибинская гимназия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RudakovaLP</dc:creator>
  <cp:lastModifiedBy>User 2013</cp:lastModifiedBy>
  <cp:revision>106</cp:revision>
  <dcterms:created xsi:type="dcterms:W3CDTF">2013-12-09T10:03:08Z</dcterms:created>
  <dcterms:modified xsi:type="dcterms:W3CDTF">2015-09-04T06:28:37Z</dcterms:modified>
</cp:coreProperties>
</file>