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86" r:id="rId2"/>
    <p:sldId id="261" r:id="rId3"/>
    <p:sldId id="262" r:id="rId4"/>
    <p:sldId id="263" r:id="rId5"/>
    <p:sldId id="273" r:id="rId6"/>
    <p:sldId id="274" r:id="rId7"/>
    <p:sldId id="275" r:id="rId8"/>
    <p:sldId id="276" r:id="rId9"/>
    <p:sldId id="279" r:id="rId10"/>
    <p:sldId id="282" r:id="rId11"/>
    <p:sldId id="283" r:id="rId12"/>
    <p:sldId id="284" r:id="rId13"/>
    <p:sldId id="278" r:id="rId14"/>
    <p:sldId id="280" r:id="rId15"/>
    <p:sldId id="281" r:id="rId16"/>
    <p:sldId id="277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0C0C0"/>
    <a:srgbClr val="FF99FF"/>
    <a:srgbClr val="CCFFCC"/>
    <a:srgbClr val="CCFFFF"/>
    <a:srgbClr val="FFDDFF"/>
    <a:srgbClr val="00CC00"/>
    <a:srgbClr val="FF996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39" autoAdjust="0"/>
    <p:restoredTop sz="94660"/>
  </p:normalViewPr>
  <p:slideViewPr>
    <p:cSldViewPr snapToGrid="0">
      <p:cViewPr varScale="1">
        <p:scale>
          <a:sx n="89" d="100"/>
          <a:sy n="89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-14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D5427B-A058-4198-8C7C-D2454137D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A09C7-1CA3-4006-AE37-6FB8A0ED981B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96F90-DEF3-4723-A13A-F8B78A8DF091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975F1-D336-45B0-BC39-01D4F907F1A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76AB7-379F-4AE4-9704-EEF4CD502CEF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6A96B-10DD-4E3A-A589-00C9CCE61C12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9DB09-FF65-40E5-A58A-670DAE45072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07A19-7527-4897-A41C-A735E28D5454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34D7F-EA85-419F-9FBA-E7DAC769B41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C2EB2-9A3F-46CC-AB12-BCC77D96D671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78D54-A51A-4B91-A6BA-57023B539D63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4798B-5D29-4F14-AEAD-9ED357A5C5DA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7534E-E8CA-4968-9BDD-2EBAD123540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3C937-8E28-4F4A-84B5-23E8ADB8E4B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09ED7-C879-4E3B-8205-69058B9841E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22915-46B4-4681-BBBB-DD5E3BB88B4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62ADA-E1ED-404C-95F5-3635EA1C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BE12C-0292-4DFB-9B66-AD8A544B9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406C-A90B-487D-8252-B5870ADFD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4DF7-A2D8-4AE1-B003-5C2C4CFC0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271FE-0CB4-4454-870C-FF62EFB5D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B8D5-7928-41B4-B96C-CD1438CDF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5C2BD-B406-48A8-BFC2-7F31DDB80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4D175-08A0-4FA7-8FEF-16048E7B8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C0564-E31A-4480-996D-4B57320D7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8775-0548-4ACE-A8F5-A50624955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3E54-9524-47F9-8BF7-854FBC22C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/>
              <a:t>Тренировочный  тест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2A7A38-2D96-4ABA-B60D-134374AA4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1.bin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2.bin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3.bin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5.xml"/><Relationship Id="rId7" Type="http://schemas.openxmlformats.org/officeDocument/2006/relationships/slide" Target="slide17.xml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0.gi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gif"/><Relationship Id="rId9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2.gif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2.gif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5.gif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78538" y="6210300"/>
            <a:ext cx="2895600" cy="268288"/>
          </a:xfrm>
        </p:spPr>
        <p:txBody>
          <a:bodyPr/>
          <a:lstStyle/>
          <a:p>
            <a:pPr>
              <a:defRPr/>
            </a:pPr>
            <a:r>
              <a:rPr lang="ru-RU" sz="1050" dirty="0" smtClean="0"/>
              <a:t>ГБОУ СОШ № 582</a:t>
            </a:r>
          </a:p>
          <a:p>
            <a:pPr>
              <a:defRPr/>
            </a:pPr>
            <a:r>
              <a:rPr lang="ru-RU" sz="1050" dirty="0" smtClean="0"/>
              <a:t>Широкова Т.Ю.</a:t>
            </a:r>
            <a:endParaRPr lang="ru-RU" sz="1050" dirty="0" smtClean="0"/>
          </a:p>
        </p:txBody>
      </p:sp>
      <p:sp>
        <p:nvSpPr>
          <p:cNvPr id="6147" name="Rectangle 24"/>
          <p:cNvSpPr>
            <a:spLocks noChangeArrowheads="1"/>
          </p:cNvSpPr>
          <p:nvPr/>
        </p:nvSpPr>
        <p:spPr bwMode="auto">
          <a:xfrm>
            <a:off x="0" y="0"/>
            <a:ext cx="9144000" cy="6081713"/>
          </a:xfrm>
          <a:prstGeom prst="rect">
            <a:avLst/>
          </a:prstGeom>
          <a:solidFill>
            <a:srgbClr val="FFDD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WordArt 31"/>
          <p:cNvSpPr>
            <a:spLocks noChangeArrowheads="1" noChangeShapeType="1" noTextEdit="1"/>
          </p:cNvSpPr>
          <p:nvPr/>
        </p:nvSpPr>
        <p:spPr bwMode="auto">
          <a:xfrm>
            <a:off x="2655888" y="901700"/>
            <a:ext cx="6067425" cy="81121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b="1" kern="10" normalizeH="1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композитор</a:t>
            </a:r>
          </a:p>
        </p:txBody>
      </p:sp>
      <p:grpSp>
        <p:nvGrpSpPr>
          <p:cNvPr id="6149" name="Group 34"/>
          <p:cNvGrpSpPr>
            <a:grpSpLocks/>
          </p:cNvGrpSpPr>
          <p:nvPr/>
        </p:nvGrpSpPr>
        <p:grpSpPr bwMode="auto">
          <a:xfrm>
            <a:off x="3990975" y="1771650"/>
            <a:ext cx="3973513" cy="1731963"/>
            <a:chOff x="2284" y="1576"/>
            <a:chExt cx="3145" cy="2006"/>
          </a:xfrm>
        </p:grpSpPr>
        <p:sp>
          <p:nvSpPr>
            <p:cNvPr id="6152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247" y="1576"/>
              <a:ext cx="853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435"/>
                </a:avLst>
              </a:prstTxWarp>
            </a:bodyPr>
            <a:lstStyle/>
            <a:p>
              <a:pPr algn="ctr"/>
              <a:r>
                <a:rPr lang="ru-RU" sz="3600" b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"/>
                  <a:cs typeface="Arial"/>
                </a:rPr>
                <a:t>и </a:t>
              </a:r>
            </a:p>
          </p:txBody>
        </p:sp>
        <p:sp>
          <p:nvSpPr>
            <p:cNvPr id="6153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284" y="2484"/>
              <a:ext cx="3145" cy="1098"/>
            </a:xfrm>
            <a:prstGeom prst="rect">
              <a:avLst/>
            </a:prstGeom>
          </p:spPr>
          <p:txBody>
            <a:bodyPr wrap="none" fromWordArt="1">
              <a:prstTxWarp prst="textChevronInverted">
                <a:avLst>
                  <a:gd name="adj" fmla="val 75000"/>
                </a:avLst>
              </a:prstTxWarp>
            </a:bodyPr>
            <a:lstStyle/>
            <a:p>
              <a:pPr algn="ctr"/>
              <a:r>
                <a:rPr lang="ru-RU" sz="3600" b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"/>
                  <a:cs typeface="Arial"/>
                </a:rPr>
                <a:t>произведение</a:t>
              </a:r>
            </a:p>
          </p:txBody>
        </p:sp>
      </p:grpSp>
      <p:pic>
        <p:nvPicPr>
          <p:cNvPr id="6150" name="Picture 35" descr="D:\Лаборатория ИКТ\АНИМАЦИЯ\анима\техника\korabli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2444750"/>
            <a:ext cx="3792538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1413" y="3868738"/>
            <a:ext cx="1508125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600075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5365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5366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5367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sp>
        <p:nvSpPr>
          <p:cNvPr id="15368" name="Line 13"/>
          <p:cNvSpPr>
            <a:spLocks noChangeShapeType="1"/>
          </p:cNvSpPr>
          <p:nvPr/>
        </p:nvSpPr>
        <p:spPr bwMode="auto">
          <a:xfrm>
            <a:off x="7500938" y="39068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7500938" y="36782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71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5400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1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72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Line 21"/>
          <p:cNvSpPr>
            <a:spLocks noChangeShapeType="1"/>
          </p:cNvSpPr>
          <p:nvPr/>
        </p:nvSpPr>
        <p:spPr bwMode="auto">
          <a:xfrm>
            <a:off x="7500938" y="3906838"/>
            <a:ext cx="0" cy="4365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79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15398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80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>
            <a:off x="7040563" y="373380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Line 35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6" name="Line 37"/>
          <p:cNvSpPr>
            <a:spLocks noChangeShapeType="1"/>
          </p:cNvSpPr>
          <p:nvPr/>
        </p:nvSpPr>
        <p:spPr bwMode="auto">
          <a:xfrm>
            <a:off x="6583363" y="33528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7" name="Rectangle 39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5388" name="Rectangle 40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3</a:t>
            </a:r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auto">
          <a:xfrm>
            <a:off x="7848600" y="3200400"/>
            <a:ext cx="914400" cy="1295400"/>
          </a:xfrm>
          <a:prstGeom prst="ellipse">
            <a:avLst/>
          </a:prstGeom>
          <a:solidFill>
            <a:srgbClr val="CCFFCC"/>
          </a:solidFill>
          <a:ln w="762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5390" name="Line 53"/>
          <p:cNvSpPr>
            <a:spLocks noChangeShapeType="1"/>
          </p:cNvSpPr>
          <p:nvPr/>
        </p:nvSpPr>
        <p:spPr bwMode="auto">
          <a:xfrm>
            <a:off x="6584950" y="29114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1" name="Line 54"/>
          <p:cNvSpPr>
            <a:spLocks noChangeShapeType="1"/>
          </p:cNvSpPr>
          <p:nvPr/>
        </p:nvSpPr>
        <p:spPr bwMode="auto">
          <a:xfrm>
            <a:off x="7038975" y="346075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2" name="Line 55"/>
          <p:cNvSpPr>
            <a:spLocks noChangeShapeType="1"/>
          </p:cNvSpPr>
          <p:nvPr/>
        </p:nvSpPr>
        <p:spPr bwMode="auto">
          <a:xfrm>
            <a:off x="7483475" y="424815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3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5" name="AutoShape 38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6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15397" name="Picture 62" descr="AN05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1488" y="1990725"/>
            <a:ext cx="3292475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6389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6390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6391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>
            <a:off x="7500938" y="39068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7500938" y="36782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395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6423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4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396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Line 24"/>
          <p:cNvSpPr>
            <a:spLocks noChangeShapeType="1"/>
          </p:cNvSpPr>
          <p:nvPr/>
        </p:nvSpPr>
        <p:spPr bwMode="auto">
          <a:xfrm>
            <a:off x="7500938" y="3276600"/>
            <a:ext cx="0" cy="4016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Line 27"/>
          <p:cNvSpPr>
            <a:spLocks noChangeShapeType="1"/>
          </p:cNvSpPr>
          <p:nvPr/>
        </p:nvSpPr>
        <p:spPr bwMode="auto">
          <a:xfrm>
            <a:off x="7040563" y="34496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Line 28"/>
          <p:cNvSpPr>
            <a:spLocks noChangeShapeType="1"/>
          </p:cNvSpPr>
          <p:nvPr/>
        </p:nvSpPr>
        <p:spPr bwMode="auto">
          <a:xfrm>
            <a:off x="7040563" y="32210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Line 29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Line 30"/>
          <p:cNvSpPr>
            <a:spLocks noChangeShapeType="1"/>
          </p:cNvSpPr>
          <p:nvPr/>
        </p:nvSpPr>
        <p:spPr bwMode="auto">
          <a:xfrm>
            <a:off x="7040563" y="281940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Line 32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AutoShape 33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Line 34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0" name="Line 35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Line 36"/>
          <p:cNvSpPr>
            <a:spLocks noChangeShapeType="1"/>
          </p:cNvSpPr>
          <p:nvPr/>
        </p:nvSpPr>
        <p:spPr bwMode="auto">
          <a:xfrm>
            <a:off x="6583363" y="2916238"/>
            <a:ext cx="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Rectangle 37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6413" name="Rectangle 38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sp>
        <p:nvSpPr>
          <p:cNvPr id="79928" name="Oval 56"/>
          <p:cNvSpPr>
            <a:spLocks noChangeArrowheads="1"/>
          </p:cNvSpPr>
          <p:nvPr/>
        </p:nvSpPr>
        <p:spPr bwMode="auto">
          <a:xfrm>
            <a:off x="7848600" y="3200400"/>
            <a:ext cx="914400" cy="1295400"/>
          </a:xfrm>
          <a:prstGeom prst="ellipse">
            <a:avLst/>
          </a:prstGeom>
          <a:solidFill>
            <a:srgbClr val="CCFFCC"/>
          </a:solidFill>
          <a:ln w="762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6415" name="Line 58"/>
          <p:cNvSpPr>
            <a:spLocks noChangeShapeType="1"/>
          </p:cNvSpPr>
          <p:nvPr/>
        </p:nvSpPr>
        <p:spPr bwMode="auto">
          <a:xfrm>
            <a:off x="7042150" y="246380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6" name="Line 59"/>
          <p:cNvSpPr>
            <a:spLocks noChangeShapeType="1"/>
          </p:cNvSpPr>
          <p:nvPr/>
        </p:nvSpPr>
        <p:spPr bwMode="auto">
          <a:xfrm>
            <a:off x="6581775" y="33559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7" name="Line 60"/>
          <p:cNvSpPr>
            <a:spLocks noChangeShapeType="1"/>
          </p:cNvSpPr>
          <p:nvPr/>
        </p:nvSpPr>
        <p:spPr bwMode="auto">
          <a:xfrm>
            <a:off x="7493000" y="30003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8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9" name="AutoShape 31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0" name="AutoShape 49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1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16422" name="Picture 62" descr="AN05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2850" y="2795588"/>
            <a:ext cx="3217863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2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6477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7413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7414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7415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sp>
        <p:nvSpPr>
          <p:cNvPr id="17416" name="Line 13"/>
          <p:cNvSpPr>
            <a:spLocks noChangeShapeType="1"/>
          </p:cNvSpPr>
          <p:nvPr/>
        </p:nvSpPr>
        <p:spPr bwMode="auto">
          <a:xfrm>
            <a:off x="7500938" y="39068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Line 14"/>
          <p:cNvSpPr>
            <a:spLocks noChangeShapeType="1"/>
          </p:cNvSpPr>
          <p:nvPr/>
        </p:nvSpPr>
        <p:spPr bwMode="auto">
          <a:xfrm>
            <a:off x="7500938" y="36782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19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7447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8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20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>
            <a:off x="7500938" y="3352800"/>
            <a:ext cx="0" cy="3254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Line 27"/>
          <p:cNvSpPr>
            <a:spLocks noChangeShapeType="1"/>
          </p:cNvSpPr>
          <p:nvPr/>
        </p:nvSpPr>
        <p:spPr bwMode="auto">
          <a:xfrm>
            <a:off x="7040563" y="34496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Line 28"/>
          <p:cNvSpPr>
            <a:spLocks noChangeShapeType="1"/>
          </p:cNvSpPr>
          <p:nvPr/>
        </p:nvSpPr>
        <p:spPr bwMode="auto">
          <a:xfrm>
            <a:off x="7040563" y="32210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0" name="Line 30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AutoShape 31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2" name="Line 32"/>
          <p:cNvSpPr>
            <a:spLocks noChangeShapeType="1"/>
          </p:cNvSpPr>
          <p:nvPr/>
        </p:nvSpPr>
        <p:spPr bwMode="auto">
          <a:xfrm>
            <a:off x="7040563" y="3449638"/>
            <a:ext cx="1587" cy="4365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Line 34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Line 35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5" name="Line 36"/>
          <p:cNvSpPr>
            <a:spLocks noChangeShapeType="1"/>
          </p:cNvSpPr>
          <p:nvPr/>
        </p:nvSpPr>
        <p:spPr bwMode="auto">
          <a:xfrm>
            <a:off x="6583363" y="33528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Rectangle 38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7437" name="Rectangle 39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sp>
        <p:nvSpPr>
          <p:cNvPr id="81971" name="Oval 51"/>
          <p:cNvSpPr>
            <a:spLocks noChangeArrowheads="1"/>
          </p:cNvSpPr>
          <p:nvPr/>
        </p:nvSpPr>
        <p:spPr bwMode="auto">
          <a:xfrm>
            <a:off x="7848600" y="3200400"/>
            <a:ext cx="914400" cy="1295400"/>
          </a:xfrm>
          <a:prstGeom prst="ellipse">
            <a:avLst/>
          </a:prstGeom>
          <a:solidFill>
            <a:srgbClr val="CCFFCC"/>
          </a:solidFill>
          <a:ln w="762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7439" name="Line 53"/>
          <p:cNvSpPr>
            <a:spLocks noChangeShapeType="1"/>
          </p:cNvSpPr>
          <p:nvPr/>
        </p:nvSpPr>
        <p:spPr bwMode="auto">
          <a:xfrm>
            <a:off x="6584950" y="29114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0" name="Line 54"/>
          <p:cNvSpPr>
            <a:spLocks noChangeShapeType="1"/>
          </p:cNvSpPr>
          <p:nvPr/>
        </p:nvSpPr>
        <p:spPr bwMode="auto">
          <a:xfrm>
            <a:off x="7496175" y="299402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1" name="Line 55"/>
          <p:cNvSpPr>
            <a:spLocks noChangeShapeType="1"/>
          </p:cNvSpPr>
          <p:nvPr/>
        </p:nvSpPr>
        <p:spPr bwMode="auto">
          <a:xfrm>
            <a:off x="7035800" y="377190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2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3" name="AutoShape 33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4" name="AutoShape 37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5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17446" name="Picture 62" descr="AN05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2063" y="2795588"/>
            <a:ext cx="3206750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522288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30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031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032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69643" name="Oval 11"/>
          <p:cNvSpPr>
            <a:spLocks noChangeArrowheads="1"/>
          </p:cNvSpPr>
          <p:nvPr/>
        </p:nvSpPr>
        <p:spPr bwMode="auto">
          <a:xfrm>
            <a:off x="7848600" y="2286000"/>
            <a:ext cx="914400" cy="1219200"/>
          </a:xfrm>
          <a:prstGeom prst="ellipse">
            <a:avLst/>
          </a:prstGeom>
          <a:solidFill>
            <a:srgbClr val="CCFFFF"/>
          </a:solidFill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1034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1065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5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Line 17"/>
          <p:cNvSpPr>
            <a:spLocks noChangeShapeType="1"/>
          </p:cNvSpPr>
          <p:nvPr/>
        </p:nvSpPr>
        <p:spPr bwMode="auto">
          <a:xfrm>
            <a:off x="7500938" y="29924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Line 18"/>
          <p:cNvSpPr>
            <a:spLocks noChangeShapeType="1"/>
          </p:cNvSpPr>
          <p:nvPr/>
        </p:nvSpPr>
        <p:spPr bwMode="auto">
          <a:xfrm>
            <a:off x="7500938" y="27638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Line 20"/>
          <p:cNvSpPr>
            <a:spLocks noChangeShapeType="1"/>
          </p:cNvSpPr>
          <p:nvPr/>
        </p:nvSpPr>
        <p:spPr bwMode="auto">
          <a:xfrm>
            <a:off x="7500938" y="2438400"/>
            <a:ext cx="0" cy="3254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5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1063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6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" name="Line 31"/>
          <p:cNvSpPr>
            <a:spLocks noChangeShapeType="1"/>
          </p:cNvSpPr>
          <p:nvPr/>
        </p:nvSpPr>
        <p:spPr bwMode="auto">
          <a:xfrm>
            <a:off x="7040563" y="2459038"/>
            <a:ext cx="1587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Line 33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Line 35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" name="Line 37"/>
          <p:cNvSpPr>
            <a:spLocks noChangeShapeType="1"/>
          </p:cNvSpPr>
          <p:nvPr/>
        </p:nvSpPr>
        <p:spPr bwMode="auto">
          <a:xfrm>
            <a:off x="6583363" y="2916238"/>
            <a:ext cx="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38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054" name="Rectangle 39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graphicFrame>
        <p:nvGraphicFramePr>
          <p:cNvPr id="69684" name="Object 52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493838" y="1308100"/>
          <a:ext cx="2786062" cy="4033838"/>
        </p:xfrm>
        <a:graphic>
          <a:graphicData uri="http://schemas.openxmlformats.org/presentationml/2006/ole">
            <p:oleObj spid="_x0000_s1026" name="Clip" r:id="rId5" imgW="3467160" imgH="5018040" progId="">
              <p:embed/>
            </p:oleObj>
          </a:graphicData>
        </a:graphic>
      </p:graphicFrame>
      <p:sp>
        <p:nvSpPr>
          <p:cNvPr id="1055" name="Line 54"/>
          <p:cNvSpPr>
            <a:spLocks noChangeShapeType="1"/>
          </p:cNvSpPr>
          <p:nvPr/>
        </p:nvSpPr>
        <p:spPr bwMode="auto">
          <a:xfrm>
            <a:off x="6584950" y="331152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Line 55"/>
          <p:cNvSpPr>
            <a:spLocks noChangeShapeType="1"/>
          </p:cNvSpPr>
          <p:nvPr/>
        </p:nvSpPr>
        <p:spPr bwMode="auto">
          <a:xfrm>
            <a:off x="7496175" y="208915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Line 56"/>
          <p:cNvSpPr>
            <a:spLocks noChangeShapeType="1"/>
          </p:cNvSpPr>
          <p:nvPr/>
        </p:nvSpPr>
        <p:spPr bwMode="auto">
          <a:xfrm>
            <a:off x="7035800" y="283845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0" name="AutoShape 50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61" name="Picture 57" descr="001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0450" y="847725"/>
            <a:ext cx="11271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2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054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2055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2056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grpSp>
        <p:nvGrpSpPr>
          <p:cNvPr id="2057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2088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9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8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7500938" y="29924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7500938" y="27638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Line 24"/>
          <p:cNvSpPr>
            <a:spLocks noChangeShapeType="1"/>
          </p:cNvSpPr>
          <p:nvPr/>
        </p:nvSpPr>
        <p:spPr bwMode="auto">
          <a:xfrm>
            <a:off x="7500938" y="2992438"/>
            <a:ext cx="0" cy="4365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7040563" y="34496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7040563" y="32210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Line 29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Line 30"/>
          <p:cNvSpPr>
            <a:spLocks noChangeShapeType="1"/>
          </p:cNvSpPr>
          <p:nvPr/>
        </p:nvSpPr>
        <p:spPr bwMode="auto">
          <a:xfrm>
            <a:off x="7040563" y="281940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Line 32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AutoShape 33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Line 34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Line 35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Line 36"/>
          <p:cNvSpPr>
            <a:spLocks noChangeShapeType="1"/>
          </p:cNvSpPr>
          <p:nvPr/>
        </p:nvSpPr>
        <p:spPr bwMode="auto">
          <a:xfrm>
            <a:off x="6583363" y="2916238"/>
            <a:ext cx="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Rectangle 37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2078" name="Rectangle 38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graphicFrame>
        <p:nvGraphicFramePr>
          <p:cNvPr id="73778" name="Object 5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433513" y="1262063"/>
          <a:ext cx="2676525" cy="3873500"/>
        </p:xfrm>
        <a:graphic>
          <a:graphicData uri="http://schemas.openxmlformats.org/presentationml/2006/ole">
            <p:oleObj spid="_x0000_s2050" name="Clip" r:id="rId5" imgW="3467160" imgH="5018040" progId="">
              <p:embed/>
            </p:oleObj>
          </a:graphicData>
        </a:graphic>
      </p:graphicFrame>
      <p:sp>
        <p:nvSpPr>
          <p:cNvPr id="73779" name="Oval 51"/>
          <p:cNvSpPr>
            <a:spLocks noChangeArrowheads="1"/>
          </p:cNvSpPr>
          <p:nvPr/>
        </p:nvSpPr>
        <p:spPr bwMode="auto">
          <a:xfrm>
            <a:off x="7848600" y="2286000"/>
            <a:ext cx="914400" cy="1219200"/>
          </a:xfrm>
          <a:prstGeom prst="ellipse">
            <a:avLst/>
          </a:prstGeom>
          <a:solidFill>
            <a:srgbClr val="CCFFFF"/>
          </a:solidFill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sp>
        <p:nvSpPr>
          <p:cNvPr id="2080" name="Line 53"/>
          <p:cNvSpPr>
            <a:spLocks noChangeShapeType="1"/>
          </p:cNvSpPr>
          <p:nvPr/>
        </p:nvSpPr>
        <p:spPr bwMode="auto">
          <a:xfrm>
            <a:off x="6594475" y="33305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Line 54"/>
          <p:cNvSpPr>
            <a:spLocks noChangeShapeType="1"/>
          </p:cNvSpPr>
          <p:nvPr/>
        </p:nvSpPr>
        <p:spPr bwMode="auto">
          <a:xfrm>
            <a:off x="7038975" y="246062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2" name="Line 55"/>
          <p:cNvSpPr>
            <a:spLocks noChangeShapeType="1"/>
          </p:cNvSpPr>
          <p:nvPr/>
        </p:nvSpPr>
        <p:spPr bwMode="auto">
          <a:xfrm>
            <a:off x="7483475" y="331470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AutoShape 31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5" name="AutoShape 49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6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2087" name="Picture 57" descr="001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0450" y="847725"/>
            <a:ext cx="11271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7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078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3079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3080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grpSp>
        <p:nvGrpSpPr>
          <p:cNvPr id="3081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3112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3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2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7500938" y="29924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7500938" y="27638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Line 24"/>
          <p:cNvSpPr>
            <a:spLocks noChangeShapeType="1"/>
          </p:cNvSpPr>
          <p:nvPr/>
        </p:nvSpPr>
        <p:spPr bwMode="auto">
          <a:xfrm>
            <a:off x="7500938" y="2992438"/>
            <a:ext cx="0" cy="4365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7040563" y="34496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7040563" y="32210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Line 29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Line 30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AutoShape 31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Line 32"/>
          <p:cNvSpPr>
            <a:spLocks noChangeShapeType="1"/>
          </p:cNvSpPr>
          <p:nvPr/>
        </p:nvSpPr>
        <p:spPr bwMode="auto">
          <a:xfrm>
            <a:off x="7040563" y="3449638"/>
            <a:ext cx="1587" cy="4365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6583363" y="33528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Rectangle 38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3102" name="Rectangle 39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graphicFrame>
        <p:nvGraphicFramePr>
          <p:cNvPr id="3074" name="Object 5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312863" y="1030288"/>
          <a:ext cx="2760662" cy="3994150"/>
        </p:xfrm>
        <a:graphic>
          <a:graphicData uri="http://schemas.openxmlformats.org/presentationml/2006/ole">
            <p:oleObj spid="_x0000_s3074" name="Clip" r:id="rId5" imgW="3467160" imgH="5018040" progId="">
              <p:embed/>
            </p:oleObj>
          </a:graphicData>
        </a:graphic>
      </p:graphicFrame>
      <p:sp>
        <p:nvSpPr>
          <p:cNvPr id="3103" name="Oval 51"/>
          <p:cNvSpPr>
            <a:spLocks noChangeArrowheads="1"/>
          </p:cNvSpPr>
          <p:nvPr/>
        </p:nvSpPr>
        <p:spPr bwMode="auto">
          <a:xfrm>
            <a:off x="7848600" y="2286000"/>
            <a:ext cx="914400" cy="1219200"/>
          </a:xfrm>
          <a:prstGeom prst="ellipse">
            <a:avLst/>
          </a:prstGeom>
          <a:solidFill>
            <a:srgbClr val="CCFFFF"/>
          </a:solidFill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sp>
        <p:nvSpPr>
          <p:cNvPr id="3104" name="Line 53"/>
          <p:cNvSpPr>
            <a:spLocks noChangeShapeType="1"/>
          </p:cNvSpPr>
          <p:nvPr/>
        </p:nvSpPr>
        <p:spPr bwMode="auto">
          <a:xfrm>
            <a:off x="6575425" y="292100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Line 54"/>
          <p:cNvSpPr>
            <a:spLocks noChangeShapeType="1"/>
          </p:cNvSpPr>
          <p:nvPr/>
        </p:nvSpPr>
        <p:spPr bwMode="auto">
          <a:xfrm>
            <a:off x="7029450" y="379412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Line 55"/>
          <p:cNvSpPr>
            <a:spLocks noChangeShapeType="1"/>
          </p:cNvSpPr>
          <p:nvPr/>
        </p:nvSpPr>
        <p:spPr bwMode="auto">
          <a:xfrm>
            <a:off x="7493000" y="331470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7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8" name="AutoShape 33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9" name="AutoShape 37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0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3111" name="Picture 57" descr="001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0450" y="847725"/>
            <a:ext cx="11271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4107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4109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4144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5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0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11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4142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3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2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Line 20"/>
          <p:cNvSpPr>
            <a:spLocks noChangeShapeType="1"/>
          </p:cNvSpPr>
          <p:nvPr/>
        </p:nvSpPr>
        <p:spPr bwMode="auto">
          <a:xfrm>
            <a:off x="7500938" y="2078038"/>
            <a:ext cx="0" cy="3603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8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19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4140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1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0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1" name="Line 31"/>
          <p:cNvSpPr>
            <a:spLocks noChangeShapeType="1"/>
          </p:cNvSpPr>
          <p:nvPr/>
        </p:nvSpPr>
        <p:spPr bwMode="auto">
          <a:xfrm>
            <a:off x="7040563" y="2459038"/>
            <a:ext cx="1587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2" name="Line 33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3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4" name="Line 35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5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6" name="Line 37"/>
          <p:cNvSpPr>
            <a:spLocks noChangeShapeType="1"/>
          </p:cNvSpPr>
          <p:nvPr/>
        </p:nvSpPr>
        <p:spPr bwMode="auto">
          <a:xfrm>
            <a:off x="6583363" y="2916238"/>
            <a:ext cx="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7" name="Rectangle 38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4128" name="Rectangle 39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7848600" y="1600200"/>
            <a:ext cx="990600" cy="1371600"/>
          </a:xfrm>
          <a:prstGeom prst="ellipse">
            <a:avLst/>
          </a:prstGeom>
          <a:solidFill>
            <a:srgbClr val="FFDDFF"/>
          </a:solidFill>
          <a:ln w="762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 sz="8800"/>
          </a:p>
        </p:txBody>
      </p:sp>
      <p:sp>
        <p:nvSpPr>
          <p:cNvPr id="4130" name="Line 54"/>
          <p:cNvSpPr>
            <a:spLocks noChangeShapeType="1"/>
          </p:cNvSpPr>
          <p:nvPr/>
        </p:nvSpPr>
        <p:spPr bwMode="auto">
          <a:xfrm>
            <a:off x="6565900" y="332105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1" name="Line 55"/>
          <p:cNvSpPr>
            <a:spLocks noChangeShapeType="1"/>
          </p:cNvSpPr>
          <p:nvPr/>
        </p:nvSpPr>
        <p:spPr bwMode="auto">
          <a:xfrm>
            <a:off x="7038975" y="285115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2" name="Line 56"/>
          <p:cNvSpPr>
            <a:spLocks noChangeShapeType="1"/>
          </p:cNvSpPr>
          <p:nvPr/>
        </p:nvSpPr>
        <p:spPr bwMode="auto">
          <a:xfrm>
            <a:off x="7493000" y="24288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3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4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50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36" name="Picture 57" descr="AG00373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9413" y="4756150"/>
            <a:ext cx="1601787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7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4138" name="Picture 56" descr="002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8213" y="1157288"/>
            <a:ext cx="175895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9" name="Picture 58" descr="AN13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2625" y="2019300"/>
            <a:ext cx="1265238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50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533400" y="914400"/>
          <a:ext cx="857250" cy="1241425"/>
        </p:xfrm>
        <a:graphic>
          <a:graphicData uri="http://schemas.openxmlformats.org/presentationml/2006/ole">
            <p:oleObj spid="_x0000_s4098" name="Clip" r:id="rId8" imgW="3467160" imgH="5018040" progId="">
              <p:embed/>
            </p:oleObj>
          </a:graphicData>
        </a:graphic>
      </p:graphicFrame>
      <p:graphicFrame>
        <p:nvGraphicFramePr>
          <p:cNvPr id="4099" name="Object 46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525463" y="2551113"/>
          <a:ext cx="1057275" cy="1530350"/>
        </p:xfrm>
        <a:graphic>
          <a:graphicData uri="http://schemas.openxmlformats.org/presentationml/2006/ole">
            <p:oleObj spid="_x0000_s4099" name="Clip" r:id="rId9" imgW="3467160" imgH="5018040" progId="">
              <p:embed/>
            </p:oleObj>
          </a:graphicData>
        </a:graphic>
      </p:graphicFrame>
      <p:graphicFrame>
        <p:nvGraphicFramePr>
          <p:cNvPr id="4100" name="Object 47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3838575" y="857250"/>
          <a:ext cx="1057275" cy="1530350"/>
        </p:xfrm>
        <a:graphic>
          <a:graphicData uri="http://schemas.openxmlformats.org/presentationml/2006/ole">
            <p:oleObj spid="_x0000_s4100" name="Clip" r:id="rId10" imgW="3467160" imgH="5018040" progId="">
              <p:embed/>
            </p:oleObj>
          </a:graphicData>
        </a:graphic>
      </p:graphicFrame>
      <p:graphicFrame>
        <p:nvGraphicFramePr>
          <p:cNvPr id="4101" name="Object 48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3575050" y="3224213"/>
          <a:ext cx="1057275" cy="1530350"/>
        </p:xfrm>
        <a:graphic>
          <a:graphicData uri="http://schemas.openxmlformats.org/presentationml/2006/ole">
            <p:oleObj spid="_x0000_s4101" name="Clip" r:id="rId11" imgW="3467160" imgH="5018040" progId="">
              <p:embed/>
            </p:oleObj>
          </a:graphicData>
        </a:graphic>
      </p:graphicFrame>
      <p:graphicFrame>
        <p:nvGraphicFramePr>
          <p:cNvPr id="4102" name="Object 49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1833563" y="4691063"/>
          <a:ext cx="890587" cy="1289050"/>
        </p:xfrm>
        <a:graphic>
          <a:graphicData uri="http://schemas.openxmlformats.org/presentationml/2006/ole">
            <p:oleObj spid="_x0000_s4102" name="Clip" r:id="rId12" imgW="3467160" imgH="5018040" progId="">
              <p:embed/>
            </p:oleObj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779463" y="606425"/>
            <a:ext cx="5240337" cy="6099175"/>
          </a:xfrm>
          <a:noFill/>
        </p:spPr>
        <p:txBody>
          <a:bodyPr/>
          <a:lstStyle/>
          <a:p>
            <a:r>
              <a:rPr lang="ru-RU" sz="1600" b="1" smtClean="0"/>
              <a:t>Тренировочный тест </a:t>
            </a:r>
            <a:r>
              <a:rPr lang="ru-RU" sz="1600" smtClean="0"/>
              <a:t>для обобщающего урока в 5 классе 1-2 четверть. «Музыка и литература»</a:t>
            </a:r>
          </a:p>
          <a:p>
            <a:r>
              <a:rPr lang="ru-RU" sz="1600" b="1" smtClean="0"/>
              <a:t>Цель: </a:t>
            </a:r>
            <a:r>
              <a:rPr lang="ru-RU" sz="1600" smtClean="0"/>
              <a:t>Закрепить знания учеников: Композитор и его музыкальное произведение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>
            <a:off x="228600" y="762000"/>
            <a:ext cx="5334000" cy="2743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Назови композитора, чье произведение</a:t>
            </a:r>
          </a:p>
          <a:p>
            <a:pPr algn="ctr"/>
            <a:r>
              <a:rPr lang="ru-RU"/>
              <a:t>«Вокализ» (первая исполнительница</a:t>
            </a:r>
          </a:p>
          <a:p>
            <a:pPr algn="ctr"/>
            <a:r>
              <a:rPr lang="ru-RU"/>
              <a:t> А.Нежданова)</a:t>
            </a:r>
          </a:p>
          <a:p>
            <a:pPr algn="ctr"/>
            <a:r>
              <a:rPr lang="ru-RU"/>
              <a:t>стал шедевром вокальной музыки</a:t>
            </a: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1</a:t>
            </a:r>
          </a:p>
        </p:txBody>
      </p:sp>
      <p:sp>
        <p:nvSpPr>
          <p:cNvPr id="7175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Петр Ильич</a:t>
            </a:r>
          </a:p>
          <a:p>
            <a:pPr algn="ctr"/>
            <a:r>
              <a:rPr lang="ru-RU" sz="1800"/>
              <a:t>Чайковский</a:t>
            </a:r>
          </a:p>
        </p:txBody>
      </p:sp>
      <p:sp>
        <p:nvSpPr>
          <p:cNvPr id="717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Георгий Васильевич</a:t>
            </a:r>
          </a:p>
          <a:p>
            <a:pPr algn="ctr"/>
            <a:r>
              <a:rPr lang="ru-RU" sz="1800"/>
              <a:t>Свиридов</a:t>
            </a:r>
          </a:p>
        </p:txBody>
      </p:sp>
      <p:sp>
        <p:nvSpPr>
          <p:cNvPr id="7177" name="Oval 15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7178" name="Oval 18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7179" name="Oval 19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7180" name="Oval 20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7181" name="Group 21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7211" name="Line 22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2" name="Line 23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82" name="Line 26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183" name="Group 27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7209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0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84" name="Line 30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Line 35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AutoShape 39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AutoShape 42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AutoShape 44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Line 47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192" name="Group 48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7207" name="Line 49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8" name="Line 50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93" name="Line 51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Line 56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AutoShape 57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6" name="Line 62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7" name="AutoShape 63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Line 66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Line 67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Line 68"/>
          <p:cNvSpPr>
            <a:spLocks noChangeShapeType="1"/>
          </p:cNvSpPr>
          <p:nvPr/>
        </p:nvSpPr>
        <p:spPr bwMode="auto">
          <a:xfrm>
            <a:off x="6583363" y="2916238"/>
            <a:ext cx="0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AutoShape 76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Rectangle 91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7203" name="Rectangle 92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sp>
        <p:nvSpPr>
          <p:cNvPr id="7204" name="AutoShape 1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76575" y="37719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Михаил Иванович</a:t>
            </a:r>
          </a:p>
          <a:p>
            <a:pPr algn="ctr"/>
            <a:r>
              <a:rPr lang="ru-RU" sz="1800"/>
              <a:t>Глинка</a:t>
            </a:r>
          </a:p>
        </p:txBody>
      </p:sp>
      <p:sp>
        <p:nvSpPr>
          <p:cNvPr id="7205" name="AutoShape 1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Сергей Васильевич</a:t>
            </a:r>
          </a:p>
          <a:p>
            <a:pPr algn="ctr"/>
            <a:r>
              <a:rPr lang="ru-RU" sz="1800"/>
              <a:t>Рахманинов</a:t>
            </a:r>
          </a:p>
        </p:txBody>
      </p:sp>
      <p:pic>
        <p:nvPicPr>
          <p:cNvPr id="7206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1413" y="5035550"/>
            <a:ext cx="10652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8600" y="781050"/>
            <a:ext cx="5334000" cy="2743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Автор знаменитого Квартета №2</a:t>
            </a:r>
          </a:p>
          <a:p>
            <a:pPr algn="ctr"/>
            <a:r>
              <a:rPr lang="ru-RU"/>
              <a:t>(третья часть «Ноктюрн»-шедевр </a:t>
            </a:r>
          </a:p>
          <a:p>
            <a:pPr algn="ctr"/>
            <a:r>
              <a:rPr lang="ru-RU"/>
              <a:t>инструментальной музыки)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819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Сергей Васильевич</a:t>
            </a:r>
          </a:p>
          <a:p>
            <a:pPr algn="ctr"/>
            <a:r>
              <a:rPr lang="ru-RU" sz="1800"/>
              <a:t>Рахманинов</a:t>
            </a:r>
          </a:p>
        </p:txBody>
      </p:sp>
      <p:sp>
        <p:nvSpPr>
          <p:cNvPr id="819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Александр Порфирьевич</a:t>
            </a:r>
          </a:p>
          <a:p>
            <a:pPr algn="ctr"/>
            <a:r>
              <a:rPr lang="ru-RU" sz="1800"/>
              <a:t>Бородин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8237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8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06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8235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6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7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15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8233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4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16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Line 31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9" name="Line 33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Line 35"/>
          <p:cNvSpPr>
            <a:spLocks noChangeShapeType="1"/>
          </p:cNvSpPr>
          <p:nvPr/>
        </p:nvSpPr>
        <p:spPr bwMode="auto">
          <a:xfrm>
            <a:off x="6588125" y="37163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Line 37"/>
          <p:cNvSpPr>
            <a:spLocks noChangeShapeType="1"/>
          </p:cNvSpPr>
          <p:nvPr/>
        </p:nvSpPr>
        <p:spPr bwMode="auto">
          <a:xfrm>
            <a:off x="6583363" y="2916238"/>
            <a:ext cx="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Rectangle 39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2</a:t>
            </a:r>
          </a:p>
        </p:txBody>
      </p:sp>
      <p:sp>
        <p:nvSpPr>
          <p:cNvPr id="8225" name="Rectangle 40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sp>
        <p:nvSpPr>
          <p:cNvPr id="8226" name="AutoShape 4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Петр Ильич </a:t>
            </a:r>
          </a:p>
          <a:p>
            <a:pPr algn="ctr"/>
            <a:r>
              <a:rPr lang="ru-RU" sz="1800"/>
              <a:t>Чайковский</a:t>
            </a:r>
          </a:p>
        </p:txBody>
      </p:sp>
      <p:sp>
        <p:nvSpPr>
          <p:cNvPr id="8227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Михаил Иванович</a:t>
            </a:r>
          </a:p>
          <a:p>
            <a:pPr algn="ctr"/>
            <a:r>
              <a:rPr lang="ru-RU" sz="1800"/>
              <a:t>Глинка</a:t>
            </a:r>
          </a:p>
        </p:txBody>
      </p:sp>
      <p:sp>
        <p:nvSpPr>
          <p:cNvPr id="8228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sp>
        <p:nvSpPr>
          <p:cNvPr id="8229" name="Line 55"/>
          <p:cNvSpPr>
            <a:spLocks noChangeShapeType="1"/>
          </p:cNvSpPr>
          <p:nvPr/>
        </p:nvSpPr>
        <p:spPr bwMode="auto">
          <a:xfrm>
            <a:off x="6588125" y="3357563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31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1413" y="5035550"/>
            <a:ext cx="10652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2" name="Picture 52" descr="001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7275" y="981075"/>
            <a:ext cx="1200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28600" y="762000"/>
            <a:ext cx="5334000" cy="2743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Русский композитор, автор</a:t>
            </a:r>
          </a:p>
          <a:p>
            <a:pPr algn="ctr"/>
            <a:r>
              <a:rPr lang="ru-RU"/>
              <a:t>знаменитого романса «Жаворонок»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922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Александр Порфирьевич</a:t>
            </a:r>
          </a:p>
          <a:p>
            <a:pPr algn="ctr"/>
            <a:r>
              <a:rPr lang="ru-RU" sz="1800"/>
              <a:t>Бородин</a:t>
            </a:r>
          </a:p>
        </p:txBody>
      </p:sp>
      <p:sp>
        <p:nvSpPr>
          <p:cNvPr id="922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Николай Андреевич</a:t>
            </a:r>
          </a:p>
          <a:p>
            <a:pPr algn="ctr"/>
            <a:r>
              <a:rPr lang="ru-RU" sz="1800"/>
              <a:t>Римский-Корсаков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9261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2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30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9259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0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31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9257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8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40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1" name="Line 31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3" name="Line 33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5" name="Line 35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6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7" name="Line 37"/>
          <p:cNvSpPr>
            <a:spLocks noChangeShapeType="1"/>
          </p:cNvSpPr>
          <p:nvPr/>
        </p:nvSpPr>
        <p:spPr bwMode="auto">
          <a:xfrm>
            <a:off x="6583363" y="33528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8" name="Rectangle 39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2</a:t>
            </a:r>
          </a:p>
        </p:txBody>
      </p:sp>
      <p:sp>
        <p:nvSpPr>
          <p:cNvPr id="9249" name="Rectangle 40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sp>
        <p:nvSpPr>
          <p:cNvPr id="9250" name="AutoShape 4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Михаил Иванович</a:t>
            </a:r>
          </a:p>
          <a:p>
            <a:pPr algn="ctr"/>
            <a:r>
              <a:rPr lang="ru-RU" sz="1800"/>
              <a:t>Глинка</a:t>
            </a:r>
          </a:p>
        </p:txBody>
      </p:sp>
      <p:sp>
        <p:nvSpPr>
          <p:cNvPr id="9251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Петр Ильич</a:t>
            </a:r>
          </a:p>
          <a:p>
            <a:pPr algn="ctr"/>
            <a:r>
              <a:rPr lang="ru-RU" sz="1800"/>
              <a:t>Чайковский</a:t>
            </a:r>
          </a:p>
        </p:txBody>
      </p:sp>
      <p:sp>
        <p:nvSpPr>
          <p:cNvPr id="9252" name="Line 54"/>
          <p:cNvSpPr>
            <a:spLocks noChangeShapeType="1"/>
          </p:cNvSpPr>
          <p:nvPr/>
        </p:nvSpPr>
        <p:spPr bwMode="auto">
          <a:xfrm>
            <a:off x="6588125" y="29241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53" name="Picture 53" descr="045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0013" y="1109663"/>
            <a:ext cx="12938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4" name="AutoShape 38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55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1413" y="5035550"/>
            <a:ext cx="10652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6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28600" y="762000"/>
            <a:ext cx="5334000" cy="2743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Автор фортепианной «Фантазии»,</a:t>
            </a:r>
          </a:p>
          <a:p>
            <a:pPr algn="ctr"/>
            <a:r>
              <a:rPr lang="ru-RU"/>
              <a:t> солнечный композитор, </a:t>
            </a:r>
          </a:p>
          <a:p>
            <a:pPr algn="ctr"/>
            <a:r>
              <a:rPr lang="ru-RU"/>
              <a:t>его музыка -</a:t>
            </a:r>
          </a:p>
          <a:p>
            <a:pPr algn="ctr"/>
            <a:r>
              <a:rPr lang="ru-RU"/>
              <a:t>вершина красоты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24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Людвиг ван Бетховен</a:t>
            </a:r>
          </a:p>
        </p:txBody>
      </p:sp>
      <p:sp>
        <p:nvSpPr>
          <p:cNvPr id="1024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Вольфганг Амадей</a:t>
            </a:r>
          </a:p>
          <a:p>
            <a:pPr algn="ctr"/>
            <a:r>
              <a:rPr lang="ru-RU" sz="1800"/>
              <a:t> Моцарт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10286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7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53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54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0284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5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55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2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63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10282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3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4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5" name="Line 31"/>
          <p:cNvSpPr>
            <a:spLocks noChangeShapeType="1"/>
          </p:cNvSpPr>
          <p:nvPr/>
        </p:nvSpPr>
        <p:spPr bwMode="auto">
          <a:xfrm>
            <a:off x="7040563" y="2459038"/>
            <a:ext cx="1587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6" name="Line 33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Line 35"/>
          <p:cNvSpPr>
            <a:spLocks noChangeShapeType="1"/>
          </p:cNvSpPr>
          <p:nvPr/>
        </p:nvSpPr>
        <p:spPr bwMode="auto">
          <a:xfrm>
            <a:off x="6588125" y="37163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0" name="Line 37"/>
          <p:cNvSpPr>
            <a:spLocks noChangeShapeType="1"/>
          </p:cNvSpPr>
          <p:nvPr/>
        </p:nvSpPr>
        <p:spPr bwMode="auto">
          <a:xfrm>
            <a:off x="6583363" y="2916238"/>
            <a:ext cx="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Rectangle 38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0272" name="Rectangle 39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3</a:t>
            </a:r>
          </a:p>
        </p:txBody>
      </p:sp>
      <p:sp>
        <p:nvSpPr>
          <p:cNvPr id="10273" name="AutoShape 4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Иоганн Себасьян </a:t>
            </a:r>
          </a:p>
          <a:p>
            <a:pPr algn="ctr"/>
            <a:r>
              <a:rPr lang="ru-RU" sz="1800"/>
              <a:t>Бах</a:t>
            </a:r>
          </a:p>
        </p:txBody>
      </p:sp>
      <p:sp>
        <p:nvSpPr>
          <p:cNvPr id="10274" name="AutoShape 4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Клод Дебюсси</a:t>
            </a:r>
          </a:p>
        </p:txBody>
      </p:sp>
      <p:pic>
        <p:nvPicPr>
          <p:cNvPr id="10275" name="Picture 52" descr="001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893763"/>
            <a:ext cx="1155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6" name="Line 54"/>
          <p:cNvSpPr>
            <a:spLocks noChangeShapeType="1"/>
          </p:cNvSpPr>
          <p:nvPr/>
        </p:nvSpPr>
        <p:spPr bwMode="auto">
          <a:xfrm>
            <a:off x="6588125" y="3357563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AutoShape 50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Line 55"/>
          <p:cNvSpPr>
            <a:spLocks noChangeShapeType="1"/>
          </p:cNvSpPr>
          <p:nvPr/>
        </p:nvSpPr>
        <p:spPr bwMode="auto">
          <a:xfrm>
            <a:off x="7019925" y="2852738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80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1413" y="5035550"/>
            <a:ext cx="10652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1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28600" y="762000"/>
            <a:ext cx="5334000" cy="2743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Композитор, написавший музыку</a:t>
            </a:r>
          </a:p>
          <a:p>
            <a:pPr algn="ctr"/>
            <a:r>
              <a:rPr lang="ru-RU"/>
              <a:t>всего к трём балетам, один из них</a:t>
            </a:r>
          </a:p>
          <a:p>
            <a:pPr algn="ctr"/>
            <a:r>
              <a:rPr lang="ru-RU"/>
              <a:t>«Лебединое озеро»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127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Михаил Иванович</a:t>
            </a:r>
          </a:p>
          <a:p>
            <a:pPr algn="ctr"/>
            <a:r>
              <a:rPr lang="ru-RU" sz="1800"/>
              <a:t>Глинка</a:t>
            </a:r>
          </a:p>
        </p:txBody>
      </p:sp>
      <p:sp>
        <p:nvSpPr>
          <p:cNvPr id="1127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Александр Порфирьевич</a:t>
            </a:r>
          </a:p>
          <a:p>
            <a:pPr algn="ctr"/>
            <a:r>
              <a:rPr lang="ru-RU" sz="1800"/>
              <a:t>Бородин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11310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1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78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1308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9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87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11306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7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88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Line 31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Line 33"/>
          <p:cNvSpPr>
            <a:spLocks noChangeShapeType="1"/>
          </p:cNvSpPr>
          <p:nvPr/>
        </p:nvSpPr>
        <p:spPr bwMode="auto">
          <a:xfrm>
            <a:off x="7040563" y="373380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Line 35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Line 37"/>
          <p:cNvSpPr>
            <a:spLocks noChangeShapeType="1"/>
          </p:cNvSpPr>
          <p:nvPr/>
        </p:nvSpPr>
        <p:spPr bwMode="auto">
          <a:xfrm>
            <a:off x="6583363" y="33528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Rectangle 39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1296" name="Rectangle 40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3</a:t>
            </a:r>
          </a:p>
        </p:txBody>
      </p:sp>
      <p:sp>
        <p:nvSpPr>
          <p:cNvPr id="11297" name="AutoShape 4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Петр Ильич</a:t>
            </a:r>
          </a:p>
          <a:p>
            <a:pPr algn="ctr"/>
            <a:r>
              <a:rPr lang="ru-RU" sz="1800"/>
              <a:t>Чайковский</a:t>
            </a:r>
          </a:p>
        </p:txBody>
      </p:sp>
      <p:sp>
        <p:nvSpPr>
          <p:cNvPr id="11298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Сергей Сергеевич</a:t>
            </a:r>
          </a:p>
          <a:p>
            <a:pPr algn="ctr"/>
            <a:r>
              <a:rPr lang="ru-RU" sz="1800"/>
              <a:t>Прокофьев</a:t>
            </a:r>
          </a:p>
        </p:txBody>
      </p:sp>
      <p:sp>
        <p:nvSpPr>
          <p:cNvPr id="11299" name="Line 54"/>
          <p:cNvSpPr>
            <a:spLocks noChangeShapeType="1"/>
          </p:cNvSpPr>
          <p:nvPr/>
        </p:nvSpPr>
        <p:spPr bwMode="auto">
          <a:xfrm>
            <a:off x="6588125" y="29241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0" name="AutoShape 38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1" name="Line 55"/>
          <p:cNvSpPr>
            <a:spLocks noChangeShapeType="1"/>
          </p:cNvSpPr>
          <p:nvPr/>
        </p:nvSpPr>
        <p:spPr bwMode="auto">
          <a:xfrm>
            <a:off x="7019925" y="342900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2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303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1413" y="5035550"/>
            <a:ext cx="10652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4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11305" name="Picture 53" descr="045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11900" y="1081088"/>
            <a:ext cx="10668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19075" y="733425"/>
            <a:ext cx="5334000" cy="2743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Композитор-сказочник</a:t>
            </a:r>
          </a:p>
          <a:p>
            <a:pPr algn="ctr"/>
            <a:r>
              <a:rPr lang="ru-RU"/>
              <a:t>автор оперы-былины</a:t>
            </a:r>
          </a:p>
          <a:p>
            <a:pPr algn="ctr"/>
            <a:r>
              <a:rPr lang="ru-RU"/>
              <a:t>«Садко»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22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Георгий Васильевич</a:t>
            </a:r>
          </a:p>
          <a:p>
            <a:pPr algn="ctr"/>
            <a:r>
              <a:rPr lang="ru-RU" sz="1800"/>
              <a:t>Свиридов</a:t>
            </a:r>
          </a:p>
        </p:txBody>
      </p:sp>
      <p:sp>
        <p:nvSpPr>
          <p:cNvPr id="1229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Николай Андреевич</a:t>
            </a:r>
          </a:p>
          <a:p>
            <a:pPr algn="ctr"/>
            <a:r>
              <a:rPr lang="ru-RU" sz="1800"/>
              <a:t>Римский-Корсаков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12333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4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302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2331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2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3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Line 28"/>
          <p:cNvSpPr>
            <a:spLocks noChangeShapeType="1"/>
          </p:cNvSpPr>
          <p:nvPr/>
        </p:nvSpPr>
        <p:spPr bwMode="auto">
          <a:xfrm>
            <a:off x="7040563" y="34496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Line 29"/>
          <p:cNvSpPr>
            <a:spLocks noChangeShapeType="1"/>
          </p:cNvSpPr>
          <p:nvPr/>
        </p:nvSpPr>
        <p:spPr bwMode="auto">
          <a:xfrm>
            <a:off x="7040563" y="32210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Line 30"/>
          <p:cNvSpPr>
            <a:spLocks noChangeShapeType="1"/>
          </p:cNvSpPr>
          <p:nvPr/>
        </p:nvSpPr>
        <p:spPr bwMode="auto">
          <a:xfrm>
            <a:off x="7019925" y="24209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Line 31"/>
          <p:cNvSpPr>
            <a:spLocks noChangeShapeType="1"/>
          </p:cNvSpPr>
          <p:nvPr/>
        </p:nvSpPr>
        <p:spPr bwMode="auto">
          <a:xfrm>
            <a:off x="7040563" y="281940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Line 33"/>
          <p:cNvSpPr>
            <a:spLocks noChangeShapeType="1"/>
          </p:cNvSpPr>
          <p:nvPr/>
        </p:nvSpPr>
        <p:spPr bwMode="auto">
          <a:xfrm>
            <a:off x="7040563" y="3449638"/>
            <a:ext cx="1587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6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Line 35"/>
          <p:cNvSpPr>
            <a:spLocks noChangeShapeType="1"/>
          </p:cNvSpPr>
          <p:nvPr/>
        </p:nvSpPr>
        <p:spPr bwMode="auto">
          <a:xfrm>
            <a:off x="6588125" y="37163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Line 37"/>
          <p:cNvSpPr>
            <a:spLocks noChangeShapeType="1"/>
          </p:cNvSpPr>
          <p:nvPr/>
        </p:nvSpPr>
        <p:spPr bwMode="auto">
          <a:xfrm>
            <a:off x="6583363" y="2916238"/>
            <a:ext cx="0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Rectangle 38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2321" name="Rectangle 39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3</a:t>
            </a:r>
          </a:p>
        </p:txBody>
      </p:sp>
      <p:sp>
        <p:nvSpPr>
          <p:cNvPr id="12322" name="AutoShape 4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Сергей Васильевич</a:t>
            </a:r>
          </a:p>
          <a:p>
            <a:pPr algn="ctr"/>
            <a:r>
              <a:rPr lang="ru-RU" sz="1800"/>
              <a:t>Рахманинов</a:t>
            </a:r>
          </a:p>
        </p:txBody>
      </p:sp>
      <p:sp>
        <p:nvSpPr>
          <p:cNvPr id="12323" name="AutoShape 4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Петр Ильич</a:t>
            </a:r>
          </a:p>
          <a:p>
            <a:pPr algn="ctr"/>
            <a:r>
              <a:rPr lang="ru-RU" sz="1800"/>
              <a:t>Чайковский</a:t>
            </a:r>
          </a:p>
        </p:txBody>
      </p:sp>
      <p:sp>
        <p:nvSpPr>
          <p:cNvPr id="12324" name="Line 52"/>
          <p:cNvSpPr>
            <a:spLocks noChangeShapeType="1"/>
          </p:cNvSpPr>
          <p:nvPr/>
        </p:nvSpPr>
        <p:spPr bwMode="auto">
          <a:xfrm>
            <a:off x="6588125" y="3357563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AutoShape 50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Line 53"/>
          <p:cNvSpPr>
            <a:spLocks noChangeShapeType="1"/>
          </p:cNvSpPr>
          <p:nvPr/>
        </p:nvSpPr>
        <p:spPr bwMode="auto">
          <a:xfrm>
            <a:off x="7019925" y="2420938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328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1413" y="5035550"/>
            <a:ext cx="10652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9" name="Picture 55" descr="045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37388" y="857250"/>
            <a:ext cx="11906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0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609600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28600" y="762000"/>
            <a:ext cx="5334000" cy="2743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Кто написал знаменитую </a:t>
            </a:r>
          </a:p>
          <a:p>
            <a:pPr algn="ctr"/>
            <a:r>
              <a:rPr lang="ru-RU"/>
              <a:t>Симфонию №5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31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Михаил Иванович</a:t>
            </a:r>
          </a:p>
          <a:p>
            <a:pPr algn="ctr"/>
            <a:r>
              <a:rPr lang="ru-RU" sz="1800"/>
              <a:t>Глинка</a:t>
            </a:r>
          </a:p>
        </p:txBody>
      </p:sp>
      <p:sp>
        <p:nvSpPr>
          <p:cNvPr id="1331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50292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Иоганн Себасьян </a:t>
            </a:r>
          </a:p>
          <a:p>
            <a:pPr algn="ctr"/>
            <a:r>
              <a:rPr lang="ru-RU" sz="1800"/>
              <a:t>Бах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848600" y="4332288"/>
            <a:ext cx="563563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13357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8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5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26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3355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6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7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Line 21"/>
          <p:cNvSpPr>
            <a:spLocks noChangeShapeType="1"/>
          </p:cNvSpPr>
          <p:nvPr/>
        </p:nvSpPr>
        <p:spPr bwMode="auto">
          <a:xfrm>
            <a:off x="7500938" y="39068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Line 28"/>
          <p:cNvSpPr>
            <a:spLocks noChangeShapeType="1"/>
          </p:cNvSpPr>
          <p:nvPr/>
        </p:nvSpPr>
        <p:spPr bwMode="auto">
          <a:xfrm>
            <a:off x="7040563" y="34496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Line 29"/>
          <p:cNvSpPr>
            <a:spLocks noChangeShapeType="1"/>
          </p:cNvSpPr>
          <p:nvPr/>
        </p:nvSpPr>
        <p:spPr bwMode="auto">
          <a:xfrm>
            <a:off x="7040563" y="32210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Line 31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9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>
            <a:off x="7040563" y="3449638"/>
            <a:ext cx="1587" cy="4365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1" name="Line 35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2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3" name="Line 37"/>
          <p:cNvSpPr>
            <a:spLocks noChangeShapeType="1"/>
          </p:cNvSpPr>
          <p:nvPr/>
        </p:nvSpPr>
        <p:spPr bwMode="auto">
          <a:xfrm>
            <a:off x="6583363" y="33528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4" name="Rectangle 39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99FF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3345" name="Rectangle 40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3</a:t>
            </a:r>
          </a:p>
        </p:txBody>
      </p:sp>
      <p:sp>
        <p:nvSpPr>
          <p:cNvPr id="13346" name="AutoShape 4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Людвиг ван Бетховен</a:t>
            </a:r>
          </a:p>
        </p:txBody>
      </p:sp>
      <p:sp>
        <p:nvSpPr>
          <p:cNvPr id="13347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2514600" cy="990600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Вольфганг Амадей </a:t>
            </a:r>
          </a:p>
          <a:p>
            <a:pPr algn="ctr"/>
            <a:r>
              <a:rPr lang="ru-RU" sz="1800"/>
              <a:t>Моцарт</a:t>
            </a:r>
          </a:p>
        </p:txBody>
      </p:sp>
      <p:sp>
        <p:nvSpPr>
          <p:cNvPr id="13348" name="Line 52"/>
          <p:cNvSpPr>
            <a:spLocks noChangeShapeType="1"/>
          </p:cNvSpPr>
          <p:nvPr/>
        </p:nvSpPr>
        <p:spPr bwMode="auto">
          <a:xfrm>
            <a:off x="6588125" y="29241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9" name="AutoShape 38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0" name="Line 53"/>
          <p:cNvSpPr>
            <a:spLocks noChangeShapeType="1"/>
          </p:cNvSpPr>
          <p:nvPr/>
        </p:nvSpPr>
        <p:spPr bwMode="auto">
          <a:xfrm>
            <a:off x="7019925" y="3789363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1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52" name="Picture 56" descr="001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5388" y="706438"/>
            <a:ext cx="16129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45" descr="D:\Лаборатория ИКТ\АНИМАЦИЯ\анима\чудики\люди\pevez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1413" y="5035550"/>
            <a:ext cx="10652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4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Тренировочный  тест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581025"/>
            <a:ext cx="5791200" cy="5638800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ym typeface="Wingdings" pitchFamily="2" charset="2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64008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1</a:t>
            </a:r>
            <a:endParaRPr lang="ru-RU" sz="2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4341" name="Oval 8"/>
          <p:cNvSpPr>
            <a:spLocks noChangeArrowheads="1"/>
          </p:cNvSpPr>
          <p:nvPr/>
        </p:nvSpPr>
        <p:spPr bwMode="auto">
          <a:xfrm>
            <a:off x="7848600" y="1620838"/>
            <a:ext cx="563563" cy="739775"/>
          </a:xfrm>
          <a:prstGeom prst="ellipse">
            <a:avLst/>
          </a:prstGeom>
          <a:solidFill>
            <a:srgbClr val="FFDD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  <a:latin typeface="Arial" charset="0"/>
              </a:rPr>
              <a:t>5</a:t>
            </a:r>
            <a:endParaRPr lang="ru-RU"/>
          </a:p>
        </p:txBody>
      </p:sp>
      <p:sp>
        <p:nvSpPr>
          <p:cNvPr id="14342" name="Oval 10"/>
          <p:cNvSpPr>
            <a:spLocks noChangeArrowheads="1"/>
          </p:cNvSpPr>
          <p:nvPr/>
        </p:nvSpPr>
        <p:spPr bwMode="auto">
          <a:xfrm>
            <a:off x="7848600" y="3429000"/>
            <a:ext cx="563563" cy="738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CC00"/>
                </a:solidFill>
                <a:latin typeface="Arial" charset="0"/>
              </a:rPr>
              <a:t>3</a:t>
            </a:r>
            <a:endParaRPr lang="ru-RU"/>
          </a:p>
        </p:txBody>
      </p:sp>
      <p:sp>
        <p:nvSpPr>
          <p:cNvPr id="14343" name="Oval 11"/>
          <p:cNvSpPr>
            <a:spLocks noChangeArrowheads="1"/>
          </p:cNvSpPr>
          <p:nvPr/>
        </p:nvSpPr>
        <p:spPr bwMode="auto">
          <a:xfrm>
            <a:off x="7848600" y="2524125"/>
            <a:ext cx="563563" cy="7397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folHlink"/>
                </a:solidFill>
                <a:latin typeface="Arial" charset="0"/>
              </a:rPr>
              <a:t>4</a:t>
            </a:r>
            <a:endParaRPr lang="ru-RU"/>
          </a:p>
        </p:txBody>
      </p:sp>
      <p:grpSp>
        <p:nvGrpSpPr>
          <p:cNvPr id="14344" name="Group 12"/>
          <p:cNvGrpSpPr>
            <a:grpSpLocks/>
          </p:cNvGrpSpPr>
          <p:nvPr/>
        </p:nvGrpSpPr>
        <p:grpSpPr bwMode="auto">
          <a:xfrm>
            <a:off x="7500938" y="3678238"/>
            <a:ext cx="347662" cy="228600"/>
            <a:chOff x="1344" y="1776"/>
            <a:chExt cx="240" cy="144"/>
          </a:xfrm>
        </p:grpSpPr>
        <p:sp>
          <p:nvSpPr>
            <p:cNvPr id="14377" name="Line 13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8" name="Line 14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7500938" y="4592638"/>
            <a:ext cx="3476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46" name="Group 16"/>
          <p:cNvGrpSpPr>
            <a:grpSpLocks/>
          </p:cNvGrpSpPr>
          <p:nvPr/>
        </p:nvGrpSpPr>
        <p:grpSpPr bwMode="auto">
          <a:xfrm>
            <a:off x="7500938" y="2763838"/>
            <a:ext cx="347662" cy="228600"/>
            <a:chOff x="1344" y="1776"/>
            <a:chExt cx="240" cy="144"/>
          </a:xfrm>
        </p:grpSpPr>
        <p:sp>
          <p:nvSpPr>
            <p:cNvPr id="14375" name="Line 17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6" name="Line 18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7" name="Line 19"/>
          <p:cNvSpPr>
            <a:spLocks noChangeShapeType="1"/>
          </p:cNvSpPr>
          <p:nvPr/>
        </p:nvSpPr>
        <p:spPr bwMode="auto">
          <a:xfrm>
            <a:off x="7500938" y="2078038"/>
            <a:ext cx="3476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Line 20"/>
          <p:cNvSpPr>
            <a:spLocks noChangeShapeType="1"/>
          </p:cNvSpPr>
          <p:nvPr/>
        </p:nvSpPr>
        <p:spPr bwMode="auto">
          <a:xfrm>
            <a:off x="7500938" y="20780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Line 21"/>
          <p:cNvSpPr>
            <a:spLocks noChangeShapeType="1"/>
          </p:cNvSpPr>
          <p:nvPr/>
        </p:nvSpPr>
        <p:spPr bwMode="auto">
          <a:xfrm>
            <a:off x="7500938" y="4191000"/>
            <a:ext cx="0" cy="4016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22"/>
          <p:cNvSpPr>
            <a:spLocks noChangeArrowheads="1"/>
          </p:cNvSpPr>
          <p:nvPr/>
        </p:nvSpPr>
        <p:spPr bwMode="auto">
          <a:xfrm>
            <a:off x="7345363" y="2230438"/>
            <a:ext cx="347662" cy="381000"/>
          </a:xfrm>
          <a:prstGeom prst="foldedCorner">
            <a:avLst>
              <a:gd name="adj" fmla="val 30593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Line 24"/>
          <p:cNvSpPr>
            <a:spLocks noChangeShapeType="1"/>
          </p:cNvSpPr>
          <p:nvPr/>
        </p:nvSpPr>
        <p:spPr bwMode="auto">
          <a:xfrm>
            <a:off x="7500938" y="2992438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AutoShape 25"/>
          <p:cNvSpPr>
            <a:spLocks noChangeArrowheads="1"/>
          </p:cNvSpPr>
          <p:nvPr/>
        </p:nvSpPr>
        <p:spPr bwMode="auto">
          <a:xfrm>
            <a:off x="7345363" y="3144838"/>
            <a:ext cx="347662" cy="381000"/>
          </a:xfrm>
          <a:prstGeom prst="foldedCorner">
            <a:avLst>
              <a:gd name="adj" fmla="val 28769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Line 26"/>
          <p:cNvSpPr>
            <a:spLocks noChangeShapeType="1"/>
          </p:cNvSpPr>
          <p:nvPr/>
        </p:nvSpPr>
        <p:spPr bwMode="auto">
          <a:xfrm>
            <a:off x="7040563" y="41354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54" name="Group 27"/>
          <p:cNvGrpSpPr>
            <a:grpSpLocks/>
          </p:cNvGrpSpPr>
          <p:nvPr/>
        </p:nvGrpSpPr>
        <p:grpSpPr bwMode="auto">
          <a:xfrm>
            <a:off x="7040563" y="3221038"/>
            <a:ext cx="304800" cy="228600"/>
            <a:chOff x="1344" y="1776"/>
            <a:chExt cx="240" cy="144"/>
          </a:xfrm>
        </p:grpSpPr>
        <p:sp>
          <p:nvSpPr>
            <p:cNvPr id="14373" name="Line 28"/>
            <p:cNvSpPr>
              <a:spLocks noChangeShapeType="1"/>
            </p:cNvSpPr>
            <p:nvPr/>
          </p:nvSpPr>
          <p:spPr bwMode="auto">
            <a:xfrm>
              <a:off x="1344" y="1920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4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24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55" name="Line 30"/>
          <p:cNvSpPr>
            <a:spLocks noChangeShapeType="1"/>
          </p:cNvSpPr>
          <p:nvPr/>
        </p:nvSpPr>
        <p:spPr bwMode="auto">
          <a:xfrm>
            <a:off x="7040563" y="2459038"/>
            <a:ext cx="304800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6" name="Line 31"/>
          <p:cNvSpPr>
            <a:spLocks noChangeShapeType="1"/>
          </p:cNvSpPr>
          <p:nvPr/>
        </p:nvSpPr>
        <p:spPr bwMode="auto">
          <a:xfrm>
            <a:off x="7040563" y="2459038"/>
            <a:ext cx="1587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AutoShape 32"/>
          <p:cNvSpPr>
            <a:spLocks noChangeArrowheads="1"/>
          </p:cNvSpPr>
          <p:nvPr/>
        </p:nvSpPr>
        <p:spPr bwMode="auto">
          <a:xfrm>
            <a:off x="6888163" y="2687638"/>
            <a:ext cx="347662" cy="381000"/>
          </a:xfrm>
          <a:prstGeom prst="foldedCorner">
            <a:avLst>
              <a:gd name="adj" fmla="val 32421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Line 33"/>
          <p:cNvSpPr>
            <a:spLocks noChangeShapeType="1"/>
          </p:cNvSpPr>
          <p:nvPr/>
        </p:nvSpPr>
        <p:spPr bwMode="auto">
          <a:xfrm>
            <a:off x="7040563" y="373380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Line 35"/>
          <p:cNvSpPr>
            <a:spLocks noChangeShapeType="1"/>
          </p:cNvSpPr>
          <p:nvPr/>
        </p:nvSpPr>
        <p:spPr bwMode="auto">
          <a:xfrm>
            <a:off x="6583363" y="36782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0" name="Line 36"/>
          <p:cNvSpPr>
            <a:spLocks noChangeShapeType="1"/>
          </p:cNvSpPr>
          <p:nvPr/>
        </p:nvSpPr>
        <p:spPr bwMode="auto">
          <a:xfrm>
            <a:off x="6583363" y="2916238"/>
            <a:ext cx="30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1" name="Line 37"/>
          <p:cNvSpPr>
            <a:spLocks noChangeShapeType="1"/>
          </p:cNvSpPr>
          <p:nvPr/>
        </p:nvSpPr>
        <p:spPr bwMode="auto">
          <a:xfrm>
            <a:off x="6583363" y="33528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2" name="Rectangle 39"/>
          <p:cNvSpPr>
            <a:spLocks noChangeArrowheads="1"/>
          </p:cNvSpPr>
          <p:nvPr/>
        </p:nvSpPr>
        <p:spPr bwMode="auto">
          <a:xfrm>
            <a:off x="68580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2</a:t>
            </a:r>
            <a:endParaRPr lang="ru-RU" sz="2800" b="1">
              <a:latin typeface="Arial" charset="0"/>
            </a:endParaRPr>
          </a:p>
        </p:txBody>
      </p:sp>
      <p:sp>
        <p:nvSpPr>
          <p:cNvPr id="14363" name="Rectangle 40"/>
          <p:cNvSpPr>
            <a:spLocks noChangeArrowheads="1"/>
          </p:cNvSpPr>
          <p:nvPr/>
        </p:nvSpPr>
        <p:spPr bwMode="auto">
          <a:xfrm>
            <a:off x="7315200" y="0"/>
            <a:ext cx="4572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7848600" y="3657600"/>
            <a:ext cx="990600" cy="1414463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b="1">
                <a:latin typeface="Arial" charset="0"/>
              </a:rPr>
              <a:t>2</a:t>
            </a:r>
            <a:endParaRPr lang="ru-RU"/>
          </a:p>
        </p:txBody>
      </p:sp>
      <p:sp>
        <p:nvSpPr>
          <p:cNvPr id="14365" name="Line 53"/>
          <p:cNvSpPr>
            <a:spLocks noChangeShapeType="1"/>
          </p:cNvSpPr>
          <p:nvPr/>
        </p:nvSpPr>
        <p:spPr bwMode="auto">
          <a:xfrm>
            <a:off x="6588125" y="29241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6" name="Line 54"/>
          <p:cNvSpPr>
            <a:spLocks noChangeShapeType="1"/>
          </p:cNvSpPr>
          <p:nvPr/>
        </p:nvSpPr>
        <p:spPr bwMode="auto">
          <a:xfrm>
            <a:off x="7023100" y="3444875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7" name="Line 56"/>
          <p:cNvSpPr>
            <a:spLocks noChangeShapeType="1"/>
          </p:cNvSpPr>
          <p:nvPr/>
        </p:nvSpPr>
        <p:spPr bwMode="auto">
          <a:xfrm>
            <a:off x="7505700" y="3917950"/>
            <a:ext cx="0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8" name="AutoShape 23"/>
          <p:cNvSpPr>
            <a:spLocks noChangeArrowheads="1"/>
          </p:cNvSpPr>
          <p:nvPr/>
        </p:nvSpPr>
        <p:spPr bwMode="auto">
          <a:xfrm>
            <a:off x="7345363" y="4059238"/>
            <a:ext cx="347662" cy="381000"/>
          </a:xfrm>
          <a:prstGeom prst="foldedCorner">
            <a:avLst>
              <a:gd name="adj" fmla="val 34245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9" name="AutoShape 34"/>
          <p:cNvSpPr>
            <a:spLocks noChangeArrowheads="1"/>
          </p:cNvSpPr>
          <p:nvPr/>
        </p:nvSpPr>
        <p:spPr bwMode="auto">
          <a:xfrm>
            <a:off x="6888163" y="36020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0" name="AutoShape 38"/>
          <p:cNvSpPr>
            <a:spLocks noChangeArrowheads="1"/>
          </p:cNvSpPr>
          <p:nvPr/>
        </p:nvSpPr>
        <p:spPr bwMode="auto">
          <a:xfrm>
            <a:off x="6430963" y="3144838"/>
            <a:ext cx="347662" cy="381000"/>
          </a:xfrm>
          <a:prstGeom prst="foldedCorner">
            <a:avLst>
              <a:gd name="adj" fmla="val 3059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1" name="Rectangle 52"/>
          <p:cNvSpPr>
            <a:spLocks noChangeArrowheads="1"/>
          </p:cNvSpPr>
          <p:nvPr/>
        </p:nvSpPr>
        <p:spPr bwMode="auto">
          <a:xfrm>
            <a:off x="0" y="0"/>
            <a:ext cx="5791200" cy="533400"/>
          </a:xfrm>
          <a:prstGeom prst="rect">
            <a:avLst/>
          </a:prstGeom>
          <a:solidFill>
            <a:srgbClr val="FF9966"/>
          </a:solidFill>
          <a:ln w="2857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8F8F8"/>
                </a:solidFill>
                <a:latin typeface="Arial" charset="0"/>
              </a:rPr>
              <a:t>Композитор и его произведение</a:t>
            </a:r>
            <a:endParaRPr lang="ru-RU" b="1"/>
          </a:p>
        </p:txBody>
      </p:sp>
      <p:pic>
        <p:nvPicPr>
          <p:cNvPr id="14372" name="Picture 56" descr="01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9225" y="1841500"/>
            <a:ext cx="276066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 animBg="1" autoUpdateAnimBg="0"/>
    </p:bldLst>
  </p:timing>
</p:sld>
</file>

<file path=ppt/theme/theme1.xml><?xml version="1.0" encoding="utf-8"?>
<a:theme xmlns:a="http://schemas.openxmlformats.org/drawingml/2006/main" name="Новая презентация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FFFFFF"/>
      </a:accent1>
      <a:accent2>
        <a:srgbClr val="00FF00"/>
      </a:accent2>
      <a:accent3>
        <a:srgbClr val="EBEBEB"/>
      </a:accent3>
      <a:accent4>
        <a:srgbClr val="000000"/>
      </a:accent4>
      <a:accent5>
        <a:srgbClr val="FFFFFF"/>
      </a:accent5>
      <a:accent6>
        <a:srgbClr val="00E700"/>
      </a:accent6>
      <a:hlink>
        <a:srgbClr val="FF3300"/>
      </a:hlink>
      <a:folHlink>
        <a:srgbClr val="0066FF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Office\Шаблоны\Новая презентация.pot</Template>
  <TotalTime>1173</TotalTime>
  <Words>416</Words>
  <Application>Microsoft Office PowerPoint</Application>
  <PresentationFormat>Экран (4:3)</PresentationFormat>
  <Paragraphs>231</Paragraphs>
  <Slides>17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Новая презентация</vt:lpstr>
      <vt:lpstr>Clip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WWW</dc:creator>
  <cp:lastModifiedBy>Татьяна</cp:lastModifiedBy>
  <cp:revision>190</cp:revision>
  <dcterms:created xsi:type="dcterms:W3CDTF">2004-06-05T18:04:36Z</dcterms:created>
  <dcterms:modified xsi:type="dcterms:W3CDTF">2015-01-11T11:57:10Z</dcterms:modified>
</cp:coreProperties>
</file>