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35004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4" charset="0"/>
              </a:rPr>
              <a:t>«Осознание неизбежного конца – толчок </a:t>
            </a:r>
            <a:r>
              <a:rPr lang="ru-RU" dirty="0" smtClean="0">
                <a:latin typeface="Monotype Corsiva" pitchFamily="64" charset="0"/>
              </a:rPr>
              <a:t> </a:t>
            </a:r>
            <a:r>
              <a:rPr lang="ru-RU" dirty="0" smtClean="0">
                <a:latin typeface="Monotype Corsiva" pitchFamily="64" charset="0"/>
              </a:rPr>
              <a:t>к </a:t>
            </a:r>
            <a:r>
              <a:rPr lang="ru-RU" dirty="0" smtClean="0">
                <a:latin typeface="Monotype Corsiva" pitchFamily="64" charset="0"/>
              </a:rPr>
              <a:t>переоценке собственной жизни</a:t>
            </a:r>
            <a:r>
              <a:rPr lang="ru-RU" dirty="0" smtClean="0">
                <a:latin typeface="Monotype Corsiva" pitchFamily="64" charset="0"/>
              </a:rPr>
              <a:t>»</a:t>
            </a:r>
            <a:br>
              <a:rPr lang="ru-RU" dirty="0" smtClean="0">
                <a:latin typeface="Monotype Corsiva" pitchFamily="64" charset="0"/>
              </a:rPr>
            </a:br>
            <a:r>
              <a:rPr lang="ru-RU" sz="3600" dirty="0" smtClean="0">
                <a:latin typeface="Monotype Corsiva" pitchFamily="64" charset="0"/>
              </a:rPr>
              <a:t>(</a:t>
            </a:r>
            <a:r>
              <a:rPr lang="ru-RU" sz="3600" dirty="0" smtClean="0">
                <a:latin typeface="Monotype Corsiva" pitchFamily="64" charset="0"/>
              </a:rPr>
              <a:t>По роману Пауло </a:t>
            </a:r>
            <a:r>
              <a:rPr lang="ru-RU" sz="3100" dirty="0" smtClean="0">
                <a:latin typeface="Monotype Corsiva" pitchFamily="64" charset="0"/>
              </a:rPr>
              <a:t>Коэльо</a:t>
            </a:r>
            <a:r>
              <a:rPr lang="ru-RU" sz="3600" dirty="0" smtClean="0">
                <a:latin typeface="Monotype Corsiva" pitchFamily="64" charset="0"/>
              </a:rPr>
              <a:t> </a:t>
            </a:r>
            <a:r>
              <a:rPr lang="ru-RU" sz="3600" dirty="0" smtClean="0">
                <a:latin typeface="Monotype Corsiva" pitchFamily="64" charset="0"/>
              </a:rPr>
              <a:t> </a:t>
            </a:r>
            <a:r>
              <a:rPr lang="ru-RU" sz="3600" dirty="0" smtClean="0">
                <a:latin typeface="Monotype Corsiva" pitchFamily="64" charset="0"/>
              </a:rPr>
              <a:t>«</a:t>
            </a:r>
            <a:r>
              <a:rPr lang="ru-RU" sz="3600" dirty="0" smtClean="0">
                <a:latin typeface="Monotype Corsiva" pitchFamily="64" charset="0"/>
              </a:rPr>
              <a:t>Вероника решает умереть</a:t>
            </a:r>
            <a:r>
              <a:rPr lang="ru-RU" sz="3600" dirty="0" smtClean="0">
                <a:latin typeface="Monotype Corsiva" pitchFamily="64" charset="0"/>
              </a:rPr>
              <a:t>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714751"/>
            <a:ext cx="8243918" cy="13573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Автор:Кирикова Е.А</a:t>
            </a:r>
            <a:r>
              <a:rPr lang="ru-RU" sz="2400" dirty="0" smtClean="0"/>
              <a:t>.,</a:t>
            </a:r>
          </a:p>
          <a:p>
            <a:r>
              <a:rPr lang="ru-RU" sz="2400" dirty="0" smtClean="0"/>
              <a:t>учитель </a:t>
            </a:r>
            <a:r>
              <a:rPr lang="ru-RU" sz="2400" dirty="0" smtClean="0"/>
              <a:t>русского языка и </a:t>
            </a:r>
            <a:endParaRPr lang="ru-RU" sz="2400" dirty="0" smtClean="0"/>
          </a:p>
          <a:p>
            <a:r>
              <a:rPr lang="ru-RU" sz="2400" dirty="0" smtClean="0"/>
              <a:t>литературы </a:t>
            </a:r>
            <a:r>
              <a:rPr lang="ru-RU" sz="2400" dirty="0" smtClean="0"/>
              <a:t>МКОУ СОШ №9 г.Аши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dirty="0" smtClean="0"/>
              <a:t>Доказать, что произведение Пауло Коэльо «Вероника решает умереть», имеет позитивную направленность, так как помогает найти выход людям, попавшим в сложную жизненную ситуацию.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4000" b="1" dirty="0" smtClean="0"/>
              <a:t>Задачи:</a:t>
            </a:r>
          </a:p>
          <a:p>
            <a:pPr>
              <a:buNone/>
            </a:pPr>
            <a:r>
              <a:rPr lang="ru-RU" sz="4000" b="1" dirty="0" smtClean="0"/>
              <a:t> </a:t>
            </a:r>
            <a:endParaRPr lang="ru-RU" sz="4000" dirty="0" smtClean="0"/>
          </a:p>
          <a:p>
            <a:pPr lvl="0" algn="just"/>
            <a:r>
              <a:rPr lang="ru-RU" dirty="0" smtClean="0"/>
              <a:t>Прочитать и проанализировать произведение Пауло Коэльо, где рассматривается проблема «боязни быть другим».</a:t>
            </a:r>
          </a:p>
          <a:p>
            <a:pPr lvl="0" algn="just"/>
            <a:r>
              <a:rPr lang="ru-RU" dirty="0" smtClean="0"/>
              <a:t>Изучить статистику самоубийств, депрессии и их причины.</a:t>
            </a:r>
          </a:p>
          <a:p>
            <a:pPr lvl="0" algn="just"/>
            <a:r>
              <a:rPr lang="ru-RU" dirty="0" smtClean="0"/>
              <a:t>Провести исследование, с целью выявления отношения школьников к проблеме одиночества.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10001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работы: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pPr algn="ctr"/>
            <a:r>
              <a:rPr lang="ru-RU" dirty="0" smtClean="0"/>
              <a:t>Пауло Коэльо 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643050"/>
            <a:ext cx="5143536" cy="41520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304" y="714356"/>
            <a:ext cx="2857520" cy="3806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1643050"/>
            <a:ext cx="29289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Родился в Рио-де-Жанейро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24 </a:t>
            </a:r>
            <a:r>
              <a:rPr lang="ru-RU" sz="2400" b="1" dirty="0" smtClean="0"/>
              <a:t>августа 1947 года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sz="2400" b="1" dirty="0" smtClean="0"/>
              <a:t>Писатель </a:t>
            </a:r>
            <a:r>
              <a:rPr lang="ru-RU" sz="2400" b="1" dirty="0" smtClean="0"/>
              <a:t>с мировым именем.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 indent="-341313" algn="just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 smtClean="0">
                <a:latin typeface="Times New Roman" pitchFamily="16" charset="0"/>
              </a:rPr>
              <a:t>          Композиция </a:t>
            </a:r>
            <a:r>
              <a:rPr lang="ru-RU" sz="2800" dirty="0" smtClean="0">
                <a:latin typeface="Times New Roman" pitchFamily="16" charset="0"/>
              </a:rPr>
              <a:t>произведения необычна. Автор разбивает его на так называемые главы, которые он не нумерует и не дает им названия. Всего в книге двадцать девять глав, все они небольшие. К первой главе дается предисловие, из которого мы узнаем, что одиннадцатого ноября тысяча девятьсот девяносто седьмого года, Вероника окончательно решила свести счеты с жизнью, на этот момент ей было двадцать четыре года.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latin typeface="Times New Roman" pitchFamily="1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Своеобразие романа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Вероника решает умереть»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50195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тяжелая </a:t>
            </a:r>
            <a:r>
              <a:rPr lang="ru-RU" dirty="0" smtClean="0"/>
              <a:t>морально-психологическая обстановка в коллективе, семье;</a:t>
            </a:r>
          </a:p>
          <a:p>
            <a:r>
              <a:rPr lang="ru-RU" dirty="0" smtClean="0"/>
              <a:t>быстрое социальное расслоение и обнищание населения;</a:t>
            </a:r>
          </a:p>
          <a:p>
            <a:r>
              <a:rPr lang="ru-RU" dirty="0" smtClean="0"/>
              <a:t>смерть близкого, любимого человека, разрыв значимых любовных отношений;</a:t>
            </a:r>
          </a:p>
          <a:p>
            <a:pPr lvl="0"/>
            <a:r>
              <a:rPr lang="ru-RU" dirty="0" smtClean="0"/>
              <a:t>выраженные акцентуации личности;</a:t>
            </a:r>
          </a:p>
          <a:p>
            <a:pPr lvl="0"/>
            <a:r>
              <a:rPr lang="ru-RU" dirty="0" smtClean="0"/>
              <a:t>прогрессирующая тяжелая болезнь (например, рак, СПИД и т.п.);</a:t>
            </a:r>
          </a:p>
          <a:p>
            <a:pPr lvl="0"/>
            <a:r>
              <a:rPr lang="ru-RU" dirty="0" smtClean="0"/>
              <a:t>переживание острого кризиса;</a:t>
            </a:r>
          </a:p>
          <a:p>
            <a:pPr lvl="0"/>
            <a:r>
              <a:rPr lang="ru-RU" dirty="0" smtClean="0"/>
              <a:t>предательство близких;</a:t>
            </a:r>
          </a:p>
          <a:p>
            <a:pPr lvl="0"/>
            <a:r>
              <a:rPr lang="ru-RU" dirty="0" smtClean="0"/>
              <a:t>измена любимого человека;</a:t>
            </a:r>
          </a:p>
          <a:p>
            <a:pPr lvl="0"/>
            <a:r>
              <a:rPr lang="ru-RU" dirty="0" smtClean="0"/>
              <a:t>эмоциональные нарушения (острые приступы паники, острое чувство вины, стыда</a:t>
            </a:r>
            <a:r>
              <a:rPr lang="ru-RU" dirty="0" smtClean="0"/>
              <a:t>);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Психологические причины суицидального поведения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29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428604"/>
            <a:ext cx="85011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Выводы: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Роман Пауло Коэльо «Вероника решает умереть» может являться опорой для людей, оказавшихся в трудной жизненной ситуации.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Произведение несет в себе жизнеутверждающее начало и учит нас находить выход из любой ситуации и помнить, что жизнь есть великий дар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642918"/>
            <a:ext cx="835824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Предложения: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Мы рекомендуем использовать данную книгу в качестве помощника для людей, находящихся в сложной жизненной ситуации, для людей, которые не могут выбраться из тех рамок, в какие они сами себя загнали. Так же, её можно использовать для проведения профилактики среди учащихся, наиболее подверженных проблемам, выдвинутым в тексте работы.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292</Words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«Осознание неизбежного конца – толчок  к переоценке собственной жизни» (По роману Пауло Коэльо  «Вероника решает умереть»)</vt:lpstr>
      <vt:lpstr>Цель работы:</vt:lpstr>
      <vt:lpstr>Пауло Коэльо </vt:lpstr>
      <vt:lpstr>Своеобразие романа  «Вероника решает умереть»</vt:lpstr>
      <vt:lpstr>Психологические причины суицидального поведения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«Осознание неизбежного конца – толчок  к переоценке собственной жизни»  (По роману Пауло Коэльо «Вероника решает умереть»).</dc:title>
  <cp:lastModifiedBy>USER</cp:lastModifiedBy>
  <cp:revision>10</cp:revision>
  <dcterms:modified xsi:type="dcterms:W3CDTF">2001-12-31T21:05:55Z</dcterms:modified>
</cp:coreProperties>
</file>