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0" r:id="rId3"/>
    <p:sldId id="262" r:id="rId4"/>
    <p:sldId id="263" r:id="rId5"/>
    <p:sldId id="264"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513A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27.11.2014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27.11.2014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27.11.2014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27.11.2014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file:///C:\Users\Public\Music\Sample%20Music\Maid%20with%20the%20Flaxen%20Hair.mp3"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id with the Flaxen Hair.mp3">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sp>
        <p:nvSpPr>
          <p:cNvPr id="2" name="Подзаголовок 1"/>
          <p:cNvSpPr>
            <a:spLocks noGrp="1"/>
          </p:cNvSpPr>
          <p:nvPr>
            <p:ph type="subTitle" idx="1"/>
          </p:nvPr>
        </p:nvSpPr>
        <p:spPr/>
        <p:txBody>
          <a:bodyPr/>
          <a:lstStyle/>
          <a:p>
            <a:endParaRPr lang="ru-RU" dirty="0"/>
          </a:p>
        </p:txBody>
      </p:sp>
      <p:sp>
        <p:nvSpPr>
          <p:cNvPr id="3" name="Заголовок 2"/>
          <p:cNvSpPr>
            <a:spLocks noGrp="1"/>
          </p:cNvSpPr>
          <p:nvPr>
            <p:ph type="ctrTitle"/>
          </p:nvPr>
        </p:nvSpPr>
        <p:spPr/>
        <p:txBody>
          <a:bodyPr/>
          <a:lstStyle/>
          <a:p>
            <a:endParaRPr lang="ru-RU" dirty="0"/>
          </a:p>
        </p:txBody>
      </p:sp>
      <p:pic>
        <p:nvPicPr>
          <p:cNvPr id="5" name="Содержимое 7" descr="C:\Users\X-Man\AppData\Local\Microsoft\Windows\Temporary Internet Files\Content.Word\Фото2370.jpg"/>
          <p:cNvPicPr>
            <a:picLocks noGrp="1"/>
          </p:cNvPicPr>
          <p:nvPr>
            <p:ph sz="quarter" idx="4"/>
          </p:nvPr>
        </p:nvPicPr>
        <p:blipFill>
          <a:blip r:embed="rId4" cstate="print"/>
          <a:stretch>
            <a:fillRect/>
          </a:stretch>
        </p:blipFill>
        <p:spPr bwMode="auto">
          <a:xfrm>
            <a:off x="571472" y="214290"/>
            <a:ext cx="4038600" cy="3028950"/>
          </a:xfrm>
          <a:prstGeom prst="smileyFace">
            <a:avLst/>
          </a:prstGeom>
          <a:noFill/>
          <a:ln w="9525">
            <a:noFill/>
            <a:miter lim="800000"/>
            <a:headEnd/>
            <a:tailEnd/>
          </a:ln>
        </p:spPr>
      </p:pic>
      <p:pic>
        <p:nvPicPr>
          <p:cNvPr id="6" name="Picture 2"/>
          <p:cNvPicPr>
            <a:picLocks noGrp="1" noChangeAspect="1" noChangeArrowheads="1"/>
          </p:cNvPicPr>
          <p:nvPr>
            <p:ph sz="half" idx="1"/>
          </p:nvPr>
        </p:nvPicPr>
        <p:blipFill>
          <a:blip r:embed="rId5" cstate="print"/>
          <a:srcRect/>
          <a:stretch>
            <a:fillRect/>
          </a:stretch>
        </p:blipFill>
        <p:spPr bwMode="auto">
          <a:xfrm>
            <a:off x="2000232" y="1071546"/>
            <a:ext cx="4071966" cy="3929090"/>
          </a:xfrm>
          <a:prstGeom prst="smileyFace">
            <a:avLst/>
          </a:prstGeom>
          <a:noFill/>
          <a:ln w="9525">
            <a:noFill/>
            <a:miter lim="800000"/>
            <a:headEnd/>
            <a:tailEnd/>
          </a:ln>
          <a:effectLst/>
        </p:spPr>
      </p:pic>
      <p:pic>
        <p:nvPicPr>
          <p:cNvPr id="7" name="Picture 2">
            <a:hlinkClick r:id="" action="ppaction://noaction" highlightClick="1"/>
          </p:cNvPr>
          <p:cNvPicPr>
            <a:picLocks noChangeAspect="1" noChangeArrowheads="1"/>
          </p:cNvPicPr>
          <p:nvPr/>
        </p:nvPicPr>
        <p:blipFill>
          <a:blip r:embed="rId6" cstate="print"/>
          <a:srcRect l="70284" b="46734"/>
          <a:stretch>
            <a:fillRect/>
          </a:stretch>
        </p:blipFill>
        <p:spPr bwMode="auto">
          <a:xfrm>
            <a:off x="5286348" y="2500306"/>
            <a:ext cx="3857652" cy="4143404"/>
          </a:xfrm>
          <a:prstGeom prst="smileyFace">
            <a:avLst/>
          </a:prstGeom>
          <a:noFill/>
          <a:ln w="9525">
            <a:noFill/>
            <a:miter lim="800000"/>
            <a:headEnd/>
            <a:tailEnd/>
          </a:ln>
          <a:effectLst/>
        </p:spPr>
      </p:pic>
      <p:sp>
        <p:nvSpPr>
          <p:cNvPr id="9" name="Прямоугольник 8"/>
          <p:cNvSpPr/>
          <p:nvPr/>
        </p:nvSpPr>
        <p:spPr>
          <a:xfrm>
            <a:off x="0" y="142852"/>
            <a:ext cx="9144000" cy="646331"/>
          </a:xfrm>
          <a:prstGeom prst="rect">
            <a:avLst/>
          </a:prstGeom>
        </p:spPr>
        <p:txBody>
          <a:bodyPr wrap="square">
            <a:spAutoFit/>
          </a:bodyPr>
          <a:lstStyle/>
          <a:p>
            <a:pPr algn="ctr"/>
            <a:r>
              <a:rPr lang="ru-RU" dirty="0" smtClean="0">
                <a:latin typeface="Times New Roman" pitchFamily="18" charset="0"/>
                <a:cs typeface="Times New Roman" pitchFamily="18" charset="0"/>
              </a:rPr>
              <a:t>Муниципальное  автономное дошкольное образовательное учреждение детский сад №3 г. Курганинска</a:t>
            </a:r>
            <a:endParaRPr lang="ru-RU" dirty="0"/>
          </a:p>
        </p:txBody>
      </p:sp>
      <p:sp>
        <p:nvSpPr>
          <p:cNvPr id="11" name="Прямоугольник 10"/>
          <p:cNvSpPr/>
          <p:nvPr/>
        </p:nvSpPr>
        <p:spPr>
          <a:xfrm>
            <a:off x="714348" y="5715016"/>
            <a:ext cx="4613186" cy="369332"/>
          </a:xfrm>
          <a:prstGeom prst="rect">
            <a:avLst/>
          </a:prstGeom>
        </p:spPr>
        <p:txBody>
          <a:bodyPr wrap="none">
            <a:spAutoFit/>
          </a:bodyPr>
          <a:lstStyle/>
          <a:p>
            <a:r>
              <a:rPr lang="ru-RU" dirty="0" smtClean="0">
                <a:solidFill>
                  <a:schemeClr val="tx2">
                    <a:lumMod val="60000"/>
                    <a:lumOff val="40000"/>
                  </a:schemeClr>
                </a:solidFill>
              </a:rPr>
              <a:t>Воспитатель: Нерещенко Инна </a:t>
            </a:r>
            <a:r>
              <a:rPr lang="ru-RU" dirty="0" smtClean="0">
                <a:solidFill>
                  <a:schemeClr val="tx2">
                    <a:lumMod val="60000"/>
                    <a:lumOff val="40000"/>
                  </a:schemeClr>
                </a:solidFill>
                <a:effectLst>
                  <a:outerShdw blurRad="38100" dist="38100" dir="2700000" algn="tl">
                    <a:srgbClr val="000000">
                      <a:alpha val="43137"/>
                    </a:srgbClr>
                  </a:outerShdw>
                </a:effectLst>
              </a:rPr>
              <a:t>Борисовна</a:t>
            </a:r>
          </a:p>
        </p:txBody>
      </p:sp>
      <p:pic>
        <p:nvPicPr>
          <p:cNvPr id="14" name="Maid with the Flaxen Hair.mp3">
            <a:hlinkClick r:id="" action="ppaction://media"/>
          </p:cNvPr>
          <p:cNvPicPr>
            <a:picLocks noRot="1" noChangeAspect="1"/>
          </p:cNvPicPr>
          <p:nvPr>
            <a:audioFile r:link="rId1"/>
          </p:nvPr>
        </p:nvPicPr>
        <p:blipFill>
          <a:blip r:embed="rId7" cstate="print"/>
          <a:stretch>
            <a:fillRect/>
          </a:stretch>
        </p:blipFill>
        <p:spPr>
          <a:xfrm>
            <a:off x="4449763" y="3306763"/>
            <a:ext cx="244475" cy="2444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41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1412" fill="hold"/>
                                        <p:tgtEl>
                                          <p:spTgt spid="15"/>
                                        </p:tgtEl>
                                      </p:cBhvr>
                                    </p:cmd>
                                  </p:childTnLst>
                                </p:cTn>
                              </p:par>
                            </p:childTnLst>
                          </p:cTn>
                        </p:par>
                      </p:childTnLst>
                    </p:cTn>
                  </p:par>
                </p:childTnLst>
              </p:cTn>
              <p:nextCondLst>
                <p:cond evt="onClick" delay="0">
                  <p:tgtEl>
                    <p:spTgt spid="15"/>
                  </p:tgtEl>
                </p:cond>
              </p:nextCondLst>
            </p:seq>
            <p:audio>
              <p:cMediaNode vol="80000">
                <p:cTn id="1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2"/>
            <a:ext cx="8329642" cy="1250946"/>
          </a:xfrm>
        </p:spPr>
        <p:txBody>
          <a:bodyPr>
            <a:noAutofit/>
          </a:bodyPr>
          <a:lstStyle/>
          <a:p>
            <a:r>
              <a:rPr lang="ru-RU" sz="1800" b="0" dirty="0" smtClean="0">
                <a:latin typeface="Times New Roman" pitchFamily="18" charset="0"/>
                <a:cs typeface="Times New Roman" pitchFamily="18" charset="0"/>
              </a:rPr>
              <a:t>Мать богов Юнона решила покормить грудью оставленного под кустом Геркулеса. Малыш оттолкнул богиню, а молоко брызнуло в небо, отчего образовался Млечный Путь. Несколько капель упали на землю и превратились в белоснежные лилии.</a:t>
            </a:r>
            <a:endParaRPr lang="ru-RU" sz="1800" b="0" dirty="0">
              <a:latin typeface="Times New Roman" pitchFamily="18" charset="0"/>
              <a:cs typeface="Times New Roman" pitchFamily="18" charset="0"/>
            </a:endParaRPr>
          </a:p>
        </p:txBody>
      </p:sp>
      <p:pic>
        <p:nvPicPr>
          <p:cNvPr id="7" name="Содержимое 6" descr="C:\Users\X-Man\AppData\Local\Microsoft\Windows\Temporary Internet Files\Content.Word\Фото2368.jpg"/>
          <p:cNvPicPr>
            <a:picLocks noGrp="1"/>
          </p:cNvPicPr>
          <p:nvPr>
            <p:ph sz="half" idx="2"/>
          </p:nvPr>
        </p:nvPicPr>
        <p:blipFill>
          <a:blip r:embed="rId2" cstate="print"/>
          <a:stretch>
            <a:fillRect/>
          </a:stretch>
        </p:blipFill>
        <p:spPr bwMode="auto">
          <a:xfrm>
            <a:off x="457200" y="2643981"/>
            <a:ext cx="4038600" cy="3028950"/>
          </a:xfrm>
          <a:prstGeom prst="cloudCallout">
            <a:avLst/>
          </a:prstGeom>
          <a:noFill/>
          <a:ln w="9525">
            <a:noFill/>
            <a:miter lim="800000"/>
            <a:headEnd/>
            <a:tailEnd/>
          </a:ln>
        </p:spPr>
      </p:pic>
      <p:pic>
        <p:nvPicPr>
          <p:cNvPr id="8" name="Содержимое 7" descr="C:\Users\X-Man\AppData\Local\Microsoft\Windows\Temporary Internet Files\Content.Word\Фото2370.jpg"/>
          <p:cNvPicPr>
            <a:picLocks noGrp="1"/>
          </p:cNvPicPr>
          <p:nvPr>
            <p:ph sz="quarter" idx="4"/>
          </p:nvPr>
        </p:nvPicPr>
        <p:blipFill>
          <a:blip r:embed="rId3" cstate="print"/>
          <a:stretch>
            <a:fillRect/>
          </a:stretch>
        </p:blipFill>
        <p:spPr bwMode="auto">
          <a:xfrm>
            <a:off x="4649788" y="2643981"/>
            <a:ext cx="4038600" cy="3028950"/>
          </a:xfrm>
          <a:prstGeom prst="smileyFace">
            <a:avLst/>
          </a:prstGeom>
          <a:noFill/>
          <a:ln w="9525">
            <a:noFill/>
            <a:miter lim="800000"/>
            <a:headEnd/>
            <a:tailEnd/>
          </a:ln>
        </p:spPr>
      </p:pic>
      <p:sp>
        <p:nvSpPr>
          <p:cNvPr id="2" name="Заголовок 1"/>
          <p:cNvSpPr>
            <a:spLocks noGrp="1"/>
          </p:cNvSpPr>
          <p:nvPr>
            <p:ph type="title"/>
          </p:nvPr>
        </p:nvSpPr>
        <p:spPr/>
        <p:txBody>
          <a:bodyPr>
            <a:normAutofit/>
          </a:bodyPr>
          <a:lstStyle/>
          <a:p>
            <a:pPr lvl="0"/>
            <a:r>
              <a:rPr lang="ru-RU" sz="2000" dirty="0" smtClean="0">
                <a:solidFill>
                  <a:schemeClr val="accent2">
                    <a:lumMod val="75000"/>
                  </a:schemeClr>
                </a:solidFill>
                <a:latin typeface="Times New Roman" pitchFamily="18" charset="0"/>
                <a:cs typeface="Times New Roman" pitchFamily="18" charset="0"/>
              </a:rPr>
              <a:t>На Руси этот цветок считался символом непорочности и чистоты, поэтому его часто дарили невестам. Считали его и символом мира. Красоту и изящество этого цветка воспевали в народных песнях, легендах, былинах. </a:t>
            </a:r>
            <a:endParaRPr lang="ru-RU" sz="1200" dirty="0">
              <a:solidFill>
                <a:schemeClr val="accent2">
                  <a:lumMod val="75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062154"/>
          </a:xfrm>
        </p:spPr>
        <p:txBody>
          <a:bodyPr>
            <a:noAutofit/>
          </a:bodyPr>
          <a:lstStyle/>
          <a:p>
            <a:pPr lvl="0"/>
            <a:r>
              <a:rPr lang="ru-RU" sz="1800" b="1" dirty="0" smtClean="0">
                <a:solidFill>
                  <a:schemeClr val="tx1"/>
                </a:solidFill>
                <a:latin typeface="Times New Roman" pitchFamily="18" charset="0"/>
                <a:cs typeface="Times New Roman" pitchFamily="18" charset="0"/>
              </a:rPr>
              <a:t>Согласно греческой мифологии, название этого цветка связано с именем прекрасного юноши, сына речного бога </a:t>
            </a:r>
            <a:r>
              <a:rPr lang="ru-RU" sz="1800" b="1" dirty="0" err="1" smtClean="0">
                <a:solidFill>
                  <a:schemeClr val="tx1"/>
                </a:solidFill>
                <a:latin typeface="Times New Roman" pitchFamily="18" charset="0"/>
                <a:cs typeface="Times New Roman" pitchFamily="18" charset="0"/>
              </a:rPr>
              <a:t>Кефисса</a:t>
            </a:r>
            <a:r>
              <a:rPr lang="ru-RU" sz="1800" b="1" dirty="0" smtClean="0">
                <a:solidFill>
                  <a:schemeClr val="tx1"/>
                </a:solidFill>
                <a:latin typeface="Times New Roman" pitchFamily="18" charset="0"/>
                <a:cs typeface="Times New Roman" pitchFamily="18" charset="0"/>
              </a:rPr>
              <a:t> и нимфы </a:t>
            </a:r>
            <a:r>
              <a:rPr lang="ru-RU" sz="1800" b="1" dirty="0" err="1" smtClean="0">
                <a:solidFill>
                  <a:schemeClr val="tx1"/>
                </a:solidFill>
                <a:latin typeface="Times New Roman" pitchFamily="18" charset="0"/>
                <a:cs typeface="Times New Roman" pitchFamily="18" charset="0"/>
              </a:rPr>
              <a:t>Лириопы</a:t>
            </a:r>
            <a:r>
              <a:rPr lang="ru-RU" sz="1800" b="1" dirty="0" smtClean="0">
                <a:solidFill>
                  <a:schemeClr val="tx1"/>
                </a:solidFill>
                <a:latin typeface="Times New Roman" pitchFamily="18" charset="0"/>
                <a:cs typeface="Times New Roman" pitchFamily="18" charset="0"/>
              </a:rPr>
              <a:t>. Родители юноши спросили прорицателя </a:t>
            </a:r>
            <a:r>
              <a:rPr lang="ru-RU" sz="1800" b="1" dirty="0" err="1" smtClean="0">
                <a:solidFill>
                  <a:schemeClr val="tx1"/>
                </a:solidFill>
                <a:latin typeface="Times New Roman" pitchFamily="18" charset="0"/>
                <a:cs typeface="Times New Roman" pitchFamily="18" charset="0"/>
              </a:rPr>
              <a:t>Тиресия</a:t>
            </a:r>
            <a:r>
              <a:rPr lang="ru-RU" sz="1800" b="1" dirty="0" smtClean="0">
                <a:solidFill>
                  <a:schemeClr val="tx1"/>
                </a:solidFill>
                <a:latin typeface="Times New Roman" pitchFamily="18" charset="0"/>
                <a:cs typeface="Times New Roman" pitchFamily="18" charset="0"/>
              </a:rPr>
              <a:t> о будущем ребенка и получили ответ, что их сын проживет до старости, если никогда не увидит своего лица. Но, однажды, возвращаясь с охоты, прекрасный юноша увидел в воде свое отражение и влюбился в него. Он не мог оторваться от лицезрения самого себя и умер. На месте его вырос цветок. О каком цветке идет речь? </a:t>
            </a:r>
            <a:endParaRPr lang="ru-RU" sz="1800" dirty="0">
              <a:solidFill>
                <a:schemeClr val="tx1"/>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ru-RU" dirty="0" smtClean="0">
              <a:solidFill>
                <a:schemeClr val="accent5"/>
              </a:solidFill>
            </a:endParaRPr>
          </a:p>
          <a:p>
            <a:pPr>
              <a:buNone/>
            </a:pPr>
            <a:r>
              <a:rPr lang="ru-RU" sz="1600" dirty="0" smtClean="0">
                <a:latin typeface="Times New Roman" pitchFamily="18" charset="0"/>
                <a:cs typeface="Times New Roman" pitchFamily="18" charset="0"/>
              </a:rPr>
              <a:t>О нарциссе создано много мифов. Самый распространенный повествует о превращении прекрасного юноши, по имени Нарцисс, в дивный цветок. Нарциссу было предсказано, что  будет жить до тех пор, пока не увидит себя. Однажды юноша решил напиться из чистого, как  зеркало, источника. Наклонившись к воде, он вдруг впервые увидел свое собственное отражение. Оно было так прекрасно, что навсегда пленило бедного юношу. Нарцисс перестал есть, пить, спать, потому, что не в силах был отойти от источника и вскоре умер. На том месте  возник удивительный цветок.</a:t>
            </a:r>
            <a:endParaRPr lang="ru-RU" sz="1600" dirty="0">
              <a:latin typeface="Times New Roman" pitchFamily="18" charset="0"/>
              <a:cs typeface="Times New Roman" pitchFamily="18" charset="0"/>
            </a:endParaRPr>
          </a:p>
        </p:txBody>
      </p:sp>
      <p:pic>
        <p:nvPicPr>
          <p:cNvPr id="17410" name="Picture 2"/>
          <p:cNvPicPr>
            <a:picLocks noGrp="1" noChangeAspect="1" noChangeArrowheads="1"/>
          </p:cNvPicPr>
          <p:nvPr>
            <p:ph sz="half" idx="1"/>
          </p:nvPr>
        </p:nvPicPr>
        <p:blipFill>
          <a:blip r:embed="rId2" cstate="print"/>
          <a:srcRect/>
          <a:stretch>
            <a:fillRect/>
          </a:stretch>
        </p:blipFill>
        <p:spPr bwMode="auto">
          <a:xfrm>
            <a:off x="428596" y="2285992"/>
            <a:ext cx="4071966" cy="392909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dirty="0"/>
          </a:p>
        </p:txBody>
      </p:sp>
      <p:sp>
        <p:nvSpPr>
          <p:cNvPr id="4" name="Содержимое 3"/>
          <p:cNvSpPr>
            <a:spLocks noGrp="1"/>
          </p:cNvSpPr>
          <p:nvPr>
            <p:ph sz="quarter" idx="4"/>
          </p:nvPr>
        </p:nvSpPr>
        <p:spPr/>
        <p:txBody>
          <a:bodyPr>
            <a:normAutofit lnSpcReduction="10000"/>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pPr>
              <a:buNone/>
            </a:pPr>
            <a:r>
              <a:rPr lang="ru-RU" sz="1800" dirty="0" smtClean="0"/>
              <a:t>По легенде, первый ирис расцветал несколько миллионов лет назад в одной из южных стран. Он был так прекрасен, что полюбоваться им собирались все звери, птицы, насекомые, вода, ветер. Они разнесли созревавшие семена цветка по всему земному шару. Древние греки называли радугу ирисом, и цветок, схожий с радугой окраске, получил тоже имя.</a:t>
            </a:r>
            <a:endParaRPr lang="ru-RU" sz="1800" u="sng" dirty="0" smtClean="0"/>
          </a:p>
          <a:p>
            <a:endParaRPr lang="ru-RU" sz="1800" dirty="0">
              <a:latin typeface="Times New Roman" pitchFamily="18" charset="0"/>
              <a:cs typeface="Times New Roman" pitchFamily="18" charset="0"/>
            </a:endParaRPr>
          </a:p>
        </p:txBody>
      </p:sp>
      <p:sp>
        <p:nvSpPr>
          <p:cNvPr id="5" name="Заголовок 4"/>
          <p:cNvSpPr>
            <a:spLocks noGrp="1"/>
          </p:cNvSpPr>
          <p:nvPr>
            <p:ph type="title"/>
          </p:nvPr>
        </p:nvSpPr>
        <p:spPr>
          <a:xfrm>
            <a:off x="457200" y="155448"/>
            <a:ext cx="8229600" cy="2630610"/>
          </a:xfrm>
        </p:spPr>
        <p:txBody>
          <a:bodyPr>
            <a:noAutofit/>
          </a:bodyPr>
          <a:lstStyle/>
          <a:p>
            <a:pPr lvl="0"/>
            <a:r>
              <a:rPr lang="ru-RU" sz="1800" i="1" dirty="0" smtClean="0">
                <a:solidFill>
                  <a:schemeClr val="accent2"/>
                </a:solidFill>
                <a:latin typeface="Times New Roman" pitchFamily="18" charset="0"/>
                <a:cs typeface="Times New Roman" pitchFamily="18" charset="0"/>
              </a:rPr>
              <a:t>По легенде, первый цветок этого растения расцвел несколько миллионов лет назад на опушке субтропических лесов в Юго-Восточной Азии. Он был так прекрасен, что любоваться им собирались не только звери, птицы и насекомые, но даже вода и ветер. Они-то и развеяли его семена по всему земному шару. Арабы еще в глубокой древности высаживали на могилах это растение с белыми цветками. На Руси среди названий растения распространены такие как петунья, сорочьи цветы, </a:t>
            </a:r>
            <a:r>
              <a:rPr lang="ru-RU" sz="1800" i="1" dirty="0" err="1" smtClean="0">
                <a:solidFill>
                  <a:schemeClr val="accent2"/>
                </a:solidFill>
                <a:latin typeface="Times New Roman" pitchFamily="18" charset="0"/>
                <a:cs typeface="Times New Roman" pitchFamily="18" charset="0"/>
              </a:rPr>
              <a:t>лузики</a:t>
            </a:r>
            <a:r>
              <a:rPr lang="ru-RU" sz="1800" i="1" dirty="0" smtClean="0">
                <a:solidFill>
                  <a:schemeClr val="accent2"/>
                </a:solidFill>
                <a:latin typeface="Times New Roman" pitchFamily="18" charset="0"/>
                <a:cs typeface="Times New Roman" pitchFamily="18" charset="0"/>
              </a:rPr>
              <a:t>, косички, лягушачье копье. Но самым распространенным именем остался касатик, означающий «милый», «дорогой», «любимый», «желанный».</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
        <p:nvSpPr>
          <p:cNvPr id="6" name="Текст 5"/>
          <p:cNvSpPr>
            <a:spLocks noGrp="1"/>
          </p:cNvSpPr>
          <p:nvPr>
            <p:ph type="body" idx="3"/>
          </p:nvPr>
        </p:nvSpPr>
        <p:spPr/>
        <p:txBody>
          <a:bodyPr/>
          <a:lstStyle/>
          <a:p>
            <a:endParaRPr lang="ru-RU" dirty="0"/>
          </a:p>
        </p:txBody>
      </p:sp>
      <p:pic>
        <p:nvPicPr>
          <p:cNvPr id="18434" name="Picture 2">
            <a:hlinkClick r:id="" action="ppaction://noaction" highlightClick="1"/>
          </p:cNvPr>
          <p:cNvPicPr>
            <a:picLocks noGrp="1" noChangeAspect="1" noChangeArrowheads="1"/>
          </p:cNvPicPr>
          <p:nvPr>
            <p:ph sz="half" idx="2"/>
          </p:nvPr>
        </p:nvPicPr>
        <p:blipFill>
          <a:blip r:embed="rId2" cstate="print"/>
          <a:srcRect l="70284" b="46734"/>
          <a:stretch>
            <a:fillRect/>
          </a:stretch>
        </p:blipFill>
        <p:spPr bwMode="auto">
          <a:xfrm>
            <a:off x="571472" y="2500306"/>
            <a:ext cx="3857652" cy="4143404"/>
          </a:xfrm>
          <a:prstGeom prst="round2Diag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0"/>
                                        <p:tgtEl>
                                          <p:spTgt spid="4">
                                            <p:txEl>
                                              <p:pRg st="2" end="2"/>
                                            </p:txEl>
                                          </p:spTgt>
                                        </p:tgtEl>
                                      </p:cBhvr>
                                    </p:animEffect>
                                    <p:set>
                                      <p:cBhvr>
                                        <p:cTn id="7" dur="1" fill="hold">
                                          <p:stCondLst>
                                            <p:cond delay="49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dirty="0"/>
          </a:p>
        </p:txBody>
      </p:sp>
      <p:sp>
        <p:nvSpPr>
          <p:cNvPr id="3" name="Содержимое 2"/>
          <p:cNvSpPr>
            <a:spLocks noGrp="1"/>
          </p:cNvSpPr>
          <p:nvPr>
            <p:ph sz="half" idx="2"/>
          </p:nvPr>
        </p:nvSpPr>
        <p:spPr/>
        <p:txBody>
          <a:bodyPr>
            <a:normAutofit/>
          </a:bodyPr>
          <a:lstStyle/>
          <a:p>
            <a:endParaRPr lang="ru-RU" dirty="0"/>
          </a:p>
        </p:txBody>
      </p:sp>
      <p:sp>
        <p:nvSpPr>
          <p:cNvPr id="4" name="Содержимое 3"/>
          <p:cNvSpPr>
            <a:spLocks noGrp="1"/>
          </p:cNvSpPr>
          <p:nvPr>
            <p:ph sz="quarter" idx="4"/>
          </p:nvPr>
        </p:nvSpPr>
        <p:spPr/>
        <p:txBody>
          <a:bodyPr/>
          <a:lstStyle/>
          <a:p>
            <a:endParaRPr lang="ru-RU" dirty="0"/>
          </a:p>
        </p:txBody>
      </p:sp>
      <p:sp>
        <p:nvSpPr>
          <p:cNvPr id="5" name="Заголовок 4"/>
          <p:cNvSpPr>
            <a:spLocks noGrp="1"/>
          </p:cNvSpPr>
          <p:nvPr>
            <p:ph type="title"/>
          </p:nvPr>
        </p:nvSpPr>
        <p:spPr/>
        <p:txBody>
          <a:bodyPr>
            <a:normAutofit/>
          </a:bodyPr>
          <a:lstStyle/>
          <a:p>
            <a:pPr lvl="0"/>
            <a:endParaRPr lang="ru-RU" sz="1800" dirty="0">
              <a:latin typeface="Times New Roman" pitchFamily="18" charset="0"/>
              <a:cs typeface="Times New Roman" pitchFamily="18" charset="0"/>
            </a:endParaRPr>
          </a:p>
        </p:txBody>
      </p:sp>
      <p:sp>
        <p:nvSpPr>
          <p:cNvPr id="6" name="Текст 5"/>
          <p:cNvSpPr>
            <a:spLocks noGrp="1"/>
          </p:cNvSpPr>
          <p:nvPr>
            <p:ph type="body" idx="3"/>
          </p:nvPr>
        </p:nvSpPr>
        <p:spPr/>
        <p:txBody>
          <a:bodyPr/>
          <a:lstStyle/>
          <a:p>
            <a:endParaRPr lang="ru-RU"/>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2">
      <a:dk1>
        <a:sysClr val="windowText" lastClr="000000"/>
      </a:dk1>
      <a:lt1>
        <a:sysClr val="window" lastClr="F4F4F4"/>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99</TotalTime>
  <Words>453</Words>
  <Application>Microsoft Office PowerPoint</Application>
  <PresentationFormat>Экран (4:3)</PresentationFormat>
  <Paragraphs>11</Paragraphs>
  <Slides>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Бумажная</vt:lpstr>
      <vt:lpstr>Слайд 1</vt:lpstr>
      <vt:lpstr>На Руси этот цветок считался символом непорочности и чистоты, поэтому его часто дарили невестам. Считали его и символом мира. Красоту и изящество этого цветка воспевали в народных песнях, легендах, былинах. </vt:lpstr>
      <vt:lpstr>Согласно греческой мифологии, название этого цветка связано с именем прекрасного юноши, сына речного бога Кефисса и нимфы Лириопы. Родители юноши спросили прорицателя Тиресия о будущем ребенка и получили ответ, что их сын проживет до старости, если никогда не увидит своего лица. Но, однажды, возвращаясь с охоты, прекрасный юноша увидел в воде свое отражение и влюбился в него. Он не мог оторваться от лицезрения самого себя и умер. На месте его вырос цветок. О каком цветке идет речь? </vt:lpstr>
      <vt:lpstr>По легенде, первый цветок этого растения расцвел несколько миллионов лет назад на опушке субтропических лесов в Юго-Восточной Азии. Он был так прекрасен, что любоваться им собирались не только звери, птицы и насекомые, но даже вода и ветер. Они-то и развеяли его семена по всему земному шару. Арабы еще в глубокой древности высаживали на могилах это растение с белыми цветками. На Руси среди названий растения распространены такие как петунья, сорочьи цветы, лузики, косички, лягушачье копье. Но самым распространенным именем остался касатик, означающий «милый», «дорогой», «любимый», «желанный». </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X-Man</dc:creator>
  <cp:lastModifiedBy>www.PHILka.RU</cp:lastModifiedBy>
  <cp:revision>13</cp:revision>
  <dcterms:created xsi:type="dcterms:W3CDTF">2014-11-26T16:28:06Z</dcterms:created>
  <dcterms:modified xsi:type="dcterms:W3CDTF">2014-11-27T05:39:23Z</dcterms:modified>
</cp:coreProperties>
</file>