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5EFC661-9682-4589-870D-EF6F53CE7F88}" type="datetimeFigureOut">
              <a:rPr lang="ru-RU" smtClean="0"/>
              <a:t>14.09.2015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9B34B82-DF3E-44EE-AA29-555613032D6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EFC661-9682-4589-870D-EF6F53CE7F88}"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EFC661-9682-4589-870D-EF6F53CE7F88}"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5EFC661-9682-4589-870D-EF6F53CE7F88}"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5EFC661-9682-4589-870D-EF6F53CE7F88}" type="datetimeFigureOut">
              <a:rPr lang="ru-RU" smtClean="0"/>
              <a:t>14.09.2015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B34B82-DF3E-44EE-AA29-555613032D6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5EFC661-9682-4589-870D-EF6F53CE7F88}" type="datetimeFigureOut">
              <a:rPr lang="ru-RU" smtClean="0"/>
              <a:t>14.09.2015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5EFC661-9682-4589-870D-EF6F53CE7F88}" type="datetimeFigureOut">
              <a:rPr lang="ru-RU" smtClean="0"/>
              <a:t>14.09.2015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5EFC661-9682-4589-870D-EF6F53CE7F88}" type="datetimeFigureOut">
              <a:rPr lang="ru-RU" smtClean="0"/>
              <a:t>14.09.2015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5EFC661-9682-4589-870D-EF6F53CE7F88}" type="datetimeFigureOut">
              <a:rPr lang="ru-RU" smtClean="0"/>
              <a:t>14.09.2015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5EFC661-9682-4589-870D-EF6F53CE7F88}" type="datetimeFigureOut">
              <a:rPr lang="ru-RU" smtClean="0"/>
              <a:t>14.09.2015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B34B82-DF3E-44EE-AA29-555613032D6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5EFC661-9682-4589-870D-EF6F53CE7F88}" type="datetimeFigureOut">
              <a:rPr lang="ru-RU" smtClean="0"/>
              <a:t>14.09.2015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99B34B82-DF3E-44EE-AA29-555613032D6F}"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EFC661-9682-4589-870D-EF6F53CE7F88}" type="datetimeFigureOut">
              <a:rPr lang="ru-RU" smtClean="0"/>
              <a:t>14.09.2015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9B34B82-DF3E-44EE-AA29-555613032D6F}"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yandex.ru/yandsearch?text=%D1%81%D0%BA%D0%B0%D1%80%D0%BB%D0%B0%D1%82%D0%B8%D0%BD%D0%B0%20%D1%83%20%D0%B4%D0%B5%D1%82%D0%B5%D0%B9&amp;fp=0&amp;pos=6&amp;uinfo=ww-1349-wh-668-fw-1124-fh-462-pd-1&amp;rpt=simage&amp;img_url=http://www.seattlechildrens.org/kids-health/image/ial/images/97/97_image.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yandex.ru/yandsearch?source=psearch&amp;text=%D0%B4%D0%B5%D1%82%D1%81%D0%BA%D0%B8%D0%B5%20%D0%B8%D0%BD%D1%84%D0%B5%D0%BA%D1%86%D0%B8%D0%B8&amp;fp=0&amp;pos=8&amp;rpt=simage&amp;lr=62&amp;uinfo=ww-1349-wh-668-fw-1124-fh-462-pd-1&amp;img_url=http://t1.ftcdn.net/jpg/00/04/35/48/400_F_4354873_VTO2E00svnH5HW2x2Nr6e0z4MmmJKNgg.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text=%D0%BA%D0%BE%D1%80%D1%8C&amp;fp=0&amp;pos=3&amp;uinfo=ww-1349-wh-668-fw-1124-fh-462-pd-1&amp;rpt=simage&amp;img_url=http://static.newsland.com/news_images/774/big_774468.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yandex.ru/yandsearch?text=%D0%BA%D1%80%D0%B0%D1%81%D0%BD%D1%83%D1%85%D0%B0&amp;fp=0&amp;pos=3&amp;uinfo=ww-1349-wh-668-fw-1124-fh-462-pd-1&amp;rpt=simage&amp;img_url=http://horoshienovosti.com.ua/images/slon/krasnuxa_intro.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commons.wikimedia.org/wiki/File:Windpocken.jpg?uselang=r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Детские инфекции</a:t>
            </a:r>
            <a:endParaRPr lang="ru-RU" dirty="0"/>
          </a:p>
        </p:txBody>
      </p:sp>
      <p:sp>
        <p:nvSpPr>
          <p:cNvPr id="3" name="Подзаголовок 2"/>
          <p:cNvSpPr>
            <a:spLocks noGrp="1"/>
          </p:cNvSpPr>
          <p:nvPr>
            <p:ph type="subTitle" idx="1"/>
          </p:nvPr>
        </p:nvSpPr>
        <p:spPr/>
        <p:txBody>
          <a:bodyPr>
            <a:normAutofit/>
          </a:bodyPr>
          <a:lstStyle/>
          <a:p>
            <a:r>
              <a:rPr lang="ru-RU" dirty="0" smtClean="0"/>
              <a:t>Презентацию выполнили:</a:t>
            </a:r>
          </a:p>
          <a:p>
            <a:r>
              <a:rPr lang="ru-RU" dirty="0" smtClean="0"/>
              <a:t>Веретнова </a:t>
            </a:r>
            <a:r>
              <a:rPr lang="ru-RU" dirty="0" smtClean="0"/>
              <a:t>А.А.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2852936"/>
            <a:ext cx="8229600" cy="3759696"/>
          </a:xfrm>
        </p:spPr>
        <p:txBody>
          <a:bodyPr>
            <a:normAutofit fontScale="85000" lnSpcReduction="20000"/>
          </a:bodyPr>
          <a:lstStyle/>
          <a:p>
            <a:pPr indent="274320">
              <a:lnSpc>
                <a:spcPct val="150000"/>
              </a:lnSpc>
              <a:buFont typeface="Wingdings" pitchFamily="2" charset="2"/>
              <a:buChar char="Ø"/>
            </a:pPr>
            <a:r>
              <a:rPr lang="ru-RU" dirty="0" smtClean="0">
                <a:latin typeface="Times New Roman" pitchFamily="18" charset="0"/>
                <a:cs typeface="Times New Roman" pitchFamily="18" charset="0"/>
              </a:rPr>
              <a:t>Лечение скарлатины обычно проводят с применением антибиотиков, так как возбудитель скарлатины – микроб, который можно удалить с помощью антибиотиков. </a:t>
            </a:r>
          </a:p>
          <a:p>
            <a:pPr indent="274320">
              <a:lnSpc>
                <a:spcPct val="150000"/>
              </a:lnSpc>
              <a:buFont typeface="Wingdings" pitchFamily="2" charset="2"/>
              <a:buChar char="Ø"/>
            </a:pPr>
            <a:r>
              <a:rPr lang="ru-RU" dirty="0" smtClean="0">
                <a:latin typeface="Times New Roman" pitchFamily="18" charset="0"/>
                <a:cs typeface="Times New Roman" pitchFamily="18" charset="0"/>
              </a:rPr>
              <a:t>Также очень важно местное лечение ангины и проведение </a:t>
            </a:r>
            <a:r>
              <a:rPr lang="ru-RU" dirty="0" err="1" smtClean="0">
                <a:latin typeface="Times New Roman" pitchFamily="18" charset="0"/>
                <a:cs typeface="Times New Roman" pitchFamily="18" charset="0"/>
              </a:rPr>
              <a:t>дезинтоксикации</a:t>
            </a:r>
            <a:r>
              <a:rPr lang="ru-RU" dirty="0" smtClean="0">
                <a:latin typeface="Times New Roman" pitchFamily="18" charset="0"/>
                <a:cs typeface="Times New Roman" pitchFamily="18" charset="0"/>
              </a:rPr>
              <a:t> (выведения из организма токсинов, которые образуются в процессе жизнедеятельности микроорганизмов – для этого дают обильное питье). </a:t>
            </a:r>
          </a:p>
          <a:p>
            <a:pPr indent="274320">
              <a:lnSpc>
                <a:spcPct val="150000"/>
              </a:lnSpc>
              <a:buFont typeface="Wingdings" pitchFamily="2" charset="2"/>
              <a:buChar char="Ø"/>
            </a:pPr>
            <a:r>
              <a:rPr lang="ru-RU" dirty="0" smtClean="0">
                <a:latin typeface="Times New Roman" pitchFamily="18" charset="0"/>
                <a:cs typeface="Times New Roman" pitchFamily="18" charset="0"/>
              </a:rPr>
              <a:t>Показаны витамины, жаропонижающие средства.</a:t>
            </a:r>
            <a:endParaRPr lang="ru-RU" dirty="0">
              <a:latin typeface="Times New Roman" pitchFamily="18" charset="0"/>
              <a:cs typeface="Times New Roman" pitchFamily="18" charset="0"/>
            </a:endParaRPr>
          </a:p>
        </p:txBody>
      </p:sp>
      <p:pic>
        <p:nvPicPr>
          <p:cNvPr id="21506" name="Picture 2" descr="http://детинн.рф/wp-content/uploads/2011/05/%D1%81%D0%BA%D0%B0%D0%BB%D0%B0%D1%82%D0%B8%D0%BD%D0%B0.jpg">
            <a:hlinkClick r:id="rId2"/>
          </p:cNvPr>
          <p:cNvPicPr>
            <a:picLocks noChangeAspect="1" noChangeArrowheads="1"/>
          </p:cNvPicPr>
          <p:nvPr/>
        </p:nvPicPr>
        <p:blipFill>
          <a:blip r:embed="rId3" cstate="print"/>
          <a:srcRect/>
          <a:stretch>
            <a:fillRect/>
          </a:stretch>
        </p:blipFill>
        <p:spPr bwMode="auto">
          <a:xfrm>
            <a:off x="2915816" y="201142"/>
            <a:ext cx="2880320" cy="2681899"/>
          </a:xfrm>
          <a:prstGeom prst="rect">
            <a:avLst/>
          </a:prstGeom>
          <a:noFill/>
          <a:ln>
            <a:solidFill>
              <a:schemeClr val="tx1"/>
            </a:solid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t>Профилактика</a:t>
            </a:r>
            <a:endParaRPr lang="ru-RU" dirty="0"/>
          </a:p>
        </p:txBody>
      </p:sp>
      <p:sp>
        <p:nvSpPr>
          <p:cNvPr id="3" name="Содержимое 2"/>
          <p:cNvSpPr>
            <a:spLocks noGrp="1"/>
          </p:cNvSpPr>
          <p:nvPr>
            <p:ph idx="1"/>
          </p:nvPr>
        </p:nvSpPr>
        <p:spPr/>
        <p:txBody>
          <a:bodyPr>
            <a:normAutofit fontScale="70000" lnSpcReduction="20000"/>
          </a:bodyPr>
          <a:lstStyle/>
          <a:p>
            <a:pPr indent="274320">
              <a:lnSpc>
                <a:spcPct val="170000"/>
              </a:lnSpc>
              <a:buFont typeface="Wingdings" pitchFamily="2" charset="2"/>
              <a:buChar char="Ø"/>
            </a:pPr>
            <a:r>
              <a:rPr lang="ru-RU" dirty="0" smtClean="0">
                <a:latin typeface="Times New Roman" pitchFamily="18" charset="0"/>
                <a:cs typeface="Times New Roman" pitchFamily="18" charset="0"/>
              </a:rPr>
              <a:t>Безусловно, переболеть детскими инфекциями лучше в раннем возрасте, потому что подростки и люди старшего возраста болеют намного тяжелее с гораздо более частыми осложнениями.</a:t>
            </a:r>
          </a:p>
          <a:p>
            <a:pPr indent="274320">
              <a:lnSpc>
                <a:spcPct val="170000"/>
              </a:lnSpc>
              <a:buFont typeface="Wingdings" pitchFamily="2" charset="2"/>
              <a:buChar char="Ø"/>
            </a:pPr>
            <a:r>
              <a:rPr lang="ru-RU" dirty="0" smtClean="0">
                <a:latin typeface="Times New Roman" pitchFamily="18" charset="0"/>
                <a:cs typeface="Times New Roman" pitchFamily="18" charset="0"/>
              </a:rPr>
              <a:t>Общей чертой всех детских инфекций является то, что после заболевания развивается стойкий иммунитет. На этом свойстве основана их профилактика – разработаны вакцины, которые позволяют сформировать иммунологическую память, обуславливающую невосприимчивость к возбудителям этих инфекций. Вакцинацию проводят в возрасте 12 месяцев однократно. </a:t>
            </a:r>
          </a:p>
          <a:p>
            <a:pPr indent="274320">
              <a:lnSpc>
                <a:spcPct val="170000"/>
              </a:lnSpc>
              <a:buFont typeface="Wingdings" pitchFamily="2" charset="2"/>
              <a:buChar char="Ø"/>
            </a:pPr>
            <a:r>
              <a:rPr lang="ru-RU" dirty="0" smtClean="0">
                <a:latin typeface="Times New Roman" pitchFamily="18" charset="0"/>
                <a:cs typeface="Times New Roman" pitchFamily="18" charset="0"/>
              </a:rPr>
              <a:t>Разработаны вакцины от кори, краснухи и эпидемического паротита.</a:t>
            </a:r>
          </a:p>
          <a:p>
            <a:pPr indent="274320">
              <a:lnSpc>
                <a:spcPct val="170000"/>
              </a:lnSpc>
              <a:buFont typeface="Wingdings" pitchFamily="2" charset="2"/>
              <a:buChar char="Ø"/>
            </a:pPr>
            <a:endParaRPr lang="ru-RU"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dirty="0" smtClean="0"/>
              <a:t>Спасибо за внимание!</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4546848" cy="5991944"/>
          </a:xfrm>
        </p:spPr>
        <p:txBody>
          <a:bodyPr>
            <a:normAutofit fontScale="85000" lnSpcReduction="10000"/>
          </a:bodyPr>
          <a:lstStyle/>
          <a:p>
            <a:pPr indent="274320" algn="just">
              <a:lnSpc>
                <a:spcPct val="150000"/>
              </a:lnSpc>
              <a:buNone/>
            </a:pPr>
            <a:r>
              <a:rPr lang="ru-RU" sz="2000" b="1" dirty="0" smtClean="0"/>
              <a:t>    Когда ребенок заболевает, у родителей возникает много вопросов: что с малышом, насколько это опасно, как долго он будет заразен для окружающих, какими осложнениями чревата та или иная детская инфекция. Безусловно, на любой из этих вопросов сможет ответить педиатр или инфекционист, но знание основных симптомов и возможных осложнений поможет родителям сориентироваться в состоянии ребенка и со знанием дела оказывать малышу помощь в соответствии с рекомендациями врача.</a:t>
            </a:r>
            <a:endParaRPr lang="ru-RU" sz="2000" dirty="0"/>
          </a:p>
        </p:txBody>
      </p:sp>
      <p:pic>
        <p:nvPicPr>
          <p:cNvPr id="1026" name="Picture 2" descr="http://www.milestonemom.com/wp-content/uploads/2011/05/girl-taking-adhd-medication.jpg">
            <a:hlinkClick r:id="rId2"/>
          </p:cNvPr>
          <p:cNvPicPr>
            <a:picLocks noChangeAspect="1" noChangeArrowheads="1"/>
          </p:cNvPicPr>
          <p:nvPr/>
        </p:nvPicPr>
        <p:blipFill>
          <a:blip r:embed="rId3" cstate="print"/>
          <a:srcRect/>
          <a:stretch>
            <a:fillRect/>
          </a:stretch>
        </p:blipFill>
        <p:spPr bwMode="auto">
          <a:xfrm>
            <a:off x="5076056" y="1196752"/>
            <a:ext cx="3780420" cy="338437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ru-RU" sz="3200" b="1" u="sng" dirty="0" smtClean="0"/>
              <a:t>Корь</a:t>
            </a:r>
            <a:r>
              <a:rPr lang="ru-RU" sz="3200" b="1" dirty="0" smtClean="0"/>
              <a:t> - вирусная инфекция, для которой характерна очень высокая восприимчивость. </a:t>
            </a:r>
            <a:endParaRPr lang="ru-RU" sz="3200" dirty="0"/>
          </a:p>
        </p:txBody>
      </p:sp>
      <p:sp>
        <p:nvSpPr>
          <p:cNvPr id="3" name="Содержимое 2"/>
          <p:cNvSpPr>
            <a:spLocks noGrp="1"/>
          </p:cNvSpPr>
          <p:nvPr>
            <p:ph idx="1"/>
          </p:nvPr>
        </p:nvSpPr>
        <p:spPr>
          <a:xfrm>
            <a:off x="457200" y="1268760"/>
            <a:ext cx="8229600" cy="5055840"/>
          </a:xfrm>
        </p:spPr>
        <p:txBody>
          <a:bodyPr>
            <a:noAutofit/>
          </a:bodyPr>
          <a:lstStyle/>
          <a:p>
            <a:pPr indent="274320">
              <a:lnSpc>
                <a:spcPct val="170000"/>
              </a:lnSpc>
              <a:buFont typeface="Wingdings" pitchFamily="2" charset="2"/>
              <a:buChar char="ü"/>
            </a:pPr>
            <a:r>
              <a:rPr lang="ru-RU" sz="1600" dirty="0" smtClean="0">
                <a:latin typeface="Times New Roman" pitchFamily="18" charset="0"/>
                <a:cs typeface="Times New Roman" pitchFamily="18" charset="0"/>
              </a:rPr>
              <a:t>Вирус кори отличается очень высокой летучестью. </a:t>
            </a:r>
          </a:p>
          <a:p>
            <a:pPr indent="274320">
              <a:lnSpc>
                <a:spcPct val="170000"/>
              </a:lnSpc>
              <a:buFont typeface="Wingdings" pitchFamily="2" charset="2"/>
              <a:buChar char="ü"/>
            </a:pPr>
            <a:r>
              <a:rPr lang="ru-RU" sz="1600" dirty="0" smtClean="0">
                <a:latin typeface="Times New Roman" pitchFamily="18" charset="0"/>
                <a:cs typeface="Times New Roman" pitchFamily="18" charset="0"/>
              </a:rPr>
              <a:t>Вирус может распространяться по вентиляционным трубам и шахтам лифтов – одновременно заболевают дети, проживающие на разных этажах дома.</a:t>
            </a:r>
          </a:p>
          <a:p>
            <a:pPr indent="274320">
              <a:lnSpc>
                <a:spcPct val="170000"/>
              </a:lnSpc>
              <a:buFont typeface="Wingdings" pitchFamily="2" charset="2"/>
              <a:buChar char="ü"/>
            </a:pPr>
            <a:r>
              <a:rPr lang="ru-RU" sz="1600" dirty="0" smtClean="0">
                <a:latin typeface="Times New Roman" pitchFamily="18" charset="0"/>
                <a:cs typeface="Times New Roman" pitchFamily="18" charset="0"/>
              </a:rPr>
              <a:t> После контакта с больным корью и появлением первых признаков болезни проходит от 7 до 14 дней. </a:t>
            </a:r>
          </a:p>
          <a:p>
            <a:pPr indent="274320">
              <a:lnSpc>
                <a:spcPct val="170000"/>
              </a:lnSpc>
              <a:buFont typeface="Wingdings" pitchFamily="2" charset="2"/>
              <a:buChar char="ü"/>
            </a:pPr>
            <a:r>
              <a:rPr lang="ru-RU" sz="1600" dirty="0" smtClean="0">
                <a:latin typeface="Times New Roman" pitchFamily="18" charset="0"/>
                <a:cs typeface="Times New Roman" pitchFamily="18" charset="0"/>
              </a:rPr>
              <a:t>Заболевание начинается с выраженной головной боли, слабости, повышения температуры до 40 градусов С.</a:t>
            </a:r>
          </a:p>
          <a:p>
            <a:pPr indent="274320">
              <a:lnSpc>
                <a:spcPct val="170000"/>
              </a:lnSpc>
              <a:buFont typeface="Wingdings" pitchFamily="2" charset="2"/>
              <a:buChar char="ü"/>
            </a:pPr>
            <a:r>
              <a:rPr lang="ru-RU" sz="1600" dirty="0" smtClean="0">
                <a:latin typeface="Times New Roman" pitchFamily="18" charset="0"/>
                <a:cs typeface="Times New Roman" pitchFamily="18" charset="0"/>
              </a:rPr>
              <a:t> Чуть позднее к этим симптомам присоединяются насморк, кашель и практически полное отсутствие аппетита.</a:t>
            </a:r>
          </a:p>
          <a:p>
            <a:pPr indent="274320">
              <a:lnSpc>
                <a:spcPct val="170000"/>
              </a:lnSpc>
              <a:buFont typeface="Wingdings" pitchFamily="2" charset="2"/>
              <a:buChar char="ü"/>
            </a:pPr>
            <a:r>
              <a:rPr lang="ru-RU" sz="1600" dirty="0" smtClean="0">
                <a:latin typeface="Times New Roman" pitchFamily="18" charset="0"/>
                <a:cs typeface="Times New Roman" pitchFamily="18" charset="0"/>
              </a:rPr>
              <a:t> Очень характерно для кори появление конъюнктивита – воспаление слизистой оболочки глаз, которое проявляется светобоязнью, слезотечением, резким покраснением глаз, в последующем – появлением гнойного отделяемого.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229600" cy="4389120"/>
          </a:xfrm>
        </p:spPr>
        <p:txBody>
          <a:bodyPr/>
          <a:lstStyle/>
          <a:p>
            <a:pPr indent="274320" algn="just">
              <a:lnSpc>
                <a:spcPct val="150000"/>
              </a:lnSpc>
              <a:buNone/>
            </a:pPr>
            <a:r>
              <a:rPr lang="ru-RU" sz="2000" b="1" dirty="0" smtClean="0">
                <a:latin typeface="Times New Roman" pitchFamily="18" charset="0"/>
                <a:cs typeface="Times New Roman" pitchFamily="18" charset="0"/>
              </a:rPr>
              <a:t>Эти симптомы продолжаются от 2 до 4 дней. На 4 день заболевания появляться сыпь, которая выглядит, как мелкие красные пятнышки различных размеров (от 1 до 3 мм в диаметре), с тенденцией к слиянию. Сыпь возникает на лице и голове (особенно характерно появление ее за ушами) и распространяется по всему телу на протяжении 3 - 4 дней.</a:t>
            </a:r>
          </a:p>
          <a:p>
            <a:pPr>
              <a:buNone/>
            </a:pPr>
            <a:endParaRPr lang="ru-RU" dirty="0"/>
          </a:p>
        </p:txBody>
      </p:sp>
      <p:pic>
        <p:nvPicPr>
          <p:cNvPr id="15362" name="Picture 2" descr="http://www.epidemiolog.ru/upload/medialibrary/7c9/vspishkakori.jpg">
            <a:hlinkClick r:id="rId2"/>
          </p:cNvPr>
          <p:cNvPicPr>
            <a:picLocks noChangeAspect="1" noChangeArrowheads="1"/>
          </p:cNvPicPr>
          <p:nvPr/>
        </p:nvPicPr>
        <p:blipFill>
          <a:blip r:embed="rId3" cstate="print"/>
          <a:srcRect/>
          <a:stretch>
            <a:fillRect/>
          </a:stretch>
        </p:blipFill>
        <p:spPr bwMode="auto">
          <a:xfrm>
            <a:off x="2123728" y="3068960"/>
            <a:ext cx="5000625" cy="3238501"/>
          </a:xfrm>
          <a:prstGeom prst="rect">
            <a:avLst/>
          </a:prstGeom>
          <a:noFill/>
          <a:ln>
            <a:solidFill>
              <a:schemeClr val="tx1"/>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730456"/>
          </a:xfrm>
        </p:spPr>
        <p:txBody>
          <a:bodyPr>
            <a:noAutofit/>
          </a:bodyPr>
          <a:lstStyle/>
          <a:p>
            <a:r>
              <a:rPr lang="ru-RU" sz="3600" u="sng" dirty="0" smtClean="0"/>
              <a:t>Краснуха</a:t>
            </a:r>
            <a:r>
              <a:rPr lang="ru-RU" sz="3600" dirty="0" smtClean="0"/>
              <a:t> – это также вирусная инфекция, распространяющаяся воздушно-капельным путем.</a:t>
            </a:r>
            <a:endParaRPr lang="ru-RU" sz="3600" dirty="0"/>
          </a:p>
        </p:txBody>
      </p:sp>
      <p:sp>
        <p:nvSpPr>
          <p:cNvPr id="3" name="Содержимое 2"/>
          <p:cNvSpPr>
            <a:spLocks noGrp="1"/>
          </p:cNvSpPr>
          <p:nvPr>
            <p:ph idx="1"/>
          </p:nvPr>
        </p:nvSpPr>
        <p:spPr/>
        <p:txBody>
          <a:bodyPr>
            <a:noAutofit/>
          </a:bodyPr>
          <a:lstStyle/>
          <a:p>
            <a:pPr indent="274320">
              <a:lnSpc>
                <a:spcPct val="170000"/>
              </a:lnSpc>
              <a:buFont typeface="Wingdings" pitchFamily="2" charset="2"/>
              <a:buChar char="Ø"/>
            </a:pPr>
            <a:r>
              <a:rPr lang="ru-RU" sz="1400" dirty="0" smtClean="0">
                <a:latin typeface="Times New Roman" pitchFamily="18" charset="0"/>
                <a:cs typeface="Times New Roman" pitchFamily="18" charset="0"/>
              </a:rPr>
              <a:t>Как правило, заболевают дети, длительно находящиеся в </a:t>
            </a:r>
            <a:r>
              <a:rPr lang="ru-RU" sz="1400" dirty="0" err="1" smtClean="0">
                <a:latin typeface="Times New Roman" pitchFamily="18" charset="0"/>
                <a:cs typeface="Times New Roman" pitchFamily="18" charset="0"/>
              </a:rPr>
              <a:t>в</a:t>
            </a:r>
            <a:r>
              <a:rPr lang="ru-RU" sz="1400" dirty="0" smtClean="0">
                <a:latin typeface="Times New Roman" pitchFamily="18" charset="0"/>
                <a:cs typeface="Times New Roman" pitchFamily="18" charset="0"/>
              </a:rPr>
              <a:t> одном помещении с ребенком, являющимся источником инфекции.</a:t>
            </a:r>
          </a:p>
          <a:p>
            <a:pPr indent="274320">
              <a:lnSpc>
                <a:spcPct val="170000"/>
              </a:lnSpc>
              <a:buFont typeface="Wingdings" pitchFamily="2" charset="2"/>
              <a:buChar char="Ø"/>
            </a:pPr>
            <a:r>
              <a:rPr lang="ru-RU" sz="1400" dirty="0" smtClean="0">
                <a:latin typeface="Times New Roman" pitchFamily="18" charset="0"/>
                <a:cs typeface="Times New Roman" pitchFamily="18" charset="0"/>
              </a:rPr>
              <a:t> Краснуха по своим проявлениям очень похожа на корь, но протекает значительно легче.</a:t>
            </a:r>
          </a:p>
          <a:p>
            <a:pPr indent="274320">
              <a:lnSpc>
                <a:spcPct val="170000"/>
              </a:lnSpc>
              <a:buFont typeface="Wingdings" pitchFamily="2" charset="2"/>
              <a:buChar char="Ø"/>
            </a:pPr>
            <a:r>
              <a:rPr lang="ru-RU" sz="1400" dirty="0" smtClean="0">
                <a:latin typeface="Times New Roman" pitchFamily="18" charset="0"/>
                <a:cs typeface="Times New Roman" pitchFamily="18" charset="0"/>
              </a:rPr>
              <a:t> Инкубационный период (</a:t>
            </a:r>
            <a:r>
              <a:rPr lang="ru-RU" sz="1400" dirty="0" err="1" smtClean="0">
                <a:latin typeface="Times New Roman" pitchFamily="18" charset="0"/>
                <a:cs typeface="Times New Roman" pitchFamily="18" charset="0"/>
              </a:rPr>
              <a:t>период</a:t>
            </a:r>
            <a:r>
              <a:rPr lang="ru-RU" sz="1400" dirty="0" smtClean="0">
                <a:latin typeface="Times New Roman" pitchFamily="18" charset="0"/>
                <a:cs typeface="Times New Roman" pitchFamily="18" charset="0"/>
              </a:rPr>
              <a:t> от контакта до появления первых признаков болезни) длится от 14 до 21 дня. </a:t>
            </a:r>
          </a:p>
          <a:p>
            <a:pPr indent="274320">
              <a:lnSpc>
                <a:spcPct val="170000"/>
              </a:lnSpc>
              <a:buFont typeface="Wingdings" pitchFamily="2" charset="2"/>
              <a:buChar char="Ø"/>
            </a:pPr>
            <a:r>
              <a:rPr lang="ru-RU" sz="1400" dirty="0" smtClean="0">
                <a:latin typeface="Times New Roman" pitchFamily="18" charset="0"/>
                <a:cs typeface="Times New Roman" pitchFamily="18" charset="0"/>
              </a:rPr>
              <a:t>Начинается краснуха с увеличения затылочных </a:t>
            </a:r>
            <a:r>
              <a:rPr lang="ru-RU" sz="1400" dirty="0" err="1" smtClean="0">
                <a:latin typeface="Times New Roman" pitchFamily="18" charset="0"/>
                <a:cs typeface="Times New Roman" pitchFamily="18" charset="0"/>
              </a:rPr>
              <a:t>лимфоузлов</a:t>
            </a:r>
            <a:r>
              <a:rPr lang="ru-RU" sz="1400" dirty="0" smtClean="0">
                <a:latin typeface="Times New Roman" pitchFamily="18" charset="0"/>
                <a:cs typeface="Times New Roman" pitchFamily="18" charset="0"/>
              </a:rPr>
              <a:t> и () повышения температуры тела до 38градусовС. </a:t>
            </a:r>
          </a:p>
          <a:p>
            <a:pPr indent="274320">
              <a:lnSpc>
                <a:spcPct val="170000"/>
              </a:lnSpc>
              <a:buFont typeface="Wingdings" pitchFamily="2" charset="2"/>
              <a:buChar char="Ø"/>
            </a:pPr>
            <a:r>
              <a:rPr lang="ru-RU" sz="1400" dirty="0" smtClean="0">
                <a:latin typeface="Times New Roman" pitchFamily="18" charset="0"/>
                <a:cs typeface="Times New Roman" pitchFamily="18" charset="0"/>
              </a:rPr>
              <a:t>Через 2 – 3 дня после начала заболевания появляется сыпь. Для краснухи характерна сыпь мелкоточечная розовая, которая начинается с высыпаний на лице и распространяется по всему телу. Сыпь при краснухе, в отличии от кори, никогда не сливается, может наблюдаться небольшой зуд. Период высыпаний может быть от нескольких часов, в течение которых от сыпи не остается и следа, до 2 дней. </a:t>
            </a:r>
            <a:endParaRPr lang="ru-RU" sz="1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88640"/>
            <a:ext cx="8229600" cy="4389120"/>
          </a:xfrm>
        </p:spPr>
        <p:txBody>
          <a:bodyPr/>
          <a:lstStyle/>
          <a:p>
            <a:pPr indent="274320">
              <a:lnSpc>
                <a:spcPct val="150000"/>
              </a:lnSpc>
              <a:buNone/>
            </a:pPr>
            <a:r>
              <a:rPr lang="ru-RU" dirty="0" smtClean="0">
                <a:latin typeface="Times New Roman" pitchFamily="18" charset="0"/>
                <a:cs typeface="Times New Roman" pitchFamily="18" charset="0"/>
              </a:rPr>
              <a:t>Лечение краснухи заключается в облегчении основных симптомов – борьбу с лихорадкой, если она есть, лечение насморка, отхаркивающие средства. Осложнения после кори бывают редко. После перенесенной краснухи также развивается иммунитет, повторное инфицирование происходит крайне редко.</a:t>
            </a:r>
            <a:endParaRPr lang="ru-RU" dirty="0"/>
          </a:p>
        </p:txBody>
      </p:sp>
      <p:pic>
        <p:nvPicPr>
          <p:cNvPr id="17410" name="Picture 2" descr="http://horoshienovosti.com.ua/images/slon/krasnuxa_intro.jpg">
            <a:hlinkClick r:id="rId2"/>
          </p:cNvPr>
          <p:cNvPicPr>
            <a:picLocks noChangeAspect="1" noChangeArrowheads="1"/>
          </p:cNvPicPr>
          <p:nvPr/>
        </p:nvPicPr>
        <p:blipFill>
          <a:blip r:embed="rId3" cstate="print"/>
          <a:srcRect/>
          <a:stretch>
            <a:fillRect/>
          </a:stretch>
        </p:blipFill>
        <p:spPr bwMode="auto">
          <a:xfrm>
            <a:off x="3131840" y="3861048"/>
            <a:ext cx="2924175" cy="2305050"/>
          </a:xfrm>
          <a:prstGeom prst="rect">
            <a:avLst/>
          </a:prstGeom>
          <a:noFill/>
          <a:ln>
            <a:solidFill>
              <a:schemeClr val="tx1">
                <a:alpha val="83000"/>
              </a:schemeClr>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229600" cy="1143000"/>
          </a:xfrm>
        </p:spPr>
        <p:txBody>
          <a:bodyPr>
            <a:noAutofit/>
          </a:bodyPr>
          <a:lstStyle/>
          <a:p>
            <a:r>
              <a:rPr lang="ru-RU" sz="3200" u="sng" dirty="0" smtClean="0"/>
              <a:t>Ветряная оспа (ветрянка) </a:t>
            </a:r>
            <a:r>
              <a:rPr lang="ru-RU" sz="3200" dirty="0" smtClean="0"/>
              <a:t>– острое вирусное заболевание с воздушно-капельным путём передачи.</a:t>
            </a:r>
            <a:endParaRPr lang="ru-RU" sz="3200" dirty="0"/>
          </a:p>
        </p:txBody>
      </p:sp>
      <p:sp>
        <p:nvSpPr>
          <p:cNvPr id="3" name="Содержимое 2"/>
          <p:cNvSpPr>
            <a:spLocks noGrp="1"/>
          </p:cNvSpPr>
          <p:nvPr>
            <p:ph idx="1"/>
          </p:nvPr>
        </p:nvSpPr>
        <p:spPr>
          <a:xfrm>
            <a:off x="457200" y="1628800"/>
            <a:ext cx="8229600" cy="4695800"/>
          </a:xfrm>
        </p:spPr>
        <p:txBody>
          <a:bodyPr>
            <a:normAutofit fontScale="92500" lnSpcReduction="10000"/>
          </a:bodyPr>
          <a:lstStyle/>
          <a:p>
            <a:pPr indent="274320">
              <a:lnSpc>
                <a:spcPct val="150000"/>
              </a:lnSpc>
              <a:buFont typeface="Wingdings" pitchFamily="2" charset="2"/>
              <a:buChar char="Ø"/>
            </a:pPr>
            <a:r>
              <a:rPr lang="ru-RU" sz="1900" dirty="0" smtClean="0"/>
              <a:t>Болеют в основном дети раннего возраста или дошкольники.</a:t>
            </a:r>
          </a:p>
          <a:p>
            <a:pPr indent="274320">
              <a:lnSpc>
                <a:spcPct val="150000"/>
              </a:lnSpc>
              <a:buFont typeface="Wingdings" pitchFamily="2" charset="2"/>
              <a:buChar char="Ø"/>
            </a:pPr>
            <a:r>
              <a:rPr lang="ru-RU" sz="1900" dirty="0" smtClean="0"/>
              <a:t>Инкубационный период для больных в возрасте от 30 лет составляет 11—21 день, до 30 лет 13—17 дней (в среднем 14).</a:t>
            </a:r>
          </a:p>
          <a:p>
            <a:pPr indent="274320">
              <a:lnSpc>
                <a:spcPct val="150000"/>
              </a:lnSpc>
              <a:buFont typeface="Wingdings" pitchFamily="2" charset="2"/>
              <a:buChar char="Ø"/>
            </a:pPr>
            <a:r>
              <a:rPr lang="ru-RU" sz="1900" dirty="0" smtClean="0"/>
              <a:t>Продромальный период наступает в течение 1—2 суток до начала высыпания (в некоторых случаях продромальный период отсутствует и заболевание манифестирует появлением сыпи).</a:t>
            </a:r>
          </a:p>
          <a:p>
            <a:pPr indent="274320">
              <a:lnSpc>
                <a:spcPct val="150000"/>
              </a:lnSpc>
              <a:buFont typeface="Wingdings" pitchFamily="2" charset="2"/>
              <a:buChar char="Ø"/>
            </a:pPr>
            <a:r>
              <a:rPr lang="ru-RU" sz="2000" dirty="0" smtClean="0"/>
              <a:t>Период высыпания у большинства детей протекает без особых нарушений общего состояния, лихорадочное состояние совпадает с периодом массового появления сыпи, высыпания появляются толчкообразно, поэтому лихорадка может носить волнообразный характер.</a:t>
            </a:r>
            <a:endParaRPr lang="ru-RU" sz="1900" dirty="0" smtClean="0"/>
          </a:p>
          <a:p>
            <a:pPr indent="274320">
              <a:lnSpc>
                <a:spcPct val="150000"/>
              </a:lnSpc>
              <a:buFont typeface="Wingdings" pitchFamily="2" charset="2"/>
              <a:buChar char="Ø"/>
            </a:pP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36912"/>
            <a:ext cx="8229600" cy="3816424"/>
          </a:xfrm>
        </p:spPr>
        <p:txBody>
          <a:bodyPr>
            <a:normAutofit fontScale="77500" lnSpcReduction="20000"/>
          </a:bodyPr>
          <a:lstStyle/>
          <a:p>
            <a:pPr indent="274320" algn="just">
              <a:lnSpc>
                <a:spcPct val="170000"/>
              </a:lnSpc>
              <a:buNone/>
            </a:pPr>
            <a:r>
              <a:rPr lang="ru-RU" dirty="0" smtClean="0">
                <a:latin typeface="Times New Roman" pitchFamily="18" charset="0"/>
                <a:cs typeface="Times New Roman" pitchFamily="18" charset="0"/>
              </a:rPr>
              <a:t>Лечение ветрянки заключается в уменьшении зуда, интоксикации и профилактике бактериальных осложнений. Элементы сыпи необходимо смазывать антисептическими растворами (как правило это водный раствор зеленки или марганца). Обработка красящими антисептиками препятствует бактериальному инфицированию высыпаний, позволяет отследить динамику появления высыпаний. После ветряной оспы, также как и после всех детский инфекций, развивается иммунитет. Повторное заражение бывает, но очень редко. </a:t>
            </a:r>
            <a:endParaRPr lang="ru-RU" dirty="0">
              <a:latin typeface="Times New Roman" pitchFamily="18" charset="0"/>
              <a:cs typeface="Times New Roman" pitchFamily="18" charset="0"/>
            </a:endParaRPr>
          </a:p>
        </p:txBody>
      </p:sp>
      <p:pic>
        <p:nvPicPr>
          <p:cNvPr id="19458" name="Picture 2" descr="Windpocken.jpg">
            <a:hlinkClick r:id="rId2"/>
          </p:cNvPr>
          <p:cNvPicPr>
            <a:picLocks noChangeAspect="1" noChangeArrowheads="1"/>
          </p:cNvPicPr>
          <p:nvPr/>
        </p:nvPicPr>
        <p:blipFill>
          <a:blip r:embed="rId3" cstate="print"/>
          <a:srcRect/>
          <a:stretch>
            <a:fillRect/>
          </a:stretch>
        </p:blipFill>
        <p:spPr bwMode="auto">
          <a:xfrm>
            <a:off x="3275856" y="188640"/>
            <a:ext cx="2593587" cy="2620888"/>
          </a:xfrm>
          <a:prstGeom prst="rect">
            <a:avLst/>
          </a:prstGeom>
          <a:noFill/>
          <a:ln>
            <a:solidFill>
              <a:schemeClr val="tx1"/>
            </a:solid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640960" cy="1143000"/>
          </a:xfrm>
        </p:spPr>
        <p:txBody>
          <a:bodyPr>
            <a:noAutofit/>
          </a:bodyPr>
          <a:lstStyle/>
          <a:p>
            <a:r>
              <a:rPr lang="ru-RU" sz="3200" u="sng" dirty="0" smtClean="0">
                <a:latin typeface="Times New Roman" pitchFamily="18" charset="0"/>
                <a:cs typeface="Times New Roman" pitchFamily="18" charset="0"/>
              </a:rPr>
              <a:t>Скарлатина</a:t>
            </a:r>
            <a:r>
              <a:rPr lang="ru-RU" sz="3200" dirty="0" smtClean="0">
                <a:latin typeface="Times New Roman" pitchFamily="18" charset="0"/>
                <a:cs typeface="Times New Roman" pitchFamily="18" charset="0"/>
              </a:rPr>
              <a:t> – единственная из детских инфекций, вызываемая не вирусами, а бактериями (стрептококком группы А).</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62500" lnSpcReduction="20000"/>
          </a:bodyPr>
          <a:lstStyle/>
          <a:p>
            <a:pPr indent="274320">
              <a:lnSpc>
                <a:spcPct val="150000"/>
              </a:lnSpc>
              <a:buFont typeface="Wingdings" pitchFamily="2" charset="2"/>
              <a:buChar char="Ø"/>
            </a:pPr>
            <a:r>
              <a:rPr lang="ru-RU" dirty="0" smtClean="0">
                <a:latin typeface="Times New Roman" pitchFamily="18" charset="0"/>
                <a:cs typeface="Times New Roman" pitchFamily="18" charset="0"/>
              </a:rPr>
              <a:t>Это острое заболевание, передающееся воздушно-капельным путем. </a:t>
            </a:r>
          </a:p>
          <a:p>
            <a:pPr indent="274320">
              <a:lnSpc>
                <a:spcPct val="150000"/>
              </a:lnSpc>
              <a:buFont typeface="Wingdings" pitchFamily="2" charset="2"/>
              <a:buChar char="Ø"/>
            </a:pPr>
            <a:r>
              <a:rPr lang="ru-RU" dirty="0" smtClean="0">
                <a:latin typeface="Times New Roman" pitchFamily="18" charset="0"/>
                <a:cs typeface="Times New Roman" pitchFamily="18" charset="0"/>
              </a:rPr>
              <a:t>Также возможно заражение через предметы обихода (игрушки, посуду). </a:t>
            </a:r>
          </a:p>
          <a:p>
            <a:pPr indent="274320">
              <a:lnSpc>
                <a:spcPct val="150000"/>
              </a:lnSpc>
              <a:buFont typeface="Wingdings" pitchFamily="2" charset="2"/>
              <a:buChar char="Ø"/>
            </a:pPr>
            <a:r>
              <a:rPr lang="ru-RU" dirty="0" smtClean="0">
                <a:latin typeface="Times New Roman" pitchFamily="18" charset="0"/>
                <a:cs typeface="Times New Roman" pitchFamily="18" charset="0"/>
              </a:rPr>
              <a:t>Болеют дети раннего и дошкольного возраста. </a:t>
            </a:r>
          </a:p>
          <a:p>
            <a:pPr indent="274320">
              <a:lnSpc>
                <a:spcPct val="150000"/>
              </a:lnSpc>
              <a:buFont typeface="Wingdings" pitchFamily="2" charset="2"/>
              <a:buChar char="Ø"/>
            </a:pPr>
            <a:r>
              <a:rPr lang="ru-RU" dirty="0" smtClean="0">
                <a:latin typeface="Times New Roman" pitchFamily="18" charset="0"/>
                <a:cs typeface="Times New Roman" pitchFamily="18" charset="0"/>
              </a:rPr>
              <a:t>Наиболее опасны в отношении инфицирования больные в первые два – три дня заболевания. </a:t>
            </a:r>
          </a:p>
          <a:p>
            <a:pPr indent="274320">
              <a:lnSpc>
                <a:spcPct val="150000"/>
              </a:lnSpc>
              <a:buFont typeface="Wingdings" pitchFamily="2" charset="2"/>
              <a:buChar char="Ø"/>
            </a:pPr>
            <a:r>
              <a:rPr lang="ru-RU" dirty="0" smtClean="0">
                <a:latin typeface="Times New Roman" pitchFamily="18" charset="0"/>
                <a:cs typeface="Times New Roman" pitchFamily="18" charset="0"/>
              </a:rPr>
              <a:t>Скарлатина начинается очень остро с повышения температуры тела до 39 градусов С, рвоты. </a:t>
            </a:r>
          </a:p>
          <a:p>
            <a:pPr indent="274320">
              <a:lnSpc>
                <a:spcPct val="150000"/>
              </a:lnSpc>
              <a:buFont typeface="Wingdings" pitchFamily="2" charset="2"/>
              <a:buChar char="Ø"/>
            </a:pPr>
            <a:r>
              <a:rPr lang="ru-RU" dirty="0" smtClean="0">
                <a:latin typeface="Times New Roman" pitchFamily="18" charset="0"/>
                <a:cs typeface="Times New Roman" pitchFamily="18" charset="0"/>
              </a:rPr>
              <a:t>Сразу же отмечается выраженная интоксикация, головная боль. </a:t>
            </a:r>
          </a:p>
          <a:p>
            <a:pPr indent="274320">
              <a:lnSpc>
                <a:spcPct val="150000"/>
              </a:lnSpc>
              <a:buFont typeface="Wingdings" pitchFamily="2" charset="2"/>
              <a:buChar char="Ø"/>
            </a:pPr>
            <a:r>
              <a:rPr lang="ru-RU" dirty="0" smtClean="0">
                <a:latin typeface="Times New Roman" pitchFamily="18" charset="0"/>
                <a:cs typeface="Times New Roman" pitchFamily="18" charset="0"/>
              </a:rPr>
              <a:t>Наиболее характерным симптомом скарлатины является ангина, при которой слизистая зева имеет ярко-красный цвет, выражена отечность.</a:t>
            </a:r>
          </a:p>
          <a:p>
            <a:pPr indent="274320">
              <a:lnSpc>
                <a:spcPct val="150000"/>
              </a:lnSpc>
              <a:buFont typeface="Wingdings" pitchFamily="2" charset="2"/>
              <a:buChar char="Ø"/>
            </a:pPr>
            <a:r>
              <a:rPr lang="ru-RU" dirty="0" smtClean="0"/>
              <a:t>К концу </a:t>
            </a:r>
            <a:r>
              <a:rPr lang="ru-RU" dirty="0" err="1" smtClean="0"/>
              <a:t>первого-началу</a:t>
            </a:r>
            <a:r>
              <a:rPr lang="ru-RU" dirty="0" smtClean="0"/>
              <a:t> второго дня болезни появляется второй характерный симптом скарлатины – сыпь. Сыпь держится до 2 до 5 дней.</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889</Words>
  <Application>Microsoft Office PowerPoint</Application>
  <PresentationFormat>Экран (4:3)</PresentationFormat>
  <Paragraphs>42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Детские инфекции</vt:lpstr>
      <vt:lpstr>Презентация PowerPoint</vt:lpstr>
      <vt:lpstr>Корь - вирусная инфекция, для которой характерна очень высокая восприимчивость. </vt:lpstr>
      <vt:lpstr>Презентация PowerPoint</vt:lpstr>
      <vt:lpstr>Краснуха – это также вирусная инфекция, распространяющаяся воздушно-капельным путем.</vt:lpstr>
      <vt:lpstr>Презентация PowerPoint</vt:lpstr>
      <vt:lpstr>Ветряная оспа (ветрянка) – острое вирусное заболевание с воздушно-капельным путём передачи.</vt:lpstr>
      <vt:lpstr>Презентация PowerPoint</vt:lpstr>
      <vt:lpstr>Скарлатина – единственная из детских инфекций, вызываемая не вирусами, а бактериями (стрептококком группы А).</vt:lpstr>
      <vt:lpstr>Презентация PowerPoint</vt:lpstr>
      <vt:lpstr>Профилактика</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learn2-08</dc:creator>
  <cp:lastModifiedBy>Анастасия Веретнова</cp:lastModifiedBy>
  <cp:revision>9</cp:revision>
  <dcterms:created xsi:type="dcterms:W3CDTF">2014-01-29T02:51:39Z</dcterms:created>
  <dcterms:modified xsi:type="dcterms:W3CDTF">2015-09-14T07:19:36Z</dcterms:modified>
</cp:coreProperties>
</file>