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4" r:id="rId2"/>
    <p:sldId id="257" r:id="rId3"/>
    <p:sldId id="259" r:id="rId4"/>
    <p:sldId id="261" r:id="rId5"/>
    <p:sldId id="282" r:id="rId6"/>
    <p:sldId id="262" r:id="rId7"/>
    <p:sldId id="291" r:id="rId8"/>
    <p:sldId id="269" r:id="rId9"/>
    <p:sldId id="288" r:id="rId10"/>
    <p:sldId id="268" r:id="rId11"/>
    <p:sldId id="271" r:id="rId12"/>
    <p:sldId id="270" r:id="rId13"/>
    <p:sldId id="272" r:id="rId14"/>
    <p:sldId id="274" r:id="rId15"/>
    <p:sldId id="275" r:id="rId16"/>
    <p:sldId id="277" r:id="rId17"/>
    <p:sldId id="278" r:id="rId18"/>
    <p:sldId id="280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33"/>
    <a:srgbClr val="2C0795"/>
    <a:srgbClr val="000099"/>
    <a:srgbClr val="162CFC"/>
    <a:srgbClr val="484ECA"/>
    <a:srgbClr val="20056B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3860-8F17-457F-BB8E-E83C6BB4A852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8C83-52D7-4E02-976A-C433E6066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5296-F9EF-4CE4-9870-7315AE0F0A3E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F68B-D05D-4BDD-AF67-423285E75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BCD1-9160-4887-86AC-F2E97F0048F6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6E86-DF2F-4032-A419-2F43B528C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2B74-80EC-4540-BC27-B46CD4FD19AA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A2A3-1FC1-45FA-B30F-E68DAC116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51F8-53EE-400F-84B3-CF482B0BC3E5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51C5-05E0-40D9-9C47-BF6B22AA6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1A68-7653-4DB3-892B-D0CCB94C1404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1FF9-31DE-4F05-944D-94E351824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7D85-BFF4-4E9A-A6CB-C8A41CED91B5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8DE1-DAFB-455B-A8EE-338B0F20E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EC4DF-32AF-46D9-A18C-43B2923F5DA6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9688-A55F-4D1F-BDEB-EEE1824C3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DE2F-2A7D-42E2-A709-5ADC57D721E1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7D13-2320-40ED-931B-5DBC49AD6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D8E0-D12A-47D1-BA13-7F3F5162F1CD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8BE6-7A7F-44E1-86FD-78B22B8F7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3470-49A6-4E96-B06A-6B969EC54AAB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9352-5EF3-45F8-9FF0-73A2B141A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CC4849-EE1A-4020-BC31-6F4BCA59D901}" type="datetimeFigureOut">
              <a:rPr lang="ru-RU"/>
              <a:pPr>
                <a:defRPr/>
              </a:pPr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81EDC5-0598-441D-97F7-D0855EA26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1258888" y="836613"/>
            <a:ext cx="7427912" cy="581025"/>
          </a:xfrm>
        </p:spPr>
        <p:txBody>
          <a:bodyPr/>
          <a:lstStyle/>
          <a:p>
            <a:r>
              <a:rPr lang="ru-RU" sz="1800" smtClean="0">
                <a:solidFill>
                  <a:srgbClr val="CC3399"/>
                </a:solidFill>
                <a:latin typeface="Franklin Gothic Demi" pitchFamily="34" charset="0"/>
              </a:rPr>
              <a:t/>
            </a:r>
            <a:br>
              <a:rPr lang="ru-RU" sz="1800" smtClean="0">
                <a:solidFill>
                  <a:srgbClr val="CC3399"/>
                </a:solidFill>
                <a:latin typeface="Franklin Gothic Demi" pitchFamily="34" charset="0"/>
              </a:rPr>
            </a:br>
            <a:r>
              <a:rPr lang="ru-RU" sz="1800" smtClean="0">
                <a:solidFill>
                  <a:srgbClr val="000099"/>
                </a:solidFill>
                <a:latin typeface="Franklin Gothic Demi" pitchFamily="34" charset="0"/>
              </a:rPr>
              <a:t>Муниципальное автономное дошкольное образовательное учреждение город Нижневартовска детский сад №17 «Ладушки»</a:t>
            </a:r>
            <a:r>
              <a:rPr lang="ru-RU" sz="3600" smtClean="0">
                <a:solidFill>
                  <a:srgbClr val="CC3399"/>
                </a:solidFill>
                <a:latin typeface="Batang" pitchFamily="18" charset="-127"/>
              </a:rPr>
              <a:t> </a:t>
            </a:r>
            <a:br>
              <a:rPr lang="ru-RU" sz="3600" smtClean="0">
                <a:solidFill>
                  <a:srgbClr val="CC3399"/>
                </a:solidFill>
                <a:latin typeface="Batang" pitchFamily="18" charset="-127"/>
              </a:rPr>
            </a:br>
            <a:endParaRPr lang="ru-RU" sz="3600" smtClean="0">
              <a:solidFill>
                <a:srgbClr val="CC3399"/>
              </a:solidFill>
              <a:latin typeface="Batang" pitchFamily="18" charset="-127"/>
            </a:endParaRP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3600" smtClean="0">
              <a:solidFill>
                <a:srgbClr val="006600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3600" smtClean="0">
              <a:solidFill>
                <a:srgbClr val="006600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smtClean="0">
                <a:latin typeface="Bookman Old Style" pitchFamily="18" charset="0"/>
              </a:rPr>
              <a:t>  </a:t>
            </a:r>
          </a:p>
          <a:p>
            <a:pPr algn="ctr">
              <a:buFont typeface="Arial" charset="0"/>
              <a:buNone/>
            </a:pPr>
            <a:endParaRPr lang="ru-RU" sz="2400" smtClean="0"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2400" smtClean="0"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2400" smtClean="0"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2400" smtClean="0"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b="1" smtClean="0">
                <a:solidFill>
                  <a:srgbClr val="000099"/>
                </a:solidFill>
                <a:latin typeface="Bookman Old Style" pitchFamily="18" charset="0"/>
              </a:rPr>
              <a:t>Воспитатель высшей квалификационной             категории: Маслова Светлана Николаевна</a:t>
            </a:r>
          </a:p>
        </p:txBody>
      </p:sp>
      <p:pic>
        <p:nvPicPr>
          <p:cNvPr id="13315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73238"/>
            <a:ext cx="53625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В.Д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852805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365625"/>
            <a:ext cx="316865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В.Д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84486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224338"/>
            <a:ext cx="3090863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84486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В.Д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-242888"/>
            <a:ext cx="8339138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076700"/>
            <a:ext cx="3541712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В.Д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437563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195763"/>
            <a:ext cx="22225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В.Д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3566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273550"/>
            <a:ext cx="33655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В.Д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83153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Рисунок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468813"/>
            <a:ext cx="2949575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В.Д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-315913"/>
            <a:ext cx="837565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357563"/>
            <a:ext cx="329723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В.Д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8424862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8" descr="O:\Рабочий стол\Люба\фото\рисунки\DSCF6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675188"/>
            <a:ext cx="267652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В.Д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83153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644900"/>
            <a:ext cx="35179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В.Д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-242888"/>
            <a:ext cx="8394700" cy="53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652963"/>
            <a:ext cx="25209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260350"/>
            <a:ext cx="5688013" cy="792163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Franklin Gothic Demi" pitchFamily="34" charset="0"/>
              </a:rPr>
              <a:t/>
            </a:r>
            <a:br>
              <a:rPr lang="ru-RU" sz="1800" b="1" smtClean="0">
                <a:latin typeface="Franklin Gothic Demi" pitchFamily="34" charset="0"/>
              </a:rPr>
            </a:br>
            <a:r>
              <a:rPr lang="ru-RU" sz="1800" b="1" smtClean="0">
                <a:latin typeface="Franklin Gothic Demi" pitchFamily="34" charset="0"/>
              </a:rPr>
              <a:t>                               </a:t>
            </a:r>
            <a:r>
              <a:rPr lang="ru-RU" sz="3600" smtClean="0">
                <a:solidFill>
                  <a:srgbClr val="006600"/>
                </a:solidFill>
                <a:latin typeface="Batang" pitchFamily="18" charset="-127"/>
              </a:rPr>
              <a:t/>
            </a:r>
            <a:br>
              <a:rPr lang="ru-RU" sz="3600" smtClean="0">
                <a:solidFill>
                  <a:srgbClr val="006600"/>
                </a:solidFill>
                <a:latin typeface="Batang" pitchFamily="18" charset="-127"/>
              </a:rPr>
            </a:br>
            <a:endParaRPr lang="ru-RU" sz="4800" b="1" smtClean="0">
              <a:latin typeface="Bookman Old Style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4294967295"/>
          </p:nvPr>
        </p:nvSpPr>
        <p:spPr>
          <a:xfrm>
            <a:off x="395288" y="1700213"/>
            <a:ext cx="8229600" cy="38782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000066"/>
                </a:solidFill>
                <a:latin typeface="Bookman Old Style" pitchFamily="18" charset="0"/>
              </a:rPr>
              <a:t>«Развитие творческих способностей детей 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000066"/>
                </a:solidFill>
                <a:latin typeface="Bookman Old Style" pitchFamily="18" charset="0"/>
              </a:rPr>
              <a:t>через нетрадиционные  техники рисования»</a:t>
            </a:r>
          </a:p>
        </p:txBody>
      </p:sp>
      <p:pic>
        <p:nvPicPr>
          <p:cNvPr id="14340" name="Picture 5" descr="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43703">
            <a:off x="4211638" y="4437063"/>
            <a:ext cx="12207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сканирование0003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1508">
            <a:off x="6732588" y="4365625"/>
            <a:ext cx="11953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сканирование0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61591">
            <a:off x="1547813" y="4365625"/>
            <a:ext cx="128428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WordArt 15"/>
          <p:cNvSpPr>
            <a:spLocks noChangeArrowheads="1" noChangeShapeType="1" noTextEdit="1"/>
          </p:cNvSpPr>
          <p:nvPr/>
        </p:nvSpPr>
        <p:spPr bwMode="auto">
          <a:xfrm>
            <a:off x="2051050" y="692150"/>
            <a:ext cx="5545138" cy="71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4813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smtClean="0">
                <a:solidFill>
                  <a:schemeClr val="hlink"/>
                </a:solidFill>
              </a:rPr>
              <a:t>   </a:t>
            </a:r>
            <a:r>
              <a:rPr lang="ru-RU" sz="2400" b="1" smtClean="0">
                <a:solidFill>
                  <a:srgbClr val="000066"/>
                </a:solidFill>
              </a:rPr>
              <a:t>Изобразительная продуктивная деятельность с использованием нетрадиционных техник рисования является наиболее благоприятной для творческого развития способностей детей, т.к. в ней особенно проявляются разные стороны развития ребенка: воображение, наблюдательность, художественное мышление, память; развиваются специальные умения и навыки: мелкой моторики руки и тактильного восприятия, ориентировка на листе бумаги, глазомера и зрительного восприятия, чувство цвета и т.д. </a:t>
            </a:r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1476375" y="692150"/>
            <a:ext cx="7221538" cy="71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Актуальность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    </a:t>
            </a:r>
            <a:r>
              <a:rPr lang="ru-RU" smtClean="0">
                <a:solidFill>
                  <a:srgbClr val="20056B"/>
                </a:solidFill>
              </a:rPr>
              <a:t>Изучить процесс развития творческих способностей детей средствами нетрадиционных техник рисования, помочь реализовать себя, уметь соединять в одном рисунке различные материалы для получения выразительного образа.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5759450" cy="7826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628775"/>
            <a:ext cx="2709862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921625" cy="854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Программа</a:t>
            </a:r>
          </a:p>
        </p:txBody>
      </p:sp>
      <p:pic>
        <p:nvPicPr>
          <p:cNvPr id="17411" name="Picture 7" descr="сканирование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8716">
            <a:off x="6443663" y="2349500"/>
            <a:ext cx="1965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сканирование0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92995">
            <a:off x="468313" y="2060575"/>
            <a:ext cx="2070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 sz="2000" b="1" smtClean="0"/>
              <a:t>Расширять представления о многообразии нетрадиционных техник рисования.</a:t>
            </a:r>
          </a:p>
          <a:p>
            <a:r>
              <a:rPr lang="ru-RU" sz="2000" b="1" smtClean="0"/>
              <a:t>Формировать эстетическое отношение к окружающей действительности на основе ознакомления с нетрадиционными техниками рисования.</a:t>
            </a:r>
          </a:p>
          <a:p>
            <a:r>
              <a:rPr lang="ru-RU" sz="2000" b="1" smtClean="0"/>
              <a:t>Создать условия для свободного экспериментирования с нетрадиционными художественными материалами и инструментами.</a:t>
            </a:r>
          </a:p>
          <a:p>
            <a:r>
              <a:rPr lang="ru-RU" sz="2000" b="1" smtClean="0"/>
              <a:t>Формировать эстетический вкус, творчество, фантазию. </a:t>
            </a:r>
          </a:p>
          <a:p>
            <a:r>
              <a:rPr lang="ru-RU" sz="2000" b="1" smtClean="0"/>
              <a:t>Развивать ассоциативное мышление и любознательность, наблюдательность и воображение.</a:t>
            </a:r>
          </a:p>
          <a:p>
            <a:r>
              <a:rPr lang="ru-RU" sz="2000" b="1" smtClean="0"/>
              <a:t>Совершенствовать технические умения и навыки рисования. </a:t>
            </a:r>
          </a:p>
          <a:p>
            <a:r>
              <a:rPr lang="ru-RU" sz="2000" b="1" smtClean="0"/>
              <a:t>Воспитывать художественный вкус и чувство гармонии.</a:t>
            </a:r>
          </a:p>
        </p:txBody>
      </p:sp>
      <p:sp>
        <p:nvSpPr>
          <p:cNvPr id="18435" name="WordArt 4"/>
          <p:cNvSpPr>
            <a:spLocks noChangeArrowheads="1" noChangeShapeType="1" noTextEdit="1"/>
          </p:cNvSpPr>
          <p:nvPr/>
        </p:nvSpPr>
        <p:spPr bwMode="auto">
          <a:xfrm>
            <a:off x="2124075" y="476250"/>
            <a:ext cx="4824413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Словесные (загадки, рассказы, беседы);</a:t>
            </a:r>
          </a:p>
          <a:p>
            <a:r>
              <a:rPr lang="ru-RU" smtClean="0"/>
              <a:t>Наглядный (образец, рассматривание иллюстраций художников, работ народного творчества);</a:t>
            </a:r>
          </a:p>
          <a:p>
            <a:r>
              <a:rPr lang="ru-RU" smtClean="0"/>
              <a:t>Практический (рисование);</a:t>
            </a:r>
          </a:p>
          <a:p>
            <a:r>
              <a:rPr lang="ru-RU" smtClean="0"/>
              <a:t>Игровой («Дорисуй недостающие детали», «Дополни фигуру», «Поможем художнику»).</a:t>
            </a:r>
            <a:endParaRPr lang="ru-RU" b="1" smtClean="0"/>
          </a:p>
          <a:p>
            <a:endParaRPr lang="ru-RU" smtClean="0"/>
          </a:p>
        </p:txBody>
      </p:sp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2051050" y="692150"/>
            <a:ext cx="4321175" cy="71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Методы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В.Д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68313" y="1557338"/>
            <a:ext cx="453548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320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Коктейльные трубочки</a:t>
            </a:r>
          </a:p>
          <a:p>
            <a:pPr>
              <a:buFontTx/>
              <a:buChar char="•"/>
              <a:defRPr/>
            </a:pPr>
            <a:r>
              <a:rPr lang="ru-RU" sz="320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Парафиновая свечка</a:t>
            </a:r>
          </a:p>
          <a:p>
            <a:pPr>
              <a:buFontTx/>
              <a:buChar char="•"/>
              <a:defRPr/>
            </a:pPr>
            <a:r>
              <a:rPr lang="ru-RU" sz="320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Расческа</a:t>
            </a:r>
          </a:p>
          <a:p>
            <a:pPr>
              <a:buFontTx/>
              <a:buChar char="•"/>
              <a:defRPr/>
            </a:pPr>
            <a:r>
              <a:rPr lang="ru-RU" sz="320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Зубная щетка</a:t>
            </a:r>
          </a:p>
          <a:p>
            <a:pPr>
              <a:buFontTx/>
              <a:buChar char="•"/>
              <a:defRPr/>
            </a:pPr>
            <a:r>
              <a:rPr lang="ru-RU" sz="320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Ватная палочка</a:t>
            </a:r>
          </a:p>
          <a:p>
            <a:pPr>
              <a:buFontTx/>
              <a:buChar char="•"/>
              <a:defRPr/>
            </a:pPr>
            <a:r>
              <a:rPr lang="ru-RU" sz="320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Нитки</a:t>
            </a:r>
          </a:p>
          <a:p>
            <a:pPr>
              <a:buFontTx/>
              <a:buChar char="•"/>
              <a:defRPr/>
            </a:pPr>
            <a:r>
              <a:rPr lang="ru-RU" sz="320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И многое другое</a:t>
            </a:r>
          </a:p>
        </p:txBody>
      </p:sp>
      <p:pic>
        <p:nvPicPr>
          <p:cNvPr id="20483" name="Picture 7" descr="CIMG07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924175"/>
            <a:ext cx="31242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900113" y="620713"/>
            <a:ext cx="7559675" cy="7826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СРЕДСТВА  ИЗОБРАЖЕНИЯ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CIMG07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49500"/>
            <a:ext cx="27368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50825" y="1484313"/>
            <a:ext cx="4392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«Рисование предметов </a:t>
            </a:r>
          </a:p>
          <a:p>
            <a:pPr algn="ctr"/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по клеткам»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859338" y="1557338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20056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«Дорисуй недостающее детали»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6119813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Игры   на   развитие</a:t>
            </a:r>
          </a:p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мышления, воображения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55650" y="4149725"/>
            <a:ext cx="48244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«Дидактические игры и упражнения для развития зрительного восприятия в процессе предметного рисования у детей с нарушением зрения»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508625" y="4365625"/>
            <a:ext cx="3311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20056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«Дорисуй </a:t>
            </a:r>
          </a:p>
          <a:p>
            <a:pPr algn="ctr">
              <a:defRPr/>
            </a:pPr>
            <a:r>
              <a:rPr lang="ru-RU" sz="2400">
                <a:solidFill>
                  <a:srgbClr val="20056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</a:p>
          <a:p>
            <a:pPr algn="ctr">
              <a:defRPr/>
            </a:pPr>
            <a:r>
              <a:rPr lang="ru-RU" sz="2400">
                <a:solidFill>
                  <a:srgbClr val="20056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точкам»</a:t>
            </a:r>
          </a:p>
        </p:txBody>
      </p:sp>
      <p:pic>
        <p:nvPicPr>
          <p:cNvPr id="21511" name="Picture 4" descr="CIMG07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420938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221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Franklin Gothic Demi</vt:lpstr>
      <vt:lpstr>Batang</vt:lpstr>
      <vt:lpstr>Bookman Old Style</vt:lpstr>
      <vt:lpstr>Aparajita</vt:lpstr>
      <vt:lpstr>Тема Office</vt:lpstr>
      <vt:lpstr> Муниципальное автономное дошкольное образовательное учреждение город Нижневартовска детский сад №17 «Ладушки»  </vt:lpstr>
      <vt:lpstr>                         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 мороз</dc:creator>
  <cp:lastModifiedBy>vika</cp:lastModifiedBy>
  <cp:revision>36</cp:revision>
  <dcterms:created xsi:type="dcterms:W3CDTF">2012-04-26T17:12:37Z</dcterms:created>
  <dcterms:modified xsi:type="dcterms:W3CDTF">2015-09-18T17:20:04Z</dcterms:modified>
</cp:coreProperties>
</file>