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336" r:id="rId4"/>
    <p:sldId id="334" r:id="rId5"/>
    <p:sldId id="282" r:id="rId6"/>
    <p:sldId id="266" r:id="rId7"/>
    <p:sldId id="338" r:id="rId8"/>
    <p:sldId id="331" r:id="rId9"/>
    <p:sldId id="323" r:id="rId10"/>
    <p:sldId id="263" r:id="rId11"/>
    <p:sldId id="327" r:id="rId12"/>
    <p:sldId id="273" r:id="rId13"/>
    <p:sldId id="286" r:id="rId14"/>
    <p:sldId id="288" r:id="rId15"/>
    <p:sldId id="293" r:id="rId16"/>
    <p:sldId id="303" r:id="rId17"/>
    <p:sldId id="304" r:id="rId18"/>
    <p:sldId id="307" r:id="rId19"/>
    <p:sldId id="320" r:id="rId20"/>
    <p:sldId id="297" r:id="rId21"/>
    <p:sldId id="277" r:id="rId22"/>
    <p:sldId id="315" r:id="rId23"/>
    <p:sldId id="265" r:id="rId24"/>
    <p:sldId id="280" r:id="rId25"/>
    <p:sldId id="278" r:id="rId26"/>
    <p:sldId id="279" r:id="rId27"/>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ECFF"/>
    <a:srgbClr val="99CCFF"/>
    <a:srgbClr val="0066CC"/>
    <a:srgbClr val="3366FF"/>
    <a:srgbClr val="0066FF"/>
    <a:srgbClr val="3333FF"/>
    <a:srgbClr val="00336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82" autoAdjust="0"/>
    <p:restoredTop sz="99821" autoAdjust="0"/>
  </p:normalViewPr>
  <p:slideViewPr>
    <p:cSldViewPr>
      <p:cViewPr varScale="1">
        <p:scale>
          <a:sx n="73" d="100"/>
          <a:sy n="73" d="100"/>
        </p:scale>
        <p:origin x="-1284" y="-96"/>
      </p:cViewPr>
      <p:guideLst>
        <p:guide orient="horz" pos="2160"/>
        <p:guide pos="2880"/>
      </p:guideLst>
    </p:cSldViewPr>
  </p:slideViewPr>
  <p:outlineViewPr>
    <p:cViewPr>
      <p:scale>
        <a:sx n="33" d="100"/>
        <a:sy n="33" d="100"/>
      </p:scale>
      <p:origin x="12" y="138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atin typeface="Arial" charset="0"/>
              </a:defRPr>
            </a:lvl1pPr>
          </a:lstStyle>
          <a:p>
            <a:pPr>
              <a:defRPr/>
            </a:pPr>
            <a:fld id="{EB1DBD37-724E-4CC2-8FB1-C7C8FFC835DC}" type="datetimeFigureOut">
              <a:rPr lang="ru-RU"/>
              <a:pPr>
                <a:defRPr/>
              </a:pPr>
              <a:t>19.09.2015</a:t>
            </a:fld>
            <a:endParaRPr lang="ru-RU"/>
          </a:p>
        </p:txBody>
      </p:sp>
      <p:sp>
        <p:nvSpPr>
          <p:cNvPr id="4" name="Нижний колонтитул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5" name="Номер слайда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atin typeface="Arial" charset="0"/>
              </a:defRPr>
            </a:lvl1pPr>
          </a:lstStyle>
          <a:p>
            <a:pPr>
              <a:defRPr/>
            </a:pPr>
            <a:fld id="{21A2C346-21EA-4E45-B2A3-51F8486A70B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0063"/>
          </a:xfrm>
          <a:prstGeom prst="rect">
            <a:avLst/>
          </a:prstGeom>
        </p:spPr>
        <p:txBody>
          <a:bodyPr vert="horz" lIns="96597" tIns="48299" rIns="96597" bIns="48299" rtlCol="0"/>
          <a:lstStyle>
            <a:lvl1pPr algn="l">
              <a:defRPr sz="1300">
                <a:latin typeface="Arial" charset="0"/>
              </a:defRPr>
            </a:lvl1pPr>
          </a:lstStyle>
          <a:p>
            <a:pPr>
              <a:defRPr/>
            </a:pPr>
            <a:endParaRPr lang="ru-RU"/>
          </a:p>
        </p:txBody>
      </p:sp>
      <p:sp>
        <p:nvSpPr>
          <p:cNvPr id="3" name="Дата 2"/>
          <p:cNvSpPr>
            <a:spLocks noGrp="1"/>
          </p:cNvSpPr>
          <p:nvPr>
            <p:ph type="dt" idx="1"/>
          </p:nvPr>
        </p:nvSpPr>
        <p:spPr>
          <a:xfrm>
            <a:off x="3902075" y="0"/>
            <a:ext cx="2984500" cy="500063"/>
          </a:xfrm>
          <a:prstGeom prst="rect">
            <a:avLst/>
          </a:prstGeom>
        </p:spPr>
        <p:txBody>
          <a:bodyPr vert="horz" lIns="96597" tIns="48299" rIns="96597" bIns="48299" rtlCol="0"/>
          <a:lstStyle>
            <a:lvl1pPr algn="r">
              <a:defRPr sz="1300">
                <a:latin typeface="Arial" charset="0"/>
              </a:defRPr>
            </a:lvl1pPr>
          </a:lstStyle>
          <a:p>
            <a:pPr>
              <a:defRPr/>
            </a:pPr>
            <a:fld id="{AFDB90C8-886C-4C72-82F6-BB3D08B23C57}" type="datetimeFigureOut">
              <a:rPr lang="ru-RU"/>
              <a:pPr>
                <a:defRPr/>
              </a:pPr>
              <a:t>19.09.2015</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597" tIns="48299" rIns="96597" bIns="48299" rtlCol="0" anchor="ctr"/>
          <a:lstStyle/>
          <a:p>
            <a:pPr lvl="0"/>
            <a:endParaRPr lang="ru-RU" noProof="0" smtClean="0"/>
          </a:p>
        </p:txBody>
      </p:sp>
      <p:sp>
        <p:nvSpPr>
          <p:cNvPr id="5" name="Заметки 4"/>
          <p:cNvSpPr>
            <a:spLocks noGrp="1"/>
          </p:cNvSpPr>
          <p:nvPr>
            <p:ph type="body" sz="quarter" idx="3"/>
          </p:nvPr>
        </p:nvSpPr>
        <p:spPr>
          <a:xfrm>
            <a:off x="688975" y="4759325"/>
            <a:ext cx="5510213" cy="4510088"/>
          </a:xfrm>
          <a:prstGeom prst="rect">
            <a:avLst/>
          </a:prstGeom>
        </p:spPr>
        <p:txBody>
          <a:bodyPr vert="horz" lIns="96597" tIns="48299" rIns="96597" bIns="4829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517063"/>
            <a:ext cx="2984500" cy="501650"/>
          </a:xfrm>
          <a:prstGeom prst="rect">
            <a:avLst/>
          </a:prstGeom>
        </p:spPr>
        <p:txBody>
          <a:bodyPr vert="horz" lIns="96597" tIns="48299" rIns="96597" bIns="48299" rtlCol="0" anchor="b"/>
          <a:lstStyle>
            <a:lvl1pPr algn="l">
              <a:defRPr sz="1300">
                <a:latin typeface="Arial" charset="0"/>
              </a:defRPr>
            </a:lvl1pPr>
          </a:lstStyle>
          <a:p>
            <a:pPr>
              <a:defRPr/>
            </a:pPr>
            <a:endParaRPr lang="ru-RU"/>
          </a:p>
        </p:txBody>
      </p:sp>
      <p:sp>
        <p:nvSpPr>
          <p:cNvPr id="7" name="Номер слайда 6"/>
          <p:cNvSpPr>
            <a:spLocks noGrp="1"/>
          </p:cNvSpPr>
          <p:nvPr>
            <p:ph type="sldNum" sz="quarter" idx="5"/>
          </p:nvPr>
        </p:nvSpPr>
        <p:spPr>
          <a:xfrm>
            <a:off x="3902075" y="9517063"/>
            <a:ext cx="2984500" cy="501650"/>
          </a:xfrm>
          <a:prstGeom prst="rect">
            <a:avLst/>
          </a:prstGeom>
        </p:spPr>
        <p:txBody>
          <a:bodyPr vert="horz" lIns="96597" tIns="48299" rIns="96597" bIns="48299" rtlCol="0" anchor="b"/>
          <a:lstStyle>
            <a:lvl1pPr algn="r">
              <a:defRPr sz="1300">
                <a:latin typeface="Arial" charset="0"/>
              </a:defRPr>
            </a:lvl1pPr>
          </a:lstStyle>
          <a:p>
            <a:pPr>
              <a:defRPr/>
            </a:pPr>
            <a:fld id="{C030FD81-AC40-4059-B4E6-2D49F7EFA45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6706EA-A26D-4CCA-AC98-3CBD2BCA8F01}"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A23C6B-36C6-4535-893B-39AFC7BDF5DF}" type="slidenum">
              <a:rPr lang="ru-RU" smtClean="0"/>
              <a:pPr/>
              <a:t>5</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586BAD-6C2B-41CA-952E-716EE0C811D9}" type="slidenum">
              <a:rPr lang="ru-RU" smtClean="0"/>
              <a:pPr/>
              <a:t>9</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FAE650-BD86-4398-8206-8642CC7A2A1F}" type="slidenum">
              <a:rPr lang="ru-RU" smtClean="0"/>
              <a:pPr/>
              <a:t>19</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6AB0F0-87CC-43CD-91DC-1BBDF5C4C3E4}" type="slidenum">
              <a:rPr lang="ru-RU" smtClean="0"/>
              <a:pPr/>
              <a:t>22</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391099-B3BD-4349-B2AE-D4F71E9B264F}" type="slidenum">
              <a:rPr lang="ru-RU" smtClean="0"/>
              <a:pPr/>
              <a:t>24</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24A57B-A03B-422C-9667-9356B7D4AA25}" type="slidenum">
              <a:rPr lang="ru-RU" smtClean="0"/>
              <a:pPr/>
              <a:t>25</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99F46D-8911-4CF4-9332-4EF9B251F563}" type="slidenum">
              <a:rPr lang="ru-RU" smtClean="0"/>
              <a:pPr/>
              <a:t>26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15678E7-0E22-404F-BED8-BF5CC044F0AE}" type="slidenum">
              <a:rPr lang="ru-RU"/>
              <a:pPr>
                <a:defRPr/>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8EAAD5F-2076-4946-B980-F48288B4A5B2}" type="slidenum">
              <a:rPr lang="ru-RU"/>
              <a:pPr>
                <a:defRPr/>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4715B5-07DC-437C-834D-108F7D7ECAA7}" type="slidenum">
              <a:rPr lang="ru-RU"/>
              <a:pPr>
                <a:defRPr/>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A89E6FD-58CD-439E-8999-E3C157D9D030}" type="slidenum">
              <a:rPr lang="ru-RU"/>
              <a:pPr>
                <a:defRPr/>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0577E4D-C5CA-4F00-8532-7A6997CA12B3}" type="slidenum">
              <a:rPr lang="ru-RU"/>
              <a:pPr>
                <a:defRPr/>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3F95D2D-9EC0-40B9-B18D-6EC94088E032}" type="slidenum">
              <a:rPr lang="ru-RU"/>
              <a:pPr>
                <a:defRPr/>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A2BA9BD-4FF1-4ACF-963C-27514A73DA82}" type="slidenum">
              <a:rPr lang="ru-RU"/>
              <a:pPr>
                <a:defRPr/>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88656ED-36E6-458D-BC05-FFDDE0B0A8D5}" type="slidenum">
              <a:rPr lang="ru-RU"/>
              <a:pPr>
                <a:defRPr/>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00F9D55-906A-4BEE-ACFC-1C2F694188AB}" type="slidenum">
              <a:rPr lang="ru-RU"/>
              <a:pPr>
                <a:defRPr/>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130B40C-939C-4C7F-BCFC-55B1580E3662}" type="slidenum">
              <a:rPr lang="ru-RU"/>
              <a:pPr>
                <a:defRPr/>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E8F38FC-2EF4-4683-A633-BF05AA114CD9}" type="slidenum">
              <a:rPr lang="ru-RU"/>
              <a:pPr>
                <a:defRPr/>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70D9250-8AD9-45D7-B2D1-4F8125BE9BC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chudo-udo.com/multiki/razvivaushie/uroki-tetushki-sovi/itemlist/category/39-uroki-ostorozhnosti"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ookflash.ru/load/audioknigi/detskie_audioknigi/audiokursy_poigrajka_pdd_dlja_malyshej/75-1-0-892?rel=0&amp;wmode=opaque"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conavt.ru/bezopasnost-dorozhnogo-dvizheniya"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www4.com/w6/1926520.htm"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1055;&#1088;&#1077;&#1079;&#1077;&#1085;&#1090;&#1072;&#1094;&#1080;&#1103;2.pptx" TargetMode="External"/><Relationship Id="rId2" Type="http://schemas.openxmlformats.org/officeDocument/2006/relationships/hyperlink" Target="&#1084;&#1077;&#1076;&#1080;&#1086;&#1090;&#1077;&#1082;&#1072;%20&#1087;&#1086;%20&#1055;&#1044;&#1044;" TargetMode="Externa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hyperlink" Target="http://dia-creativ.ru/publ/84-1-0-2266"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1048;&#1075;&#1088;&#1072;%20&#1055;&#1088;&#1072;&#1074;&#1080;&#1083;&#1072;%20&#1076;&#1086;&#1088;&#1086;&#1078;&#1085;&#1086;&#1075;&#1086;%20&#1076;&#1074;&#1080;&#1078;&#1077;&#1085;&#1080;&#1103;.ppt" TargetMode="Externa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festival.1september.ru/articles/51309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ds82.ru/doshkolnik/1304-.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sites.google.com/site/skolazizniru/" TargetMode="External"/><Relationship Id="rId3" Type="http://schemas.openxmlformats.org/officeDocument/2006/relationships/hyperlink" Target="http://perekrestok.ucoz.com/?page11" TargetMode="External"/><Relationship Id="rId7" Type="http://schemas.openxmlformats.org/officeDocument/2006/relationships/image" Target="../media/image16.jpeg"/><Relationship Id="rId2" Type="http://schemas.openxmlformats.org/officeDocument/2006/relationships/hyperlink" Target="http://www.dddgazeta.ru/ideas/teacher/"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learningapps.org/index.php?category=76&amp;s=" TargetMode="External"/><Relationship Id="rId10" Type="http://schemas.openxmlformats.org/officeDocument/2006/relationships/image" Target="../media/image18.png"/><Relationship Id="rId4" Type="http://schemas.openxmlformats.org/officeDocument/2006/relationships/hyperlink" Target="https://sites.google.com/site/skolazizniru/home/religioznaa-bezopasnost/izucenie-obz-v-skole/izucenie-obz-v-detskom-sadu" TargetMode="Externa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Прямоугольник 3"/>
          <p:cNvSpPr>
            <a:spLocks noChangeArrowheads="1"/>
          </p:cNvSpPr>
          <p:nvPr/>
        </p:nvSpPr>
        <p:spPr bwMode="auto">
          <a:xfrm>
            <a:off x="4357688" y="5715000"/>
            <a:ext cx="4572000" cy="774700"/>
          </a:xfrm>
          <a:prstGeom prst="rect">
            <a:avLst/>
          </a:prstGeom>
          <a:noFill/>
          <a:ln w="9525">
            <a:noFill/>
            <a:miter lim="800000"/>
            <a:headEnd/>
            <a:tailEnd/>
          </a:ln>
        </p:spPr>
        <p:txBody>
          <a:bodyPr>
            <a:spAutoFit/>
          </a:bodyPr>
          <a:lstStyle/>
          <a:p>
            <a:pPr algn="r">
              <a:spcAft>
                <a:spcPts val="1000"/>
              </a:spcAft>
            </a:pPr>
            <a:r>
              <a:rPr lang="ru-RU">
                <a:latin typeface="Times New Roman" pitchFamily="18" charset="0"/>
              </a:rPr>
              <a:t>Воспитатель: </a:t>
            </a:r>
          </a:p>
          <a:p>
            <a:pPr algn="r">
              <a:spcAft>
                <a:spcPts val="1000"/>
              </a:spcAft>
            </a:pPr>
            <a:r>
              <a:rPr lang="ru-RU">
                <a:latin typeface="Times New Roman" pitchFamily="18" charset="0"/>
              </a:rPr>
              <a:t>Е.А.Киселева </a:t>
            </a:r>
          </a:p>
        </p:txBody>
      </p:sp>
      <p:sp>
        <p:nvSpPr>
          <p:cNvPr id="5" name="TextBox 4"/>
          <p:cNvSpPr txBox="1"/>
          <p:nvPr/>
        </p:nvSpPr>
        <p:spPr>
          <a:xfrm>
            <a:off x="1857375" y="2428875"/>
            <a:ext cx="6929438" cy="2554288"/>
          </a:xfrm>
          <a:prstGeom prst="rect">
            <a:avLst/>
          </a:prstGeom>
          <a:noFill/>
        </p:spPr>
        <p:txBody>
          <a:bodyPr>
            <a:spAutoFit/>
          </a:bodyPr>
          <a:lstStyle/>
          <a:p>
            <a:pPr algn="r">
              <a:defRPr/>
            </a:pPr>
            <a:r>
              <a:rPr lang="ru-RU" sz="3200" b="1" dirty="0">
                <a:solidFill>
                  <a:srgbClr val="003366"/>
                </a:solidFill>
                <a:latin typeface="Times New Roman" pitchFamily="18" charset="0"/>
                <a:ea typeface="+mj-ea"/>
                <a:cs typeface="Times New Roman" pitchFamily="18" charset="0"/>
              </a:rPr>
              <a:t>Использование цифровых образовательных ресурсов для формирования навыков безопасного поведения у детей дошкольного возраста</a:t>
            </a:r>
          </a:p>
        </p:txBody>
      </p:sp>
      <p:pic>
        <p:nvPicPr>
          <p:cNvPr id="6" name="Рисунок 5" descr="IMG_0881.jpg"/>
          <p:cNvPicPr>
            <a:picLocks noChangeAspect="1"/>
          </p:cNvPicPr>
          <p:nvPr/>
        </p:nvPicPr>
        <p:blipFill>
          <a:blip r:embed="rId4" cstate="email"/>
          <a:stretch>
            <a:fillRect/>
          </a:stretch>
        </p:blipFill>
        <p:spPr>
          <a:xfrm>
            <a:off x="7786710" y="142852"/>
            <a:ext cx="1142976" cy="1136093"/>
          </a:xfrm>
          <a:prstGeom prst="ellipse">
            <a:avLst/>
          </a:prstGeom>
          <a:ln w="190500" cap="rnd">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Подзаголовок 4"/>
          <p:cNvSpPr>
            <a:spLocks noGrp="1"/>
          </p:cNvSpPr>
          <p:nvPr>
            <p:ph type="subTitle" idx="1"/>
          </p:nvPr>
        </p:nvSpPr>
        <p:spPr>
          <a:xfrm>
            <a:off x="1000125" y="500063"/>
            <a:ext cx="6400800" cy="342900"/>
          </a:xfrm>
        </p:spPr>
        <p:txBody>
          <a:bodyPr/>
          <a:lstStyle/>
          <a:p>
            <a:pPr>
              <a:defRPr/>
            </a:pPr>
            <a:r>
              <a:rPr lang="ru-RU" sz="1800" b="1" dirty="0" smtClean="0">
                <a:solidFill>
                  <a:srgbClr val="0070C0"/>
                </a:solidFill>
                <a:latin typeface="Times New Roman" pitchFamily="18" charset="0"/>
                <a:ea typeface="+mj-ea"/>
                <a:cs typeface="Times New Roman" pitchFamily="18" charset="0"/>
              </a:rPr>
              <a:t>Муниципальное дошкольное образовательное учреждение детский сад комбинированного вида № 13</a:t>
            </a:r>
          </a:p>
          <a:p>
            <a:pPr>
              <a:defRPr/>
            </a:pPr>
            <a:endParaRPr lang="ru-RU" dirty="0" smtClean="0"/>
          </a:p>
        </p:txBody>
      </p:sp>
      <p:sp>
        <p:nvSpPr>
          <p:cNvPr id="2054" name="Прямоугольник 6"/>
          <p:cNvSpPr>
            <a:spLocks noChangeArrowheads="1"/>
          </p:cNvSpPr>
          <p:nvPr/>
        </p:nvSpPr>
        <p:spPr bwMode="auto">
          <a:xfrm>
            <a:off x="3106738" y="5929313"/>
            <a:ext cx="1179512" cy="712787"/>
          </a:xfrm>
          <a:prstGeom prst="rect">
            <a:avLst/>
          </a:prstGeom>
          <a:noFill/>
          <a:ln w="9525">
            <a:noFill/>
            <a:miter lim="800000"/>
            <a:headEnd/>
            <a:tailEnd/>
          </a:ln>
        </p:spPr>
        <p:txBody>
          <a:bodyPr wrap="none">
            <a:spAutoFit/>
          </a:bodyPr>
          <a:lstStyle/>
          <a:p>
            <a:pPr algn="ctr">
              <a:spcAft>
                <a:spcPts val="1000"/>
              </a:spcAft>
            </a:pPr>
            <a:r>
              <a:rPr lang="ru-RU" sz="1600" i="1">
                <a:solidFill>
                  <a:srgbClr val="0070C0"/>
                </a:solidFill>
                <a:latin typeface="Cambria" pitchFamily="18" charset="0"/>
                <a:cs typeface="Times New Roman" pitchFamily="18" charset="0"/>
              </a:rPr>
              <a:t>г. Рыбинск </a:t>
            </a:r>
          </a:p>
          <a:p>
            <a:pPr algn="ctr">
              <a:spcAft>
                <a:spcPts val="1000"/>
              </a:spcAft>
            </a:pPr>
            <a:r>
              <a:rPr lang="ru-RU" sz="1600" i="1">
                <a:solidFill>
                  <a:srgbClr val="0070C0"/>
                </a:solidFill>
                <a:latin typeface="Cambria" pitchFamily="18" charset="0"/>
                <a:cs typeface="Times New Roman" pitchFamily="18" charset="0"/>
              </a:rPr>
              <a:t>2015г.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57188" y="642938"/>
            <a:ext cx="8229600" cy="796925"/>
          </a:xfrm>
        </p:spPr>
        <p:txBody>
          <a:bodyPr/>
          <a:lstStyle/>
          <a:p>
            <a:pPr eaLnBrk="1" hangingPunct="1">
              <a:defRPr/>
            </a:pPr>
            <a:r>
              <a:rPr lang="ru-RU" sz="2800" b="1" kern="1200" dirty="0" smtClean="0">
                <a:solidFill>
                  <a:srgbClr val="003366"/>
                </a:solidFill>
                <a:latin typeface="Times New Roman" pitchFamily="18" charset="0"/>
                <a:cs typeface="Times New Roman" pitchFamily="18" charset="0"/>
              </a:rPr>
              <a:t>Видео – обучающие мультфильмы</a:t>
            </a:r>
          </a:p>
        </p:txBody>
      </p:sp>
      <p:pic>
        <p:nvPicPr>
          <p:cNvPr id="11267" name="Picture 6"/>
          <p:cNvPicPr>
            <a:picLocks noChangeAspect="1" noChangeArrowheads="1"/>
          </p:cNvPicPr>
          <p:nvPr/>
        </p:nvPicPr>
        <p:blipFill>
          <a:blip r:embed="rId2"/>
          <a:srcRect/>
          <a:stretch>
            <a:fillRect/>
          </a:stretch>
        </p:blipFill>
        <p:spPr bwMode="auto">
          <a:xfrm>
            <a:off x="428625" y="1928813"/>
            <a:ext cx="2951163" cy="4143375"/>
          </a:xfrm>
          <a:prstGeom prst="rect">
            <a:avLst/>
          </a:prstGeom>
          <a:noFill/>
          <a:ln w="9525">
            <a:noFill/>
            <a:miter lim="800000"/>
            <a:headEnd/>
            <a:tailEnd/>
          </a:ln>
        </p:spPr>
      </p:pic>
      <p:sp>
        <p:nvSpPr>
          <p:cNvPr id="11268" name="Прямоугольник 8"/>
          <p:cNvSpPr>
            <a:spLocks noChangeArrowheads="1"/>
          </p:cNvSpPr>
          <p:nvPr/>
        </p:nvSpPr>
        <p:spPr bwMode="auto">
          <a:xfrm>
            <a:off x="3714750" y="3214688"/>
            <a:ext cx="4857750" cy="1354137"/>
          </a:xfrm>
          <a:prstGeom prst="rect">
            <a:avLst/>
          </a:prstGeom>
          <a:noFill/>
          <a:ln w="9525">
            <a:noFill/>
            <a:miter lim="800000"/>
            <a:headEnd/>
            <a:tailEnd/>
          </a:ln>
        </p:spPr>
        <p:txBody>
          <a:bodyPr>
            <a:spAutoFit/>
          </a:bodyPr>
          <a:lstStyle/>
          <a:p>
            <a:endParaRPr lang="ru-RU">
              <a:latin typeface="Times New Roman" pitchFamily="18" charset="0"/>
              <a:cs typeface="Times New Roman" pitchFamily="18" charset="0"/>
            </a:endParaRPr>
          </a:p>
          <a:p>
            <a:pPr algn="ctr"/>
            <a:r>
              <a:rPr lang="ru-RU" sz="3200" b="1" i="1">
                <a:solidFill>
                  <a:srgbClr val="0066CC"/>
                </a:solidFill>
                <a:latin typeface="Times New Roman" pitchFamily="18" charset="0"/>
                <a:ea typeface="Calibri" pitchFamily="34" charset="0"/>
                <a:cs typeface="Times New Roman" pitchFamily="18" charset="0"/>
              </a:rPr>
              <a:t>Уроки осторожности. Дорога</a:t>
            </a:r>
          </a:p>
        </p:txBody>
      </p:sp>
      <p:sp>
        <p:nvSpPr>
          <p:cNvPr id="11269" name="Прямоугольник 33"/>
          <p:cNvSpPr>
            <a:spLocks noChangeArrowheads="1"/>
          </p:cNvSpPr>
          <p:nvPr/>
        </p:nvSpPr>
        <p:spPr bwMode="auto">
          <a:xfrm>
            <a:off x="3714750" y="4643438"/>
            <a:ext cx="5214938" cy="1200150"/>
          </a:xfrm>
          <a:prstGeom prst="rect">
            <a:avLst/>
          </a:prstGeom>
          <a:noFill/>
          <a:ln w="9525">
            <a:noFill/>
            <a:miter lim="800000"/>
            <a:headEnd/>
            <a:tailEnd/>
          </a:ln>
        </p:spPr>
        <p:txBody>
          <a:bodyPr>
            <a:spAutoFit/>
          </a:bodyPr>
          <a:lstStyle/>
          <a:p>
            <a:r>
              <a:rPr lang="ru-RU">
                <a:hlinkClick r:id="rId3"/>
              </a:rPr>
              <a:t>Ссылка: </a:t>
            </a:r>
            <a:r>
              <a:rPr lang="en-US">
                <a:hlinkClick r:id="rId3"/>
              </a:rPr>
              <a:t>http://chudo-udo.com/multiki/razvivaushie/uroki-tetushki-sovi/itemlist/category/39-uroki-ostorozhnosti</a:t>
            </a:r>
            <a:endParaRPr lang="ru-RU"/>
          </a:p>
          <a:p>
            <a:endParaRPr lang="ru-RU"/>
          </a:p>
        </p:txBody>
      </p:sp>
      <p:sp>
        <p:nvSpPr>
          <p:cNvPr id="11270" name="Прямоугольник 9"/>
          <p:cNvSpPr>
            <a:spLocks noChangeArrowheads="1"/>
          </p:cNvSpPr>
          <p:nvPr/>
        </p:nvSpPr>
        <p:spPr bwMode="auto">
          <a:xfrm>
            <a:off x="3786188" y="1857375"/>
            <a:ext cx="4714875" cy="1200150"/>
          </a:xfrm>
          <a:prstGeom prst="rect">
            <a:avLst/>
          </a:prstGeom>
          <a:solidFill>
            <a:srgbClr val="99CCFF"/>
          </a:solidFill>
          <a:ln w="9525">
            <a:noFill/>
            <a:miter lim="800000"/>
            <a:headEnd/>
            <a:tailEnd/>
          </a:ln>
        </p:spPr>
        <p:txBody>
          <a:bodyPr>
            <a:spAutoFit/>
          </a:bodyPr>
          <a:lstStyle/>
          <a:p>
            <a:r>
              <a:rPr lang="ru-RU">
                <a:latin typeface="Times New Roman" pitchFamily="18" charset="0"/>
                <a:cs typeface="Times New Roman" pitchFamily="18" charset="0"/>
              </a:rPr>
              <a:t>Представленные разработки помогут выстроить эффективную систему занятий по формированию необходимых умений и навыков безопасного поведения детей </a:t>
            </a:r>
            <a:endParaRPr lang="ru-RU"/>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AutoShape 8"/>
          <p:cNvSpPr>
            <a:spLocks noChangeArrowheads="1"/>
          </p:cNvSpPr>
          <p:nvPr/>
        </p:nvSpPr>
        <p:spPr bwMode="ltGray">
          <a:xfrm rot="5400000">
            <a:off x="643732" y="1785144"/>
            <a:ext cx="1657350" cy="1658937"/>
          </a:xfrm>
          <a:prstGeom prst="rtTriangle">
            <a:avLst/>
          </a:prstGeom>
          <a:gradFill rotWithShape="1">
            <a:gsLst>
              <a:gs pos="0">
                <a:schemeClr val="accent1"/>
              </a:gs>
              <a:gs pos="100000">
                <a:schemeClr val="accent1">
                  <a:gamma/>
                  <a:tint val="57647"/>
                  <a:invGamma/>
                </a:schemeClr>
              </a:gs>
            </a:gsLst>
            <a:lin ang="5400000" scaled="1"/>
          </a:gradFill>
          <a:ln w="9525">
            <a:noFill/>
            <a:miter lim="800000"/>
            <a:headEnd/>
            <a:tailEnd/>
          </a:ln>
          <a:effectLst/>
        </p:spPr>
        <p:txBody>
          <a:bodyPr wrap="none" anchor="ctr"/>
          <a:lstStyle/>
          <a:p>
            <a:pPr>
              <a:defRPr/>
            </a:pPr>
            <a:endParaRPr lang="ru-RU"/>
          </a:p>
        </p:txBody>
      </p:sp>
      <p:sp>
        <p:nvSpPr>
          <p:cNvPr id="25604" name="Rectangle 16"/>
          <p:cNvSpPr>
            <a:spLocks noChangeArrowheads="1"/>
          </p:cNvSpPr>
          <p:nvPr/>
        </p:nvSpPr>
        <p:spPr bwMode="gray">
          <a:xfrm>
            <a:off x="3929063" y="2143125"/>
            <a:ext cx="4643437" cy="3416300"/>
          </a:xfrm>
          <a:prstGeom prst="rect">
            <a:avLst/>
          </a:prstGeom>
          <a:noFill/>
          <a:ln w="9525" algn="ctr">
            <a:noFill/>
            <a:miter lim="800000"/>
            <a:headEnd/>
            <a:tailEnd/>
          </a:ln>
        </p:spPr>
        <p:txBody>
          <a:bodyPr>
            <a:spAutoFit/>
          </a:bodyPr>
          <a:lstStyle/>
          <a:p>
            <a:pPr>
              <a:defRPr/>
            </a:pPr>
            <a:r>
              <a:rPr lang="ru-RU" dirty="0">
                <a:latin typeface="Times New Roman" pitchFamily="18" charset="0"/>
                <a:cs typeface="Times New Roman" pitchFamily="18" charset="0"/>
              </a:rPr>
              <a:t>Улица полна неожиданностей... [Электронный ресурс]. Электрон. дан. - М. : Видеостудия "Кварт"-1 электрон. опт. диск (DVD-VIDEO). Содержание диска 309 : </a:t>
            </a:r>
          </a:p>
          <a:p>
            <a:pPr>
              <a:defRPr/>
            </a:pPr>
            <a:r>
              <a:rPr lang="ru-RU" dirty="0">
                <a:latin typeface="Times New Roman" pitchFamily="18" charset="0"/>
                <a:cs typeface="Times New Roman" pitchFamily="18" charset="0"/>
              </a:rPr>
              <a:t>Пять фильмов: </a:t>
            </a:r>
          </a:p>
          <a:p>
            <a:pPr marL="342900" indent="-342900">
              <a:defRPr/>
            </a:pPr>
            <a:r>
              <a:rPr lang="ru-RU" dirty="0">
                <a:latin typeface="Times New Roman" pitchFamily="18" charset="0"/>
                <a:cs typeface="Times New Roman" pitchFamily="18" charset="0"/>
              </a:rPr>
              <a:t>«Вышел из дома- будь внимателен»;</a:t>
            </a:r>
          </a:p>
          <a:p>
            <a:pPr marL="342900" indent="-342900">
              <a:defRPr/>
            </a:pPr>
            <a:r>
              <a:rPr lang="ru-RU" dirty="0">
                <a:latin typeface="Times New Roman" pitchFamily="18" charset="0"/>
                <a:cs typeface="Times New Roman" pitchFamily="18" charset="0"/>
              </a:rPr>
              <a:t> «Учимся переходить улицу»; </a:t>
            </a:r>
          </a:p>
          <a:p>
            <a:pPr marL="342900" indent="-342900">
              <a:defRPr/>
            </a:pPr>
            <a:r>
              <a:rPr lang="ru-RU" dirty="0">
                <a:latin typeface="Times New Roman" pitchFamily="18" charset="0"/>
                <a:cs typeface="Times New Roman" pitchFamily="18" charset="0"/>
              </a:rPr>
              <a:t>«Запомните эти знаки»; </a:t>
            </a:r>
          </a:p>
          <a:p>
            <a:pPr marL="342900" indent="-342900">
              <a:defRPr/>
            </a:pPr>
            <a:r>
              <a:rPr lang="ru-RU" dirty="0">
                <a:latin typeface="Times New Roman" pitchFamily="18" charset="0"/>
                <a:cs typeface="Times New Roman" pitchFamily="18" charset="0"/>
              </a:rPr>
              <a:t>«Пассажиром быть непросто»; </a:t>
            </a:r>
          </a:p>
          <a:p>
            <a:pPr marL="342900" indent="-342900">
              <a:defRPr/>
            </a:pPr>
            <a:r>
              <a:rPr lang="ru-RU" dirty="0">
                <a:latin typeface="Times New Roman" pitchFamily="18" charset="0"/>
                <a:cs typeface="Times New Roman" pitchFamily="18" charset="0"/>
              </a:rPr>
              <a:t> «Опасные шалости». </a:t>
            </a:r>
          </a:p>
          <a:p>
            <a:pPr marL="342900" indent="-342900">
              <a:defRPr/>
            </a:pPr>
            <a:r>
              <a:rPr lang="ru-RU" dirty="0">
                <a:latin typeface="Times New Roman" pitchFamily="18" charset="0"/>
                <a:cs typeface="Times New Roman" pitchFamily="18" charset="0"/>
              </a:rPr>
              <a:t>Фильм предназначен для детей дошкольного </a:t>
            </a:r>
          </a:p>
          <a:p>
            <a:pPr marL="342900" indent="-342900">
              <a:defRPr/>
            </a:pPr>
            <a:r>
              <a:rPr lang="ru-RU" dirty="0">
                <a:latin typeface="Times New Roman" pitchFamily="18" charset="0"/>
                <a:cs typeface="Times New Roman" pitchFamily="18" charset="0"/>
              </a:rPr>
              <a:t>и младшего школьного возраста (6-8 лет)</a:t>
            </a:r>
          </a:p>
        </p:txBody>
      </p:sp>
      <p:pic>
        <p:nvPicPr>
          <p:cNvPr id="12292" name="Picture 2"/>
          <p:cNvPicPr>
            <a:picLocks noChangeAspect="1" noChangeArrowheads="1"/>
          </p:cNvPicPr>
          <p:nvPr/>
        </p:nvPicPr>
        <p:blipFill>
          <a:blip r:embed="rId2"/>
          <a:srcRect/>
          <a:stretch>
            <a:fillRect/>
          </a:stretch>
        </p:blipFill>
        <p:spPr bwMode="auto">
          <a:xfrm>
            <a:off x="857250" y="2143125"/>
            <a:ext cx="2643188" cy="3932238"/>
          </a:xfrm>
          <a:prstGeom prst="rect">
            <a:avLst/>
          </a:prstGeom>
          <a:noFill/>
          <a:ln w="9525">
            <a:noFill/>
            <a:miter lim="800000"/>
            <a:headEnd/>
            <a:tailEnd/>
          </a:ln>
        </p:spPr>
      </p:pic>
      <p:sp>
        <p:nvSpPr>
          <p:cNvPr id="17" name="Прямоугольник 16"/>
          <p:cNvSpPr/>
          <p:nvPr/>
        </p:nvSpPr>
        <p:spPr>
          <a:xfrm>
            <a:off x="1857375" y="642938"/>
            <a:ext cx="4824413" cy="523875"/>
          </a:xfrm>
          <a:prstGeom prst="rect">
            <a:avLst/>
          </a:prstGeom>
        </p:spPr>
        <p:txBody>
          <a:bodyPr wrap="none">
            <a:spAutoFit/>
          </a:bodyPr>
          <a:lstStyle/>
          <a:p>
            <a:pPr>
              <a:defRPr/>
            </a:pPr>
            <a:r>
              <a:rPr lang="ru-RU" sz="2800" b="1" dirty="0">
                <a:solidFill>
                  <a:srgbClr val="003366"/>
                </a:solidFill>
                <a:latin typeface="Times New Roman" pitchFamily="18" charset="0"/>
                <a:ea typeface="+mj-ea"/>
                <a:cs typeface="Times New Roman" pitchFamily="18" charset="0"/>
              </a:rPr>
              <a:t>Интерактивные  </a:t>
            </a:r>
            <a:r>
              <a:rPr lang="en-US" sz="2800" b="1" dirty="0">
                <a:solidFill>
                  <a:srgbClr val="003366"/>
                </a:solidFill>
                <a:latin typeface="Times New Roman" pitchFamily="18" charset="0"/>
                <a:ea typeface="+mj-ea"/>
                <a:cs typeface="Times New Roman" pitchFamily="18" charset="0"/>
              </a:rPr>
              <a:t>DVD</a:t>
            </a:r>
            <a:r>
              <a:rPr lang="ru-RU" sz="2800" b="1" dirty="0">
                <a:solidFill>
                  <a:srgbClr val="003366"/>
                </a:solidFill>
                <a:latin typeface="Times New Roman" pitchFamily="18" charset="0"/>
                <a:ea typeface="+mj-ea"/>
                <a:cs typeface="Times New Roman" pitchFamily="18" charset="0"/>
              </a:rPr>
              <a:t> диски</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srcRect/>
          <a:stretch>
            <a:fillRect/>
          </a:stretch>
        </p:blipFill>
        <p:spPr bwMode="auto">
          <a:xfrm>
            <a:off x="714375" y="2714625"/>
            <a:ext cx="2565400" cy="2565400"/>
          </a:xfrm>
          <a:prstGeom prst="rect">
            <a:avLst/>
          </a:prstGeom>
          <a:ln>
            <a:noFill/>
          </a:ln>
          <a:effectLst>
            <a:outerShdw blurRad="292100" dist="139700" dir="2700000" algn="tl" rotWithShape="0">
              <a:srgbClr val="333333">
                <a:alpha val="65000"/>
              </a:srgbClr>
            </a:outerShdw>
          </a:effectLst>
        </p:spPr>
      </p:pic>
      <p:sp>
        <p:nvSpPr>
          <p:cNvPr id="7" name="Прямоугольник 11"/>
          <p:cNvSpPr>
            <a:spLocks noChangeArrowheads="1"/>
          </p:cNvSpPr>
          <p:nvPr/>
        </p:nvSpPr>
        <p:spPr bwMode="auto">
          <a:xfrm>
            <a:off x="2286000" y="714375"/>
            <a:ext cx="4986338" cy="523875"/>
          </a:xfrm>
          <a:prstGeom prst="rect">
            <a:avLst/>
          </a:prstGeom>
          <a:noFill/>
          <a:ln w="9525">
            <a:noFill/>
            <a:miter lim="800000"/>
            <a:headEnd/>
            <a:tailEnd/>
          </a:ln>
        </p:spPr>
        <p:txBody>
          <a:bodyPr wrap="none">
            <a:spAutoFit/>
          </a:bodyPr>
          <a:lstStyle/>
          <a:p>
            <a:pPr algn="ctr">
              <a:defRPr/>
            </a:pPr>
            <a:r>
              <a:rPr lang="ru-RU" sz="2800" b="1" dirty="0">
                <a:solidFill>
                  <a:srgbClr val="003366"/>
                </a:solidFill>
                <a:latin typeface="Times New Roman" pitchFamily="18" charset="0"/>
                <a:ea typeface="+mj-ea"/>
                <a:cs typeface="Times New Roman" pitchFamily="18" charset="0"/>
              </a:rPr>
              <a:t>Аудиокниги- «АУДИОТЕКА»</a:t>
            </a:r>
          </a:p>
        </p:txBody>
      </p:sp>
      <p:sp>
        <p:nvSpPr>
          <p:cNvPr id="13316" name="Прямоугольник 7"/>
          <p:cNvSpPr>
            <a:spLocks noChangeArrowheads="1"/>
          </p:cNvSpPr>
          <p:nvPr/>
        </p:nvSpPr>
        <p:spPr bwMode="auto">
          <a:xfrm>
            <a:off x="571500" y="1643063"/>
            <a:ext cx="8715375" cy="584200"/>
          </a:xfrm>
          <a:prstGeom prst="rect">
            <a:avLst/>
          </a:prstGeom>
          <a:noFill/>
          <a:ln w="9525">
            <a:noFill/>
            <a:miter lim="800000"/>
            <a:headEnd/>
            <a:tailEnd/>
          </a:ln>
        </p:spPr>
        <p:txBody>
          <a:bodyPr>
            <a:spAutoFit/>
          </a:bodyPr>
          <a:lstStyle/>
          <a:p>
            <a:r>
              <a:rPr lang="ru-RU" sz="3200" b="1">
                <a:solidFill>
                  <a:srgbClr val="0066CC"/>
                </a:solidFill>
                <a:latin typeface="Times New Roman" pitchFamily="18" charset="0"/>
                <a:cs typeface="Times New Roman" pitchFamily="18" charset="0"/>
              </a:rPr>
              <a:t>Аудиокурсы. Поиграйка. ПДД для малышей</a:t>
            </a:r>
          </a:p>
        </p:txBody>
      </p:sp>
      <p:sp>
        <p:nvSpPr>
          <p:cNvPr id="13317" name="Прямоугольник 8"/>
          <p:cNvSpPr>
            <a:spLocks noChangeArrowheads="1"/>
          </p:cNvSpPr>
          <p:nvPr/>
        </p:nvSpPr>
        <p:spPr bwMode="auto">
          <a:xfrm>
            <a:off x="3786188" y="5000625"/>
            <a:ext cx="4572000" cy="1477963"/>
          </a:xfrm>
          <a:prstGeom prst="rect">
            <a:avLst/>
          </a:prstGeom>
          <a:noFill/>
          <a:ln w="9525">
            <a:noFill/>
            <a:miter lim="800000"/>
            <a:headEnd/>
            <a:tailEnd/>
          </a:ln>
        </p:spPr>
        <p:txBody>
          <a:bodyPr>
            <a:spAutoFit/>
          </a:bodyPr>
          <a:lstStyle/>
          <a:p>
            <a:r>
              <a:rPr lang="en-US">
                <a:hlinkClick r:id="rId3"/>
              </a:rPr>
              <a:t>http://www.bookflash.ru/load/audioknigi/detskie_audioknigi/audiokursy_poigrajka_pdd_dlja_malyshej/75-1-0-892?rel=0&amp;wmode=opaque</a:t>
            </a:r>
            <a:endParaRPr lang="ru-RU"/>
          </a:p>
          <a:p>
            <a:endParaRPr lang="ru-RU"/>
          </a:p>
        </p:txBody>
      </p:sp>
      <p:sp>
        <p:nvSpPr>
          <p:cNvPr id="13318" name="Прямоугольник 9"/>
          <p:cNvSpPr>
            <a:spLocks noChangeArrowheads="1"/>
          </p:cNvSpPr>
          <p:nvPr/>
        </p:nvSpPr>
        <p:spPr bwMode="auto">
          <a:xfrm>
            <a:off x="3929063" y="2286000"/>
            <a:ext cx="4572000" cy="2586038"/>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Описание: </a:t>
            </a:r>
          </a:p>
          <a:p>
            <a:r>
              <a:rPr lang="ru-RU">
                <a:latin typeface="Times New Roman" pitchFamily="18" charset="0"/>
                <a:cs typeface="Times New Roman" pitchFamily="18" charset="0"/>
              </a:rPr>
              <a:t>Вместе с Маленьким Автомобильчиком Ваш малыш и домовенок Бу попадут в удивительные приключения. Ребята узнают: что такое адрес, вспомнят правила поведения в общественном транспорте, узнают что делать, если потерялся и многое-многое другое </a:t>
            </a:r>
          </a:p>
          <a:p>
            <a:endParaRPr lang="ru-RU"/>
          </a:p>
        </p:txBody>
      </p:sp>
      <p:sp>
        <p:nvSpPr>
          <p:cNvPr id="13319" name="TextBox 10"/>
          <p:cNvSpPr txBox="1">
            <a:spLocks noChangeArrowheads="1"/>
          </p:cNvSpPr>
          <p:nvPr/>
        </p:nvSpPr>
        <p:spPr bwMode="auto">
          <a:xfrm>
            <a:off x="1000125" y="5643563"/>
            <a:ext cx="1571625" cy="369887"/>
          </a:xfrm>
          <a:prstGeom prst="rect">
            <a:avLst/>
          </a:prstGeom>
          <a:noFill/>
          <a:ln w="9525">
            <a:noFill/>
            <a:miter lim="800000"/>
            <a:headEnd/>
            <a:tailEnd/>
          </a:ln>
        </p:spPr>
        <p:txBody>
          <a:bodyPr>
            <a:spAutoFit/>
          </a:bodyPr>
          <a:lstStyle/>
          <a:p>
            <a:r>
              <a:rPr lang="ru-RU">
                <a:hlinkClick r:id="rId3"/>
              </a:rPr>
              <a:t>Скачать</a:t>
            </a:r>
            <a:endParaRPr lang="ru-RU"/>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s"/>
          <p:cNvPicPr>
            <a:picLocks noChangeAspect="1" noChangeArrowheads="1" noCrop="1"/>
          </p:cNvPicPr>
          <p:nvPr/>
        </p:nvPicPr>
        <p:blipFill>
          <a:blip r:embed="rId2"/>
          <a:srcRect/>
          <a:stretch>
            <a:fillRect/>
          </a:stretch>
        </p:blipFill>
        <p:spPr bwMode="auto">
          <a:xfrm>
            <a:off x="285750" y="1714500"/>
            <a:ext cx="4437063" cy="2840038"/>
          </a:xfrm>
          <a:prstGeom prst="rect">
            <a:avLst/>
          </a:prstGeom>
          <a:noFill/>
          <a:ln w="9525">
            <a:noFill/>
            <a:miter lim="800000"/>
            <a:headEnd/>
            <a:tailEnd/>
          </a:ln>
        </p:spPr>
      </p:pic>
      <p:sp>
        <p:nvSpPr>
          <p:cNvPr id="32771" name="Прямоугольник 3"/>
          <p:cNvSpPr>
            <a:spLocks noChangeArrowheads="1"/>
          </p:cNvSpPr>
          <p:nvPr/>
        </p:nvSpPr>
        <p:spPr bwMode="auto">
          <a:xfrm>
            <a:off x="857250" y="428625"/>
            <a:ext cx="8286750" cy="1200150"/>
          </a:xfrm>
          <a:prstGeom prst="rect">
            <a:avLst/>
          </a:prstGeom>
          <a:noFill/>
          <a:ln w="9525">
            <a:noFill/>
            <a:miter lim="800000"/>
            <a:headEnd/>
            <a:tailEnd/>
          </a:ln>
        </p:spPr>
        <p:txBody>
          <a:bodyPr>
            <a:spAutoFit/>
          </a:bodyPr>
          <a:lstStyle/>
          <a:p>
            <a:pPr>
              <a:defRPr/>
            </a:pPr>
            <a:r>
              <a:rPr lang="ru-RU" sz="2400" b="1" dirty="0">
                <a:solidFill>
                  <a:srgbClr val="003366"/>
                </a:solidFill>
                <a:latin typeface="Times New Roman" pitchFamily="18" charset="0"/>
                <a:ea typeface="+mj-ea"/>
                <a:cs typeface="Times New Roman" pitchFamily="18" charset="0"/>
              </a:rPr>
              <a:t>Многофункциональный автоматизированный комплекс «МАК» по основам безопасности жизнедеятельности детей</a:t>
            </a:r>
          </a:p>
        </p:txBody>
      </p:sp>
      <p:sp>
        <p:nvSpPr>
          <p:cNvPr id="14340" name="Rectangle 1"/>
          <p:cNvSpPr>
            <a:spLocks noChangeArrowheads="1"/>
          </p:cNvSpPr>
          <p:nvPr/>
        </p:nvSpPr>
        <p:spPr bwMode="auto">
          <a:xfrm>
            <a:off x="4929188" y="1500188"/>
            <a:ext cx="4000500" cy="4524375"/>
          </a:xfrm>
          <a:prstGeom prst="rect">
            <a:avLst/>
          </a:prstGeom>
          <a:noFill/>
          <a:ln w="9525">
            <a:noFill/>
            <a:miter lim="800000"/>
            <a:headEnd/>
            <a:tailEnd/>
          </a:ln>
        </p:spPr>
        <p:txBody>
          <a:bodyPr anchor="ctr">
            <a:spAutoFit/>
          </a:bodyPr>
          <a:lstStyle/>
          <a:p>
            <a:r>
              <a:rPr lang="ru-RU" sz="1600" b="1" i="1">
                <a:latin typeface="Times New Roman" pitchFamily="18" charset="0"/>
                <a:ea typeface="Calibri" pitchFamily="34" charset="0"/>
                <a:cs typeface="Times New Roman" pitchFamily="18" charset="0"/>
              </a:rPr>
              <a:t>Учебно-методический комплекс и</a:t>
            </a:r>
            <a:r>
              <a:rPr lang="ru-RU" sz="1600">
                <a:latin typeface="Times New Roman" pitchFamily="18" charset="0"/>
                <a:ea typeface="Calibri" pitchFamily="34" charset="0"/>
                <a:cs typeface="Times New Roman" pitchFamily="18" charset="0"/>
              </a:rPr>
              <a:t> </a:t>
            </a:r>
            <a:r>
              <a:rPr lang="ru-RU" sz="1600" b="1" i="1">
                <a:latin typeface="Times New Roman" pitchFamily="18" charset="0"/>
                <a:ea typeface="Calibri" pitchFamily="34" charset="0"/>
                <a:cs typeface="Times New Roman" pitchFamily="18" charset="0"/>
              </a:rPr>
              <a:t>специализированное программное обеспечение по безопасности дорожного движения.</a:t>
            </a:r>
            <a:endParaRPr lang="ru-RU" sz="1600">
              <a:ea typeface="Calibri" pitchFamily="34" charset="0"/>
              <a:cs typeface="Arial" charset="0"/>
            </a:endParaRPr>
          </a:p>
          <a:p>
            <a:pPr eaLnBrk="0" hangingPunct="0"/>
            <a:r>
              <a:rPr lang="ru-RU" sz="1600">
                <a:latin typeface="Times New Roman" pitchFamily="18" charset="0"/>
                <a:ea typeface="Calibri" pitchFamily="34" charset="0"/>
                <a:cs typeface="Times New Roman" pitchFamily="18" charset="0"/>
              </a:rPr>
              <a:t>УМК по БД включает дидактические материалы по курсу: </a:t>
            </a:r>
            <a:endParaRPr lang="ru-RU" sz="1600">
              <a:ea typeface="Calibri" pitchFamily="34" charset="0"/>
              <a:cs typeface="Arial" charset="0"/>
            </a:endParaRPr>
          </a:p>
          <a:p>
            <a:pPr eaLnBrk="0" hangingPunct="0"/>
            <a:r>
              <a:rPr lang="ru-RU" sz="1600">
                <a:latin typeface="Times New Roman" pitchFamily="18" charset="0"/>
                <a:cs typeface="Calibri" pitchFamily="34" charset="0"/>
              </a:rPr>
              <a:t>раздел 1 «Контрольные вопросы для повторения;</a:t>
            </a:r>
            <a:endParaRPr lang="ru-RU" sz="1600">
              <a:cs typeface="Arial" charset="0"/>
            </a:endParaRPr>
          </a:p>
          <a:p>
            <a:pPr eaLnBrk="0" hangingPunct="0"/>
            <a:r>
              <a:rPr lang="ru-RU" sz="1600">
                <a:latin typeface="Times New Roman" pitchFamily="18" charset="0"/>
                <a:cs typeface="Calibri" pitchFamily="34" charset="0"/>
              </a:rPr>
              <a:t>раздел 2 «Задания и задачи по всем темам курса. Ответы и указания к наиболее сложным задачам;</a:t>
            </a:r>
            <a:endParaRPr lang="ru-RU" sz="1600">
              <a:cs typeface="Arial" charset="0"/>
            </a:endParaRPr>
          </a:p>
          <a:p>
            <a:pPr eaLnBrk="0" hangingPunct="0"/>
            <a:r>
              <a:rPr lang="ru-RU" sz="1600">
                <a:latin typeface="Times New Roman" pitchFamily="18" charset="0"/>
                <a:cs typeface="Calibri" pitchFamily="34" charset="0"/>
              </a:rPr>
              <a:t>раздел 3 «Тесты Правил дорожного движения»</a:t>
            </a:r>
            <a:endParaRPr lang="ru-RU" sz="1600">
              <a:cs typeface="Arial" charset="0"/>
            </a:endParaRPr>
          </a:p>
          <a:p>
            <a:pPr eaLnBrk="0" hangingPunct="0"/>
            <a:r>
              <a:rPr lang="ru-RU" sz="1600">
                <a:latin typeface="Times New Roman" pitchFamily="18" charset="0"/>
                <a:cs typeface="Calibri" pitchFamily="34" charset="0"/>
              </a:rPr>
              <a:t>раздел 4 «Правила дорожного движения»;</a:t>
            </a:r>
            <a:endParaRPr lang="ru-RU" sz="1600">
              <a:cs typeface="Arial" charset="0"/>
            </a:endParaRPr>
          </a:p>
          <a:p>
            <a:pPr eaLnBrk="0" hangingPunct="0"/>
            <a:r>
              <a:rPr lang="ru-RU" sz="1600">
                <a:latin typeface="Times New Roman" pitchFamily="18" charset="0"/>
                <a:cs typeface="Calibri" pitchFamily="34" charset="0"/>
              </a:rPr>
              <a:t>программу курса и методические рекомендации по организации обучения;</a:t>
            </a:r>
            <a:endParaRPr lang="ru-RU" sz="1600">
              <a:cs typeface="Arial" charset="0"/>
            </a:endParaRPr>
          </a:p>
          <a:p>
            <a:pPr eaLnBrk="0" hangingPunct="0"/>
            <a:r>
              <a:rPr lang="ru-RU" sz="1600">
                <a:latin typeface="Times New Roman" pitchFamily="18" charset="0"/>
                <a:cs typeface="Calibri" pitchFamily="34" charset="0"/>
              </a:rPr>
              <a:t>компьютерное обеспечение «НИО-класс Безопасность дорожного движения»</a:t>
            </a:r>
            <a:endParaRPr lang="ru-RU" sz="1600">
              <a:cs typeface="Arial" charset="0"/>
            </a:endParaRPr>
          </a:p>
        </p:txBody>
      </p:sp>
      <p:sp>
        <p:nvSpPr>
          <p:cNvPr id="14341" name="Прямоугольник 4"/>
          <p:cNvSpPr>
            <a:spLocks noChangeArrowheads="1"/>
          </p:cNvSpPr>
          <p:nvPr/>
        </p:nvSpPr>
        <p:spPr bwMode="auto">
          <a:xfrm>
            <a:off x="214313" y="4857750"/>
            <a:ext cx="4572000" cy="1200150"/>
          </a:xfrm>
          <a:prstGeom prst="rect">
            <a:avLst/>
          </a:prstGeom>
          <a:noFill/>
          <a:ln w="9525">
            <a:noFill/>
            <a:miter lim="800000"/>
            <a:headEnd/>
            <a:tailEnd/>
          </a:ln>
        </p:spPr>
        <p:txBody>
          <a:bodyPr>
            <a:spAutoFit/>
          </a:bodyPr>
          <a:lstStyle/>
          <a:p>
            <a:pPr eaLnBrk="0" hangingPunct="0"/>
            <a:r>
              <a:rPr lang="ru-RU">
                <a:latin typeface="Times New Roman" pitchFamily="18" charset="0"/>
                <a:cs typeface="Calibri" pitchFamily="34" charset="0"/>
              </a:rPr>
              <a:t>Предметом курса является процесс освоения знаний по Правилам дорожного движения, формирование умений сознательно применять их в жизни</a:t>
            </a:r>
            <a:endParaRPr lang="ru-RU">
              <a:cs typeface="Arial"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3"/>
          <p:cNvSpPr>
            <a:spLocks noChangeArrowheads="1"/>
          </p:cNvSpPr>
          <p:nvPr/>
        </p:nvSpPr>
        <p:spPr bwMode="auto">
          <a:xfrm>
            <a:off x="1071563" y="571500"/>
            <a:ext cx="7143750" cy="954088"/>
          </a:xfrm>
          <a:prstGeom prst="rect">
            <a:avLst/>
          </a:prstGeom>
          <a:noFill/>
          <a:ln w="9525">
            <a:noFill/>
            <a:miter lim="800000"/>
            <a:headEnd/>
            <a:tailEnd/>
          </a:ln>
        </p:spPr>
        <p:txBody>
          <a:bodyPr>
            <a:spAutoFit/>
          </a:bodyPr>
          <a:lstStyle/>
          <a:p>
            <a:pPr algn="ctr">
              <a:defRPr/>
            </a:pPr>
            <a:r>
              <a:rPr lang="ru-RU" sz="2800" b="1" dirty="0">
                <a:solidFill>
                  <a:srgbClr val="003366"/>
                </a:solidFill>
                <a:latin typeface="Times New Roman" pitchFamily="18" charset="0"/>
                <a:ea typeface="+mj-ea"/>
                <a:cs typeface="Times New Roman" pitchFamily="18" charset="0"/>
              </a:rPr>
              <a:t>Программа «Электронная </a:t>
            </a:r>
            <a:r>
              <a:rPr lang="ru-RU" sz="2800" b="1" dirty="0" err="1">
                <a:solidFill>
                  <a:srgbClr val="003366"/>
                </a:solidFill>
                <a:latin typeface="Times New Roman" pitchFamily="18" charset="0"/>
                <a:ea typeface="+mj-ea"/>
                <a:cs typeface="Times New Roman" pitchFamily="18" charset="0"/>
              </a:rPr>
              <a:t>плакатница</a:t>
            </a:r>
            <a:r>
              <a:rPr lang="ru-RU" sz="2800" b="1" dirty="0">
                <a:solidFill>
                  <a:srgbClr val="003366"/>
                </a:solidFill>
                <a:latin typeface="Times New Roman" pitchFamily="18" charset="0"/>
                <a:ea typeface="+mj-ea"/>
                <a:cs typeface="Times New Roman" pitchFamily="18" charset="0"/>
              </a:rPr>
              <a:t>» для детей</a:t>
            </a:r>
          </a:p>
        </p:txBody>
      </p:sp>
      <p:pic>
        <p:nvPicPr>
          <p:cNvPr id="15363" name="Picture 2" descr="plakatnitsa 1"/>
          <p:cNvPicPr>
            <a:picLocks noChangeAspect="1" noChangeArrowheads="1"/>
          </p:cNvPicPr>
          <p:nvPr/>
        </p:nvPicPr>
        <p:blipFill>
          <a:blip r:embed="rId2"/>
          <a:srcRect/>
          <a:stretch>
            <a:fillRect/>
          </a:stretch>
        </p:blipFill>
        <p:spPr bwMode="auto">
          <a:xfrm>
            <a:off x="214313" y="2286000"/>
            <a:ext cx="4654550" cy="3357563"/>
          </a:xfrm>
          <a:prstGeom prst="rect">
            <a:avLst/>
          </a:prstGeom>
          <a:noFill/>
          <a:ln w="9525">
            <a:noFill/>
            <a:miter lim="800000"/>
            <a:headEnd/>
            <a:tailEnd/>
          </a:ln>
        </p:spPr>
      </p:pic>
      <p:sp>
        <p:nvSpPr>
          <p:cNvPr id="15364" name="Прямоугольник 5"/>
          <p:cNvSpPr>
            <a:spLocks noChangeArrowheads="1"/>
          </p:cNvSpPr>
          <p:nvPr/>
        </p:nvSpPr>
        <p:spPr bwMode="auto">
          <a:xfrm>
            <a:off x="5072063" y="2143125"/>
            <a:ext cx="3857625" cy="3692525"/>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Программный продукт предназначен для использования в качестве наглядного пособия в учебном процессе. Программа позволяет демонстрировать содержащийся в ней иллюстративный материал в процессе проведения занятий и т.п. Иллюстрации в программе сгруппированы по темам, а темы - по разделам. Списки разделов и тем, а также окно «Группы» с иерархией библиотеки, позволяют легко найти нужный иллюстративный материал</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3"/>
          <p:cNvSpPr>
            <a:spLocks noChangeArrowheads="1"/>
          </p:cNvSpPr>
          <p:nvPr/>
        </p:nvSpPr>
        <p:spPr bwMode="auto">
          <a:xfrm>
            <a:off x="928688" y="428625"/>
            <a:ext cx="7929562" cy="954088"/>
          </a:xfrm>
          <a:prstGeom prst="rect">
            <a:avLst/>
          </a:prstGeom>
          <a:noFill/>
          <a:ln w="9525">
            <a:noFill/>
            <a:miter lim="800000"/>
            <a:headEnd/>
            <a:tailEnd/>
          </a:ln>
        </p:spPr>
        <p:txBody>
          <a:bodyPr>
            <a:spAutoFit/>
          </a:bodyPr>
          <a:lstStyle/>
          <a:p>
            <a:pPr algn="ctr">
              <a:defRPr/>
            </a:pPr>
            <a:r>
              <a:rPr lang="ru-RU" sz="2800" b="1" dirty="0">
                <a:solidFill>
                  <a:srgbClr val="003366"/>
                </a:solidFill>
                <a:latin typeface="Times New Roman" pitchFamily="18" charset="0"/>
                <a:ea typeface="+mj-ea"/>
                <a:cs typeface="Times New Roman" pitchFamily="18" charset="0"/>
              </a:rPr>
              <a:t>Электронный стенд «Средства регулирования дорожного движения» для детей</a:t>
            </a:r>
          </a:p>
        </p:txBody>
      </p:sp>
      <p:graphicFrame>
        <p:nvGraphicFramePr>
          <p:cNvPr id="8" name="Таблица 7"/>
          <p:cNvGraphicFramePr>
            <a:graphicFrameLocks noGrp="1"/>
          </p:cNvGraphicFramePr>
          <p:nvPr/>
        </p:nvGraphicFramePr>
        <p:xfrm>
          <a:off x="357188" y="1785938"/>
          <a:ext cx="8572530" cy="4786346"/>
        </p:xfrm>
        <a:graphic>
          <a:graphicData uri="http://schemas.openxmlformats.org/drawingml/2006/table">
            <a:tbl>
              <a:tblPr firstRow="1" bandRow="1">
                <a:tableStyleId>{5C22544A-7EE6-4342-B048-85BDC9FD1C3A}</a:tableStyleId>
              </a:tblPr>
              <a:tblGrid>
                <a:gridCol w="4286265"/>
                <a:gridCol w="4286265"/>
              </a:tblGrid>
              <a:tr h="2478541">
                <a:tc>
                  <a:txBody>
                    <a:bodyPr/>
                    <a:lstStyle/>
                    <a:p>
                      <a:r>
                        <a:rPr lang="ru-RU" sz="1600" i="1" dirty="0" smtClean="0">
                          <a:solidFill>
                            <a:srgbClr val="0070C0"/>
                          </a:solidFill>
                          <a:latin typeface="Cambria" pitchFamily="18" charset="0"/>
                          <a:cs typeface="Times New Roman" pitchFamily="18" charset="0"/>
                        </a:rPr>
                        <a:t>Программный продукт, предназначенный для использования в учебном процессе в составе Автоматизированного Обучающего Комплекса. Содержит весь необходимый материал о средствах регулирования дорожного движения, представленный в </a:t>
                      </a:r>
                      <a:r>
                        <a:rPr lang="ru-RU" sz="1600" i="1" dirty="0" err="1" smtClean="0">
                          <a:solidFill>
                            <a:srgbClr val="0070C0"/>
                          </a:solidFill>
                          <a:latin typeface="Cambria" pitchFamily="18" charset="0"/>
                          <a:cs typeface="Times New Roman" pitchFamily="18" charset="0"/>
                        </a:rPr>
                        <a:t>мультимедийном</a:t>
                      </a:r>
                      <a:r>
                        <a:rPr lang="ru-RU" sz="1600" i="1" dirty="0" smtClean="0">
                          <a:solidFill>
                            <a:srgbClr val="0070C0"/>
                          </a:solidFill>
                          <a:latin typeface="Cambria" pitchFamily="18" charset="0"/>
                          <a:cs typeface="Times New Roman" pitchFamily="18" charset="0"/>
                        </a:rPr>
                        <a:t>  формате</a:t>
                      </a:r>
                      <a:br>
                        <a:rPr lang="ru-RU" sz="1600" i="1" dirty="0" smtClean="0">
                          <a:solidFill>
                            <a:srgbClr val="0070C0"/>
                          </a:solidFill>
                          <a:latin typeface="Cambria" pitchFamily="18" charset="0"/>
                          <a:cs typeface="Times New Roman" pitchFamily="18" charset="0"/>
                        </a:rPr>
                      </a:br>
                      <a:endParaRPr lang="ru-RU" sz="1600"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latin typeface="Times New Roman" pitchFamily="18" charset="0"/>
                          <a:cs typeface="Times New Roman" pitchFamily="18" charset="0"/>
                        </a:rPr>
                        <a:t>1. ТРАНСПОРТНЫЕ СВЕТОФОРЫ </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b="0" dirty="0" smtClean="0">
                          <a:solidFill>
                            <a:schemeClr val="tx1"/>
                          </a:solidFill>
                          <a:latin typeface="Times New Roman" pitchFamily="18" charset="0"/>
                          <a:cs typeface="Times New Roman" pitchFamily="18" charset="0"/>
                        </a:rPr>
                        <a:t>Имеется возможность выбрать для демонстрации любой из видов светофоров, показать все виды сигналов, подаваемых светофорами, продемонстрировать в статике и в динамике отдельные виды сигналов, а также полные циклы работы светофоров. Демонстрацию стенд сопровождает комментариями голосом</a:t>
                      </a:r>
                    </a:p>
                  </a:txBody>
                  <a:tcPr marL="91439" marR="91439"/>
                </a:tc>
              </a:tr>
              <a:tr h="2307805">
                <a:tc>
                  <a:txBody>
                    <a:bodyPr/>
                    <a:lstStyle/>
                    <a:p>
                      <a:endParaRPr lang="ru-RU" dirty="0"/>
                    </a:p>
                  </a:txBody>
                  <a:tcPr marL="91439" marR="91439"/>
                </a:tc>
                <a:tc>
                  <a:txBody>
                    <a:bodyPr/>
                    <a:lstStyle/>
                    <a:p>
                      <a:r>
                        <a:rPr lang="ru-RU" sz="1200" b="1" i="0" kern="1200" dirty="0" smtClean="0">
                          <a:solidFill>
                            <a:schemeClr val="tx1"/>
                          </a:solidFill>
                          <a:latin typeface="Times New Roman" pitchFamily="18" charset="0"/>
                          <a:ea typeface="+mn-ea"/>
                          <a:cs typeface="Times New Roman" pitchFamily="18" charset="0"/>
                        </a:rPr>
                        <a:t>2. </a:t>
                      </a:r>
                      <a:r>
                        <a:rPr lang="ru-RU" sz="1600" b="0" kern="1200" dirty="0" smtClean="0">
                          <a:solidFill>
                            <a:schemeClr val="tx1"/>
                          </a:solidFill>
                          <a:latin typeface="Times New Roman" pitchFamily="18" charset="0"/>
                          <a:ea typeface="+mn-ea"/>
                          <a:cs typeface="Times New Roman" pitchFamily="18" charset="0"/>
                        </a:rPr>
                        <a:t>ДОРОЖНЫЕ ЗНАКИ </a:t>
                      </a:r>
                      <a:br>
                        <a:rPr lang="ru-RU" sz="1600" b="0" kern="1200" dirty="0" smtClean="0">
                          <a:solidFill>
                            <a:schemeClr val="tx1"/>
                          </a:solidFill>
                          <a:latin typeface="Times New Roman" pitchFamily="18" charset="0"/>
                          <a:ea typeface="+mn-ea"/>
                          <a:cs typeface="Times New Roman" pitchFamily="18" charset="0"/>
                        </a:rPr>
                      </a:br>
                      <a:r>
                        <a:rPr lang="ru-RU" sz="1600" b="0" kern="1200" dirty="0" smtClean="0">
                          <a:solidFill>
                            <a:schemeClr val="tx1"/>
                          </a:solidFill>
                          <a:latin typeface="Times New Roman" pitchFamily="18" charset="0"/>
                          <a:ea typeface="+mn-ea"/>
                          <a:cs typeface="Times New Roman" pitchFamily="18" charset="0"/>
                        </a:rPr>
                        <a:t>Показ микрофильма (короткий учебный фильм) с цветным изображением любого дорожного знака или группы знаков и особенностями их применения. Демонстрация микрофильма сопровождается необходимыми комментариями голосом</a:t>
                      </a:r>
                      <a:endParaRPr lang="ru-RU" sz="1600" b="0" kern="1200" dirty="0">
                        <a:solidFill>
                          <a:schemeClr val="tx1"/>
                        </a:solidFill>
                        <a:latin typeface="Times New Roman" pitchFamily="18" charset="0"/>
                        <a:ea typeface="+mn-ea"/>
                        <a:cs typeface="Times New Roman" pitchFamily="18" charset="0"/>
                      </a:endParaRPr>
                    </a:p>
                  </a:txBody>
                  <a:tcPr marL="91439" marR="91439"/>
                </a:tc>
              </a:tr>
            </a:tbl>
          </a:graphicData>
        </a:graphic>
      </p:graphicFrame>
      <p:pic>
        <p:nvPicPr>
          <p:cNvPr id="16398" name="Picture 2" descr="Светофоры"/>
          <p:cNvPicPr>
            <a:picLocks noChangeAspect="1" noChangeArrowheads="1"/>
          </p:cNvPicPr>
          <p:nvPr/>
        </p:nvPicPr>
        <p:blipFill>
          <a:blip r:embed="rId2"/>
          <a:srcRect/>
          <a:stretch>
            <a:fillRect/>
          </a:stretch>
        </p:blipFill>
        <p:spPr bwMode="auto">
          <a:xfrm>
            <a:off x="285750" y="285750"/>
            <a:ext cx="933450" cy="714375"/>
          </a:xfrm>
          <a:prstGeom prst="rect">
            <a:avLst/>
          </a:prstGeom>
          <a:noFill/>
          <a:ln w="9525">
            <a:noFill/>
            <a:miter lim="800000"/>
            <a:headEnd/>
            <a:tailEnd/>
          </a:ln>
        </p:spPr>
      </p:pic>
      <p:sp>
        <p:nvSpPr>
          <p:cNvPr id="16399" name="Прямоугольник 11"/>
          <p:cNvSpPr>
            <a:spLocks noChangeArrowheads="1"/>
          </p:cNvSpPr>
          <p:nvPr/>
        </p:nvSpPr>
        <p:spPr bwMode="auto">
          <a:xfrm>
            <a:off x="5715000" y="6215063"/>
            <a:ext cx="2643188" cy="400050"/>
          </a:xfrm>
          <a:prstGeom prst="rect">
            <a:avLst/>
          </a:prstGeom>
          <a:noFill/>
          <a:ln w="9525">
            <a:noFill/>
            <a:miter lim="800000"/>
            <a:headEnd/>
            <a:tailEnd/>
          </a:ln>
        </p:spPr>
        <p:txBody>
          <a:bodyPr>
            <a:spAutoFit/>
          </a:bodyPr>
          <a:lstStyle/>
          <a:p>
            <a:r>
              <a:rPr lang="en-US" sz="1000">
                <a:hlinkClick r:id="rId3"/>
              </a:rPr>
              <a:t>http://econavt.ru/bezopasnost-dorozhnogo-dvizheniya</a:t>
            </a:r>
            <a:endParaRPr lang="ru-RU" sz="1000"/>
          </a:p>
        </p:txBody>
      </p:sp>
      <p:pic>
        <p:nvPicPr>
          <p:cNvPr id="16400" name="Picture 18"/>
          <p:cNvPicPr>
            <a:picLocks noChangeAspect="1" noChangeArrowheads="1"/>
          </p:cNvPicPr>
          <p:nvPr/>
        </p:nvPicPr>
        <p:blipFill>
          <a:blip r:embed="rId4"/>
          <a:srcRect l="18118" t="27344" r="10954" b="11754"/>
          <a:stretch>
            <a:fillRect/>
          </a:stretch>
        </p:blipFill>
        <p:spPr bwMode="auto">
          <a:xfrm>
            <a:off x="571500" y="4429125"/>
            <a:ext cx="3714750" cy="2000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285750" y="1928813"/>
            <a:ext cx="1962150" cy="1857375"/>
          </a:xfrm>
          <a:prstGeom prst="rect">
            <a:avLst/>
          </a:prstGeom>
          <a:noFill/>
          <a:ln w="9525">
            <a:noFill/>
            <a:miter lim="800000"/>
            <a:headEnd/>
            <a:tailEnd/>
          </a:ln>
        </p:spPr>
      </p:pic>
      <p:sp>
        <p:nvSpPr>
          <p:cNvPr id="17411" name="Прямоугольник 2"/>
          <p:cNvSpPr>
            <a:spLocks noChangeArrowheads="1"/>
          </p:cNvSpPr>
          <p:nvPr/>
        </p:nvSpPr>
        <p:spPr bwMode="auto">
          <a:xfrm>
            <a:off x="2500313" y="1785938"/>
            <a:ext cx="6286500" cy="923925"/>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Анимационные игры по правилам дорожного движения. </a:t>
            </a:r>
          </a:p>
          <a:p>
            <a:r>
              <a:rPr lang="ru-RU">
                <a:latin typeface="Times New Roman" pitchFamily="18" charset="0"/>
                <a:cs typeface="Times New Roman" pitchFamily="18" charset="0"/>
              </a:rPr>
              <a:t>В них предлагаются различные ситуации. Веселая игра поможет выучить Правила дорожного движения.</a:t>
            </a:r>
          </a:p>
        </p:txBody>
      </p:sp>
      <p:sp>
        <p:nvSpPr>
          <p:cNvPr id="43012" name="Прямоугольник 3"/>
          <p:cNvSpPr>
            <a:spLocks noChangeArrowheads="1"/>
          </p:cNvSpPr>
          <p:nvPr/>
        </p:nvSpPr>
        <p:spPr bwMode="auto">
          <a:xfrm>
            <a:off x="2643188" y="785813"/>
            <a:ext cx="3757612" cy="523875"/>
          </a:xfrm>
          <a:prstGeom prst="rect">
            <a:avLst/>
          </a:prstGeom>
          <a:noFill/>
          <a:ln w="9525">
            <a:noFill/>
            <a:miter lim="800000"/>
            <a:headEnd/>
            <a:tailEnd/>
          </a:ln>
        </p:spPr>
        <p:txBody>
          <a:bodyPr wrap="none">
            <a:spAutoFit/>
          </a:bodyPr>
          <a:lstStyle/>
          <a:p>
            <a:pPr>
              <a:defRPr/>
            </a:pPr>
            <a:r>
              <a:rPr lang="ru-RU" sz="2800" b="1" dirty="0">
                <a:solidFill>
                  <a:srgbClr val="003366"/>
                </a:solidFill>
                <a:latin typeface="Times New Roman" pitchFamily="18" charset="0"/>
                <a:ea typeface="+mj-ea"/>
                <a:cs typeface="Times New Roman" pitchFamily="18" charset="0"/>
              </a:rPr>
              <a:t>Анимационные игры </a:t>
            </a:r>
          </a:p>
        </p:txBody>
      </p:sp>
      <p:pic>
        <p:nvPicPr>
          <p:cNvPr id="17413" name="Picture 3"/>
          <p:cNvPicPr>
            <a:picLocks noChangeAspect="1" noChangeArrowheads="1"/>
          </p:cNvPicPr>
          <p:nvPr/>
        </p:nvPicPr>
        <p:blipFill>
          <a:blip r:embed="rId3"/>
          <a:srcRect/>
          <a:stretch>
            <a:fillRect/>
          </a:stretch>
        </p:blipFill>
        <p:spPr bwMode="auto">
          <a:xfrm>
            <a:off x="285750" y="4000500"/>
            <a:ext cx="1928813" cy="1690688"/>
          </a:xfrm>
          <a:prstGeom prst="rect">
            <a:avLst/>
          </a:prstGeom>
          <a:noFill/>
          <a:ln w="9525">
            <a:noFill/>
            <a:miter lim="800000"/>
            <a:headEnd/>
            <a:tailEnd/>
          </a:ln>
        </p:spPr>
      </p:pic>
      <p:sp>
        <p:nvSpPr>
          <p:cNvPr id="17414" name="Прямоугольник 4"/>
          <p:cNvSpPr>
            <a:spLocks noChangeArrowheads="1"/>
          </p:cNvSpPr>
          <p:nvPr/>
        </p:nvSpPr>
        <p:spPr bwMode="auto">
          <a:xfrm>
            <a:off x="2500313" y="2928938"/>
            <a:ext cx="6215062" cy="2586037"/>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Как безопасно переходить улицу: пешеходный переход, "островок безопасности", регулировщик </a:t>
            </a:r>
          </a:p>
          <a:p>
            <a:r>
              <a:rPr lang="ru-RU">
                <a:latin typeface="Times New Roman" pitchFamily="18" charset="0"/>
                <a:cs typeface="Times New Roman" pitchFamily="18" charset="0"/>
              </a:rPr>
              <a:t>Игра для детей: предлагается 47 дорожных ситуаций с картинками, вопросами и ответами. </a:t>
            </a:r>
          </a:p>
          <a:p>
            <a:r>
              <a:rPr lang="ru-RU">
                <a:latin typeface="Times New Roman" pitchFamily="18" charset="0"/>
                <a:cs typeface="Times New Roman" pitchFamily="18" charset="0"/>
              </a:rPr>
              <a:t>Правила поведения в транспорте и на улице </a:t>
            </a:r>
          </a:p>
          <a:p>
            <a:r>
              <a:rPr lang="ru-RU">
                <a:latin typeface="Times New Roman" pitchFamily="18" charset="0"/>
                <a:cs typeface="Times New Roman" pitchFamily="18" charset="0"/>
              </a:rPr>
              <a:t>Что делать малышу, если он потерялся </a:t>
            </a:r>
          </a:p>
          <a:p>
            <a:r>
              <a:rPr lang="ru-RU">
                <a:latin typeface="Times New Roman" pitchFamily="18" charset="0"/>
                <a:cs typeface="Times New Roman" pitchFamily="18" charset="0"/>
              </a:rPr>
              <a:t>Самые важные номера телефонов, которые должен знать каждый ребенок </a:t>
            </a:r>
          </a:p>
          <a:p>
            <a:r>
              <a:rPr lang="ru-RU">
                <a:latin typeface="Times New Roman" pitchFamily="18" charset="0"/>
                <a:cs typeface="Times New Roman" pitchFamily="18" charset="0"/>
              </a:rPr>
              <a:t>Главные дорожные знаки для маленьких пешеходов</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571500" y="1643063"/>
            <a:ext cx="1876425" cy="1636712"/>
          </a:xfrm>
          <a:prstGeom prst="rect">
            <a:avLst/>
          </a:prstGeom>
          <a:noFill/>
          <a:ln w="9525">
            <a:noFill/>
            <a:miter lim="800000"/>
            <a:headEnd/>
            <a:tailEnd/>
          </a:ln>
        </p:spPr>
      </p:pic>
      <p:sp>
        <p:nvSpPr>
          <p:cNvPr id="18435" name="Прямоугольник 2"/>
          <p:cNvSpPr>
            <a:spLocks noChangeArrowheads="1"/>
          </p:cNvSpPr>
          <p:nvPr/>
        </p:nvSpPr>
        <p:spPr bwMode="auto">
          <a:xfrm>
            <a:off x="2714625" y="1500188"/>
            <a:ext cx="6429375" cy="1477962"/>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CD-ROM. Правила дорожного движения</a:t>
            </a:r>
          </a:p>
          <a:p>
            <a:r>
              <a:rPr lang="ru-RU">
                <a:latin typeface="Times New Roman" pitchFamily="18" charset="0"/>
                <a:cs typeface="Times New Roman" pitchFamily="18" charset="0"/>
              </a:rPr>
              <a:t>Автор материалов: В. Л. Шмундяк. Темы, представленные на диске: На диске представлены 46 тестов по 16 темам. </a:t>
            </a:r>
          </a:p>
          <a:p>
            <a:r>
              <a:rPr lang="en-US">
                <a:latin typeface="Times New Roman" pitchFamily="18" charset="0"/>
                <a:cs typeface="Times New Roman" pitchFamily="18" charset="0"/>
                <a:hlinkClick r:id="rId3"/>
              </a:rPr>
              <a:t>http://www.wwww4.com/w6/1926520.htm</a:t>
            </a:r>
            <a:endParaRPr lang="ru-RU">
              <a:latin typeface="Times New Roman" pitchFamily="18" charset="0"/>
              <a:cs typeface="Times New Roman" pitchFamily="18" charset="0"/>
            </a:endParaRPr>
          </a:p>
          <a:p>
            <a:endParaRPr lang="ru-RU">
              <a:latin typeface="Times New Roman" pitchFamily="18" charset="0"/>
              <a:cs typeface="Times New Roman" pitchFamily="18" charset="0"/>
            </a:endParaRPr>
          </a:p>
        </p:txBody>
      </p:sp>
      <p:sp>
        <p:nvSpPr>
          <p:cNvPr id="44039" name="Прямоугольник 6"/>
          <p:cNvSpPr>
            <a:spLocks noChangeArrowheads="1"/>
          </p:cNvSpPr>
          <p:nvPr/>
        </p:nvSpPr>
        <p:spPr bwMode="auto">
          <a:xfrm>
            <a:off x="928688" y="500063"/>
            <a:ext cx="7858125" cy="954087"/>
          </a:xfrm>
          <a:prstGeom prst="rect">
            <a:avLst/>
          </a:prstGeom>
          <a:noFill/>
          <a:ln w="9525">
            <a:noFill/>
            <a:miter lim="800000"/>
            <a:headEnd/>
            <a:tailEnd/>
          </a:ln>
        </p:spPr>
        <p:txBody>
          <a:bodyPr>
            <a:spAutoFit/>
          </a:bodyPr>
          <a:lstStyle/>
          <a:p>
            <a:pPr algn="ctr">
              <a:defRPr/>
            </a:pPr>
            <a:r>
              <a:rPr lang="ru-RU" sz="2800" b="1" dirty="0">
                <a:solidFill>
                  <a:srgbClr val="003366"/>
                </a:solidFill>
                <a:latin typeface="Times New Roman" pitchFamily="18" charset="0"/>
                <a:ea typeface="+mj-ea"/>
                <a:cs typeface="Times New Roman" pitchFamily="18" charset="0"/>
              </a:rPr>
              <a:t>Использование развивающих компьютерных программ и игр </a:t>
            </a:r>
          </a:p>
        </p:txBody>
      </p:sp>
      <p:pic>
        <p:nvPicPr>
          <p:cNvPr id="18437" name="Picture 2" descr="Правила дорожного движения. Компакт-диск для компьютера: Слайд-презентации. Дидактический материал"/>
          <p:cNvPicPr>
            <a:picLocks noChangeAspect="1" noChangeArrowheads="1"/>
          </p:cNvPicPr>
          <p:nvPr/>
        </p:nvPicPr>
        <p:blipFill>
          <a:blip r:embed="rId4"/>
          <a:srcRect/>
          <a:stretch>
            <a:fillRect/>
          </a:stretch>
        </p:blipFill>
        <p:spPr bwMode="auto">
          <a:xfrm>
            <a:off x="571500" y="3714750"/>
            <a:ext cx="1936750" cy="1714500"/>
          </a:xfrm>
          <a:prstGeom prst="rect">
            <a:avLst/>
          </a:prstGeom>
          <a:noFill/>
          <a:ln w="9525">
            <a:noFill/>
            <a:miter lim="800000"/>
            <a:headEnd/>
            <a:tailEnd/>
          </a:ln>
        </p:spPr>
      </p:pic>
      <p:sp>
        <p:nvSpPr>
          <p:cNvPr id="18438" name="Прямоугольник 6"/>
          <p:cNvSpPr>
            <a:spLocks noChangeArrowheads="1"/>
          </p:cNvSpPr>
          <p:nvPr/>
        </p:nvSpPr>
        <p:spPr bwMode="auto">
          <a:xfrm>
            <a:off x="2714625" y="2786063"/>
            <a:ext cx="6215063" cy="3754437"/>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Веляева Г. Л., Мартынова Е. А., Мешкова В. И., Сучкова И. М. и др. Правила дорожного движения. Компакт-диск для компьютера: Слайд-презентации. Дидактический материал.</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Настоящее электронное пособие предназначено руководителям, методистам, воспитателям ДОУ, педагогам дополнительного образования, может быть полезно родителям для занятий с детьми.</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Структура диска включает следующие разделы:</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НОРМАТИВНО-ПРАВОВАЯ БАЗА</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МЕТОДИЧЕСКИЕ РЕКОМЕНДАЦИИ</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МАТЕРИАЛЫ ДЛЯ РОДИТЕЛЕЙ</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ДИДАКТИЧЕСКИЙ МАТЕРИАЛ</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СЛАЙД-ПРЕЗЕНТАЦИИ</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На диске содержатся конспекты занятий по обучению детей дошкольного возраста правилам дорожного движения.</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Занятия включают разнообразные формы и приемы работы с учетом программных задач и возрастных особенностей дошколь­ников. В материалах диска сочетаются дидактические, игровые и занимательные элементы.</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357188" y="1928813"/>
            <a:ext cx="1857375" cy="1857375"/>
          </a:xfrm>
          <a:prstGeom prst="rect">
            <a:avLst/>
          </a:prstGeom>
          <a:noFill/>
          <a:ln w="9525">
            <a:noFill/>
            <a:miter lim="800000"/>
            <a:headEnd/>
            <a:tailEnd/>
          </a:ln>
        </p:spPr>
      </p:pic>
      <p:sp>
        <p:nvSpPr>
          <p:cNvPr id="19459" name="Прямоугольник 2"/>
          <p:cNvSpPr>
            <a:spLocks noChangeArrowheads="1"/>
          </p:cNvSpPr>
          <p:nvPr/>
        </p:nvSpPr>
        <p:spPr bwMode="auto">
          <a:xfrm>
            <a:off x="2428875" y="2071688"/>
            <a:ext cx="6500813" cy="1477962"/>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CD-ROM. Правила дорожного движения для детей</a:t>
            </a:r>
          </a:p>
          <a:p>
            <a:r>
              <a:rPr lang="ru-RU">
                <a:latin typeface="Times New Roman" pitchFamily="18" charset="0"/>
                <a:cs typeface="Times New Roman" pitchFamily="18" charset="0"/>
              </a:rPr>
              <a:t>Картинки с вопросами и ответами помогут ребенку разобраться в том, как нужно поступить в том или ином случае. А чтобы крохе не было скучно, на диске собраны интересные задания. Маленький пешеход и большая дорога.</a:t>
            </a:r>
          </a:p>
        </p:txBody>
      </p:sp>
      <p:pic>
        <p:nvPicPr>
          <p:cNvPr id="19460" name="Picture 3"/>
          <p:cNvPicPr>
            <a:picLocks noChangeAspect="1" noChangeArrowheads="1"/>
          </p:cNvPicPr>
          <p:nvPr/>
        </p:nvPicPr>
        <p:blipFill>
          <a:blip r:embed="rId3"/>
          <a:srcRect/>
          <a:stretch>
            <a:fillRect/>
          </a:stretch>
        </p:blipFill>
        <p:spPr bwMode="auto">
          <a:xfrm>
            <a:off x="285750" y="3929063"/>
            <a:ext cx="1865313" cy="1857375"/>
          </a:xfrm>
          <a:prstGeom prst="rect">
            <a:avLst/>
          </a:prstGeom>
          <a:noFill/>
          <a:ln w="9525">
            <a:noFill/>
            <a:miter lim="800000"/>
            <a:headEnd/>
            <a:tailEnd/>
          </a:ln>
        </p:spPr>
      </p:pic>
      <p:sp>
        <p:nvSpPr>
          <p:cNvPr id="19461" name="Прямоугольник 4"/>
          <p:cNvSpPr>
            <a:spLocks noChangeArrowheads="1"/>
          </p:cNvSpPr>
          <p:nvPr/>
        </p:nvSpPr>
        <p:spPr bwMode="auto">
          <a:xfrm>
            <a:off x="2428875" y="4000500"/>
            <a:ext cx="6500813" cy="1477963"/>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CD-ROM. Играем и учимся. </a:t>
            </a:r>
          </a:p>
          <a:p>
            <a:r>
              <a:rPr lang="ru-RU">
                <a:latin typeface="Times New Roman" pitchFamily="18" charset="0"/>
                <a:cs typeface="Times New Roman" pitchFamily="18" charset="0"/>
              </a:rPr>
              <a:t>Правила дорожного движения для малышей</a:t>
            </a:r>
          </a:p>
          <a:p>
            <a:r>
              <a:rPr lang="ru-RU">
                <a:latin typeface="Times New Roman" pitchFamily="18" charset="0"/>
                <a:cs typeface="Times New Roman" pitchFamily="18" charset="0"/>
              </a:rPr>
              <a:t>Путешествуя по городу вместе с домовятами, ребенок усвоит азы ПДД </a:t>
            </a:r>
          </a:p>
          <a:p>
            <a:endParaRPr lang="ru-RU">
              <a:latin typeface="Times New Roman" pitchFamily="18" charset="0"/>
              <a:cs typeface="Times New Roman" pitchFamily="18" charset="0"/>
            </a:endParaRPr>
          </a:p>
        </p:txBody>
      </p:sp>
      <p:sp>
        <p:nvSpPr>
          <p:cNvPr id="10" name="Прямоугольник 9"/>
          <p:cNvSpPr/>
          <p:nvPr/>
        </p:nvSpPr>
        <p:spPr>
          <a:xfrm>
            <a:off x="2928938" y="714375"/>
            <a:ext cx="3182937" cy="523875"/>
          </a:xfrm>
          <a:prstGeom prst="rect">
            <a:avLst/>
          </a:prstGeom>
        </p:spPr>
        <p:txBody>
          <a:bodyPr wrap="none">
            <a:spAutoFit/>
          </a:bodyPr>
          <a:lstStyle/>
          <a:p>
            <a:pPr>
              <a:defRPr/>
            </a:pPr>
            <a:r>
              <a:rPr lang="ru-RU" sz="2800" b="1" dirty="0">
                <a:solidFill>
                  <a:srgbClr val="003366"/>
                </a:solidFill>
                <a:latin typeface="Times New Roman" pitchFamily="18" charset="0"/>
                <a:ea typeface="+mj-ea"/>
                <a:cs typeface="Times New Roman" pitchFamily="18" charset="0"/>
              </a:rPr>
              <a:t>CD диски по ПДД </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5"/>
          <p:cNvSpPr>
            <a:spLocks noChangeArrowheads="1"/>
          </p:cNvSpPr>
          <p:nvPr/>
        </p:nvSpPr>
        <p:spPr bwMode="auto">
          <a:xfrm>
            <a:off x="500063" y="4357688"/>
            <a:ext cx="7858125" cy="1784350"/>
          </a:xfrm>
          <a:prstGeom prst="rect">
            <a:avLst/>
          </a:prstGeom>
          <a:noFill/>
          <a:ln w="9525">
            <a:noFill/>
            <a:miter lim="800000"/>
            <a:headEnd/>
            <a:tailEnd/>
          </a:ln>
        </p:spPr>
        <p:txBody>
          <a:bodyPr>
            <a:spAutoFit/>
          </a:bodyPr>
          <a:lstStyle/>
          <a:p>
            <a:pPr algn="ctr"/>
            <a:r>
              <a:rPr lang="ru-RU" sz="2200">
                <a:solidFill>
                  <a:srgbClr val="0066CC"/>
                </a:solidFill>
                <a:latin typeface="Times New Roman" pitchFamily="18" charset="0"/>
                <a:cs typeface="Times New Roman" pitchFamily="18" charset="0"/>
              </a:rPr>
              <a:t>В нашем ДОУ все документы и презентационные материалы педагогов, специалистов собираются в специально созданную медиотеку. Каждый педагог ДОУ имеет доступ к данной медиотеке и может найти интересующий его документ, презентацию, фильм по различным направлениям</a:t>
            </a:r>
          </a:p>
        </p:txBody>
      </p:sp>
      <p:sp>
        <p:nvSpPr>
          <p:cNvPr id="4" name="Text Box 9"/>
          <p:cNvSpPr txBox="1">
            <a:spLocks noChangeArrowheads="1"/>
          </p:cNvSpPr>
          <p:nvPr/>
        </p:nvSpPr>
        <p:spPr bwMode="black">
          <a:xfrm>
            <a:off x="1285875" y="642938"/>
            <a:ext cx="4572000" cy="566737"/>
          </a:xfrm>
          <a:prstGeom prst="rect">
            <a:avLst/>
          </a:prstGeom>
          <a:noFill/>
          <a:ln w="9525" algn="ctr">
            <a:noFill/>
            <a:miter lim="800000"/>
            <a:headEnd/>
            <a:tailEnd/>
          </a:ln>
          <a:effectLst/>
        </p:spPr>
        <p:txBody>
          <a:bodyPr>
            <a:spAutoFit/>
          </a:bodyPr>
          <a:lstStyle/>
          <a:p>
            <a:pPr algn="ctr">
              <a:lnSpc>
                <a:spcPct val="110000"/>
              </a:lnSpc>
              <a:defRPr/>
            </a:pPr>
            <a:r>
              <a:rPr lang="ru-RU" sz="2800" b="1" dirty="0">
                <a:solidFill>
                  <a:srgbClr val="003366"/>
                </a:solidFill>
                <a:latin typeface="Times New Roman" pitchFamily="18" charset="0"/>
                <a:ea typeface="+mj-ea"/>
                <a:cs typeface="Times New Roman" pitchFamily="18" charset="0"/>
              </a:rPr>
              <a:t>Электронные базы данных</a:t>
            </a:r>
          </a:p>
        </p:txBody>
      </p:sp>
      <p:sp>
        <p:nvSpPr>
          <p:cNvPr id="20484" name="Прямоугольник 4"/>
          <p:cNvSpPr>
            <a:spLocks noChangeArrowheads="1"/>
          </p:cNvSpPr>
          <p:nvPr/>
        </p:nvSpPr>
        <p:spPr bwMode="auto">
          <a:xfrm>
            <a:off x="4143375" y="1928813"/>
            <a:ext cx="4572000" cy="1784350"/>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информационная система, позволяющая надежно сохранять и эффективно использовать разнородные коллекции электронных документов </a:t>
            </a:r>
          </a:p>
        </p:txBody>
      </p:sp>
      <p:pic>
        <p:nvPicPr>
          <p:cNvPr id="20485" name="Рисунок 5" descr="images5.jpeg"/>
          <p:cNvPicPr>
            <a:picLocks noChangeAspect="1"/>
          </p:cNvPicPr>
          <p:nvPr/>
        </p:nvPicPr>
        <p:blipFill>
          <a:blip r:embed="rId3"/>
          <a:srcRect/>
          <a:stretch>
            <a:fillRect/>
          </a:stretch>
        </p:blipFill>
        <p:spPr bwMode="auto">
          <a:xfrm>
            <a:off x="1000125" y="1571625"/>
            <a:ext cx="1895475" cy="2409825"/>
          </a:xfrm>
          <a:prstGeom prst="rect">
            <a:avLst/>
          </a:prstGeom>
          <a:noFill/>
          <a:ln w="9525">
            <a:noFill/>
            <a:miter lim="800000"/>
            <a:headEnd/>
            <a:tailEnd/>
          </a:ln>
        </p:spPr>
      </p:pic>
      <p:sp>
        <p:nvSpPr>
          <p:cNvPr id="7" name="AutoShape 34"/>
          <p:cNvSpPr>
            <a:spLocks noChangeArrowheads="1"/>
          </p:cNvSpPr>
          <p:nvPr/>
        </p:nvSpPr>
        <p:spPr bwMode="blackGray">
          <a:xfrm flipV="1">
            <a:off x="2714625" y="2357438"/>
            <a:ext cx="1447800" cy="755650"/>
          </a:xfrm>
          <a:prstGeom prst="rightArrow">
            <a:avLst>
              <a:gd name="adj1" fmla="val 46509"/>
              <a:gd name="adj2" fmla="val 42098"/>
            </a:avLst>
          </a:prstGeom>
          <a:gradFill rotWithShape="1">
            <a:gsLst>
              <a:gs pos="0">
                <a:schemeClr val="accent1">
                  <a:gamma/>
                  <a:tint val="0"/>
                  <a:invGamma/>
                  <a:alpha val="0"/>
                </a:schemeClr>
              </a:gs>
              <a:gs pos="100000">
                <a:schemeClr val="accent1"/>
              </a:gs>
            </a:gsLst>
            <a:lin ang="0" scaled="1"/>
          </a:gradFill>
          <a:ln w="9525" algn="ctr">
            <a:noFill/>
            <a:miter lim="800000"/>
            <a:headEnd/>
            <a:tailEnd/>
          </a:ln>
          <a:effectLst/>
        </p:spPr>
        <p:txBody>
          <a:bodyPr wrap="none" anchor="ctr"/>
          <a:lstStyle/>
          <a:p>
            <a:pPr>
              <a:defRPr/>
            </a:pPr>
            <a:endParaRPr lang="ru-RU">
              <a:latin typeface="Arial" pitchFamily="34" charset="0"/>
            </a:endParaRPr>
          </a:p>
        </p:txBody>
      </p:sp>
      <p:sp>
        <p:nvSpPr>
          <p:cNvPr id="8" name="Прямоугольник 7"/>
          <p:cNvSpPr/>
          <p:nvPr/>
        </p:nvSpPr>
        <p:spPr>
          <a:xfrm>
            <a:off x="6215063" y="857250"/>
            <a:ext cx="2082800" cy="523875"/>
          </a:xfrm>
          <a:prstGeom prst="rect">
            <a:avLst/>
          </a:prstGeom>
        </p:spPr>
        <p:txBody>
          <a:bodyPr wrap="none">
            <a:spAutoFit/>
          </a:bodyPr>
          <a:lstStyle/>
          <a:p>
            <a:pPr>
              <a:defRPr/>
            </a:pPr>
            <a:r>
              <a:rPr lang="ru-RU" sz="2800" b="1" i="1" dirty="0" err="1">
                <a:solidFill>
                  <a:srgbClr val="003366"/>
                </a:solidFill>
                <a:latin typeface="Times New Roman" pitchFamily="18" charset="0"/>
                <a:ea typeface="+mj-ea"/>
                <a:cs typeface="Times New Roman" pitchFamily="18" charset="0"/>
              </a:rPr>
              <a:t>Медиотека</a:t>
            </a:r>
            <a:r>
              <a:rPr lang="ru-RU" sz="2800" b="1" i="1" dirty="0">
                <a:solidFill>
                  <a:srgbClr val="003366"/>
                </a:solidFill>
                <a:latin typeface="Times New Roman" pitchFamily="18" charset="0"/>
                <a:ea typeface="+mj-ea"/>
                <a:cs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429000" y="2714625"/>
            <a:ext cx="5500688" cy="4246563"/>
          </a:xfrm>
          <a:prstGeom prst="rect">
            <a:avLst/>
          </a:prstGeom>
          <a:noFill/>
          <a:ln w="9525">
            <a:noFill/>
            <a:miter lim="800000"/>
            <a:headEnd/>
            <a:tailEnd/>
          </a:ln>
        </p:spPr>
        <p:txBody>
          <a:bodyPr>
            <a:spAutoFit/>
          </a:bodyPr>
          <a:lstStyle/>
          <a:p>
            <a:pPr>
              <a:spcBef>
                <a:spcPct val="50000"/>
              </a:spcBef>
            </a:pPr>
            <a:r>
              <a:rPr lang="ru-RU" sz="2000" dirty="0">
                <a:latin typeface="Times New Roman" pitchFamily="18" charset="0"/>
                <a:cs typeface="Times New Roman" pitchFamily="18" charset="0"/>
              </a:rPr>
              <a:t>Современный образовательный процесс, протекающий в условиях информатизации и массовой коммуникации всех сфер общественной жизни, требует существенного расширения арсенала средств обучения</a:t>
            </a:r>
            <a:r>
              <a:rPr lang="ru-RU" sz="2000" dirty="0"/>
              <a:t> </a:t>
            </a:r>
          </a:p>
          <a:p>
            <a:pPr>
              <a:spcBef>
                <a:spcPct val="50000"/>
              </a:spcBef>
            </a:pPr>
            <a:r>
              <a:rPr lang="ru-RU" sz="2000" dirty="0">
                <a:latin typeface="Times New Roman" pitchFamily="18" charset="0"/>
                <a:cs typeface="Times New Roman" pitchFamily="18" charset="0"/>
              </a:rPr>
              <a:t>ИКТ являются основным инструментом повышения качества образовательных услуг и необходимым условием для решения задач формирования общей культуры личности, адаптации личности к жизни в обществе</a:t>
            </a:r>
          </a:p>
          <a:p>
            <a:pPr>
              <a:spcBef>
                <a:spcPct val="50000"/>
              </a:spcBef>
            </a:pPr>
            <a:endParaRPr lang="ru-RU" sz="2000" dirty="0">
              <a:latin typeface="Times New Roman" pitchFamily="18" charset="0"/>
              <a:cs typeface="Times New Roman" pitchFamily="18" charset="0"/>
            </a:endParaRPr>
          </a:p>
          <a:p>
            <a:pPr>
              <a:spcBef>
                <a:spcPct val="50000"/>
              </a:spcBef>
            </a:pPr>
            <a:endParaRPr lang="ru-RU" sz="2000" dirty="0">
              <a:latin typeface="Times New Roman" pitchFamily="18" charset="0"/>
              <a:cs typeface="Times New Roman" pitchFamily="18" charset="0"/>
            </a:endParaRPr>
          </a:p>
        </p:txBody>
      </p:sp>
      <p:pic>
        <p:nvPicPr>
          <p:cNvPr id="3076" name="Picture 3" descr="http://go1.imgsmail.ru/imgpreview?key=http%3A//www.izuminki.com/images/deti-i-komputery/6.jpg&amp;mb=imgdb_preview_2025"/>
          <p:cNvPicPr>
            <a:picLocks noChangeAspect="1" noChangeArrowheads="1"/>
          </p:cNvPicPr>
          <p:nvPr/>
        </p:nvPicPr>
        <p:blipFill>
          <a:blip r:embed="rId2"/>
          <a:srcRect/>
          <a:stretch>
            <a:fillRect/>
          </a:stretch>
        </p:blipFill>
        <p:spPr bwMode="auto">
          <a:xfrm>
            <a:off x="571500" y="2000250"/>
            <a:ext cx="2387600" cy="1785938"/>
          </a:xfrm>
          <a:prstGeom prst="rect">
            <a:avLst/>
          </a:prstGeom>
          <a:ln>
            <a:noFill/>
          </a:ln>
          <a:effectLst>
            <a:outerShdw blurRad="292100" dist="139700" dir="2700000" algn="tl" rotWithShape="0">
              <a:srgbClr val="333333">
                <a:alpha val="65000"/>
              </a:srgbClr>
            </a:outerShdw>
          </a:effectLst>
        </p:spPr>
      </p:pic>
      <p:sp>
        <p:nvSpPr>
          <p:cNvPr id="5" name="Заголовок 5"/>
          <p:cNvSpPr txBox="1">
            <a:spLocks/>
          </p:cNvSpPr>
          <p:nvPr/>
        </p:nvSpPr>
        <p:spPr bwMode="auto">
          <a:xfrm>
            <a:off x="3286125" y="1714500"/>
            <a:ext cx="5572125" cy="923925"/>
          </a:xfrm>
          <a:prstGeom prst="rect">
            <a:avLst/>
          </a:prstGeom>
          <a:noFill/>
          <a:ln w="9525">
            <a:noFill/>
            <a:miter lim="800000"/>
            <a:headEnd/>
            <a:tailEnd/>
          </a:ln>
        </p:spPr>
        <p:txBody>
          <a:bodyPr anchor="ctr">
            <a:spAutoFit/>
          </a:bodyPr>
          <a:lstStyle/>
          <a:p>
            <a:pPr algn="ctr">
              <a:defRPr/>
            </a:pPr>
            <a:r>
              <a:rPr lang="ru-RU" b="1" kern="0" dirty="0">
                <a:solidFill>
                  <a:srgbClr val="0070C0"/>
                </a:solidFill>
                <a:latin typeface="Times New Roman" pitchFamily="18" charset="0"/>
                <a:ea typeface="+mj-ea"/>
                <a:cs typeface="Times New Roman" pitchFamily="18" charset="0"/>
              </a:rPr>
              <a:t>«Если сегодня мы будем учить так, как учили вчера, мы украдем у наших детей завтра»  </a:t>
            </a:r>
            <a:br>
              <a:rPr lang="ru-RU" b="1" kern="0" dirty="0">
                <a:solidFill>
                  <a:srgbClr val="0070C0"/>
                </a:solidFill>
                <a:latin typeface="Times New Roman" pitchFamily="18" charset="0"/>
                <a:ea typeface="+mj-ea"/>
                <a:cs typeface="Times New Roman" pitchFamily="18" charset="0"/>
              </a:rPr>
            </a:br>
            <a:r>
              <a:rPr lang="ru-RU" kern="0" dirty="0">
                <a:solidFill>
                  <a:srgbClr val="0070C0"/>
                </a:solidFill>
                <a:latin typeface="Times New Roman" pitchFamily="18" charset="0"/>
                <a:ea typeface="+mj-ea"/>
                <a:cs typeface="Times New Roman" pitchFamily="18" charset="0"/>
              </a:rPr>
              <a:t>Джон </a:t>
            </a:r>
            <a:r>
              <a:rPr lang="ru-RU" kern="0" dirty="0" err="1">
                <a:solidFill>
                  <a:srgbClr val="0070C0"/>
                </a:solidFill>
                <a:latin typeface="Times New Roman" pitchFamily="18" charset="0"/>
                <a:ea typeface="+mj-ea"/>
                <a:cs typeface="Times New Roman" pitchFamily="18" charset="0"/>
              </a:rPr>
              <a:t>Дьюи</a:t>
            </a:r>
            <a:endParaRPr lang="ru-RU" kern="0" dirty="0">
              <a:solidFill>
                <a:srgbClr val="0070C0"/>
              </a:solidFill>
              <a:latin typeface="Times New Roman" pitchFamily="18" charset="0"/>
              <a:ea typeface="+mj-ea"/>
              <a:cs typeface="Times New Roman" pitchFamily="18" charset="0"/>
            </a:endParaRPr>
          </a:p>
        </p:txBody>
      </p:sp>
      <p:pic>
        <p:nvPicPr>
          <p:cNvPr id="3077" name="Picture 27"/>
          <p:cNvPicPr>
            <a:picLocks noChangeAspect="1" noChangeArrowheads="1"/>
          </p:cNvPicPr>
          <p:nvPr/>
        </p:nvPicPr>
        <p:blipFill>
          <a:blip r:embed="rId3"/>
          <a:srcRect/>
          <a:stretch>
            <a:fillRect/>
          </a:stretch>
        </p:blipFill>
        <p:spPr bwMode="auto">
          <a:xfrm>
            <a:off x="428625" y="4286250"/>
            <a:ext cx="2438400" cy="1571625"/>
          </a:xfrm>
          <a:prstGeom prst="rect">
            <a:avLst/>
          </a:prstGeom>
          <a:noFill/>
          <a:ln w="9525">
            <a:noFill/>
            <a:miter lim="800000"/>
            <a:headEnd/>
            <a:tailEnd/>
          </a:ln>
        </p:spPr>
      </p:pic>
      <p:pic>
        <p:nvPicPr>
          <p:cNvPr id="7" name="Рисунок 6" descr="default.jpeg"/>
          <p:cNvPicPr>
            <a:picLocks noChangeAspect="1"/>
          </p:cNvPicPr>
          <p:nvPr/>
        </p:nvPicPr>
        <p:blipFill>
          <a:blip r:embed="rId4"/>
          <a:stretch>
            <a:fillRect/>
          </a:stretch>
        </p:blipFill>
        <p:spPr>
          <a:xfrm>
            <a:off x="714348" y="4429132"/>
            <a:ext cx="1268025" cy="1143008"/>
          </a:xfrm>
          <a:prstGeom prst="ellipse">
            <a:avLst/>
          </a:prstGeom>
        </p:spPr>
      </p:pic>
      <p:sp>
        <p:nvSpPr>
          <p:cNvPr id="8" name="Rectangle 2"/>
          <p:cNvSpPr>
            <a:spLocks noGrp="1" noChangeArrowheads="1"/>
          </p:cNvSpPr>
          <p:nvPr>
            <p:ph type="title"/>
          </p:nvPr>
        </p:nvSpPr>
        <p:spPr>
          <a:xfrm>
            <a:off x="642938" y="500063"/>
            <a:ext cx="8153400" cy="990600"/>
          </a:xfrm>
        </p:spPr>
        <p:txBody>
          <a:bodyPr/>
          <a:lstStyle/>
          <a:p>
            <a:pPr>
              <a:defRPr/>
            </a:pPr>
            <a:r>
              <a:rPr lang="ru-RU" sz="3200" b="1" kern="1200" dirty="0" smtClean="0">
                <a:solidFill>
                  <a:srgbClr val="003366"/>
                </a:solidFill>
                <a:latin typeface="Times New Roman" pitchFamily="18" charset="0"/>
                <a:cs typeface="Times New Roman" pitchFamily="18" charset="0"/>
              </a:rPr>
              <a:t>Актуальность</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3"/>
          <p:cNvSpPr>
            <a:spLocks noChangeArrowheads="1"/>
          </p:cNvSpPr>
          <p:nvPr/>
        </p:nvSpPr>
        <p:spPr bwMode="auto">
          <a:xfrm>
            <a:off x="3143250" y="3000375"/>
            <a:ext cx="5572125" cy="3692525"/>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В нашем детском саду мультиотека создана к программе ОБЖ (авторы: Р.Б. Стеркина, О.Л. Князева, Н.Н. Авдеева)</a:t>
            </a:r>
          </a:p>
          <a:p>
            <a:r>
              <a:rPr lang="ru-RU">
                <a:latin typeface="Times New Roman" pitchFamily="18" charset="0"/>
                <a:cs typeface="Times New Roman" pitchFamily="18" charset="0"/>
              </a:rPr>
              <a:t>В этот курс ОБЖ для дошкольников вошли шесть разделов, затрагивающих основные сферы жизни ребёнка.</a:t>
            </a:r>
            <a:r>
              <a:rPr lang="ru-RU" b="1"/>
              <a:t> </a:t>
            </a:r>
          </a:p>
          <a:p>
            <a:r>
              <a:rPr lang="ru-RU" b="1">
                <a:latin typeface="Times New Roman" pitchFamily="18" charset="0"/>
                <a:cs typeface="Times New Roman" pitchFamily="18" charset="0"/>
              </a:rPr>
              <a:t>«Ребёнок и другие люди»</a:t>
            </a:r>
          </a:p>
          <a:p>
            <a:r>
              <a:rPr lang="ru-RU" b="1">
                <a:latin typeface="Times New Roman" pitchFamily="18" charset="0"/>
                <a:cs typeface="Times New Roman" pitchFamily="18" charset="0"/>
              </a:rPr>
              <a:t>«Ребенок и природа» </a:t>
            </a:r>
          </a:p>
          <a:p>
            <a:r>
              <a:rPr lang="ru-RU" b="1">
                <a:latin typeface="Times New Roman" pitchFamily="18" charset="0"/>
                <a:cs typeface="Times New Roman" pitchFamily="18" charset="0"/>
              </a:rPr>
              <a:t>«Ребенок дома» </a:t>
            </a:r>
          </a:p>
          <a:p>
            <a:r>
              <a:rPr lang="ru-RU" b="1">
                <a:latin typeface="Times New Roman" pitchFamily="18" charset="0"/>
                <a:cs typeface="Times New Roman" pitchFamily="18" charset="0"/>
              </a:rPr>
              <a:t>«Здоровье ребенка» </a:t>
            </a:r>
          </a:p>
          <a:p>
            <a:r>
              <a:rPr lang="ru-RU" b="1">
                <a:latin typeface="Times New Roman" pitchFamily="18" charset="0"/>
                <a:cs typeface="Times New Roman" pitchFamily="18" charset="0"/>
              </a:rPr>
              <a:t>«Эмоциональное благополучие ребенка» </a:t>
            </a:r>
          </a:p>
          <a:p>
            <a:r>
              <a:rPr lang="ru-RU" b="1">
                <a:latin typeface="Times New Roman" pitchFamily="18" charset="0"/>
                <a:cs typeface="Times New Roman" pitchFamily="18" charset="0"/>
                <a:hlinkClick r:id="rId2" action="ppaction://hlinkfile"/>
              </a:rPr>
              <a:t>«Ребенок на улице»</a:t>
            </a:r>
            <a:endParaRPr lang="ru-RU" b="1">
              <a:latin typeface="Times New Roman" pitchFamily="18" charset="0"/>
              <a:cs typeface="Times New Roman" pitchFamily="18" charset="0"/>
            </a:endParaRPr>
          </a:p>
          <a:p>
            <a:endParaRPr lang="ru-RU">
              <a:latin typeface="Times New Roman" pitchFamily="18" charset="0"/>
              <a:cs typeface="Times New Roman" pitchFamily="18" charset="0"/>
            </a:endParaRPr>
          </a:p>
        </p:txBody>
      </p:sp>
      <p:pic>
        <p:nvPicPr>
          <p:cNvPr id="20483" name="Picture 2">
            <a:hlinkClick r:id="rId3" action="ppaction://hlinkpres?slideindex=1&amp;slidetitle="/>
          </p:cNvPr>
          <p:cNvPicPr>
            <a:picLocks noChangeAspect="1" noChangeArrowheads="1"/>
          </p:cNvPicPr>
          <p:nvPr/>
        </p:nvPicPr>
        <p:blipFill>
          <a:blip r:embed="rId4"/>
          <a:srcRect/>
          <a:stretch>
            <a:fillRect/>
          </a:stretch>
        </p:blipFill>
        <p:spPr bwMode="auto">
          <a:xfrm>
            <a:off x="357188" y="2071688"/>
            <a:ext cx="2643187" cy="3949700"/>
          </a:xfrm>
          <a:prstGeom prst="rect">
            <a:avLst/>
          </a:prstGeom>
          <a:ln>
            <a:noFill/>
          </a:ln>
          <a:effectLst>
            <a:outerShdw blurRad="292100" dist="139700" dir="2700000" algn="tl" rotWithShape="0">
              <a:srgbClr val="333333">
                <a:alpha val="65000"/>
              </a:srgbClr>
            </a:outerShdw>
          </a:effectLst>
        </p:spPr>
      </p:pic>
      <p:sp>
        <p:nvSpPr>
          <p:cNvPr id="21508" name="Прямоугольник 5"/>
          <p:cNvSpPr>
            <a:spLocks noChangeArrowheads="1"/>
          </p:cNvSpPr>
          <p:nvPr/>
        </p:nvSpPr>
        <p:spPr bwMode="auto">
          <a:xfrm>
            <a:off x="3214688" y="1714500"/>
            <a:ext cx="5572125" cy="1200150"/>
          </a:xfrm>
          <a:prstGeom prst="rect">
            <a:avLst/>
          </a:prstGeom>
          <a:noFill/>
          <a:ln w="9525">
            <a:noFill/>
            <a:miter lim="800000"/>
            <a:headEnd/>
            <a:tailEnd/>
          </a:ln>
        </p:spPr>
        <p:txBody>
          <a:bodyPr>
            <a:spAutoFit/>
          </a:bodyPr>
          <a:lstStyle/>
          <a:p>
            <a:r>
              <a:rPr lang="ru-RU" i="1">
                <a:solidFill>
                  <a:srgbClr val="0070C0"/>
                </a:solidFill>
                <a:latin typeface="Cambria" pitchFamily="18" charset="0"/>
                <a:cs typeface="Times New Roman" pitchFamily="18" charset="0"/>
              </a:rPr>
              <a:t>Медиате́ка (англ. Media «носитель» + греч. θήκη «место хранения») фонд книг, учебных и методических пособий, видеофильмов, звукозаписей, компьютерных презентаций</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3"/>
          <p:cNvSpPr>
            <a:spLocks noChangeArrowheads="1"/>
          </p:cNvSpPr>
          <p:nvPr/>
        </p:nvSpPr>
        <p:spPr bwMode="auto">
          <a:xfrm>
            <a:off x="571500" y="2214563"/>
            <a:ext cx="8001000" cy="2678112"/>
          </a:xfrm>
          <a:prstGeom prst="rect">
            <a:avLst/>
          </a:prstGeom>
          <a:noFill/>
          <a:ln w="9525">
            <a:noFill/>
            <a:miter lim="800000"/>
            <a:headEnd/>
            <a:tailEnd/>
          </a:ln>
        </p:spPr>
        <p:txBody>
          <a:bodyPr>
            <a:spAutoFit/>
          </a:bodyPr>
          <a:lstStyle/>
          <a:p>
            <a:pPr indent="457200"/>
            <a:r>
              <a:rPr lang="ru-RU" sz="2800" b="1" i="1">
                <a:solidFill>
                  <a:srgbClr val="0070C0"/>
                </a:solidFill>
                <a:latin typeface="Times New Roman" pitchFamily="18" charset="0"/>
                <a:cs typeface="Times New Roman" pitchFamily="18" charset="0"/>
              </a:rPr>
              <a:t>Метод проектов </a:t>
            </a:r>
            <a:r>
              <a:rPr lang="ru-RU" sz="2000">
                <a:latin typeface="Times New Roman" pitchFamily="18" charset="0"/>
                <a:cs typeface="Times New Roman" pitchFamily="18" charset="0"/>
              </a:rPr>
              <a:t>— это совокупность приёмов, действий учащихся в их определённой последовательности для достижения поставленной задачи — решения определенной проблемы, значимой для учащихся и оформленной в виде некоего конечного продукта.</a:t>
            </a:r>
          </a:p>
          <a:p>
            <a:pPr indent="457200"/>
            <a:r>
              <a:rPr lang="ru-RU" sz="2000">
                <a:latin typeface="Times New Roman" pitchFamily="18" charset="0"/>
                <a:cs typeface="Times New Roman" pitchFamily="18" charset="0"/>
              </a:rPr>
              <a:t> Основная цель М.П. состоит в предоставлении детям возможности самостоятельного приобретения знаний в процессе решения практических задач или проблем, требующего интеграции знаний из различных предметных областей </a:t>
            </a:r>
          </a:p>
        </p:txBody>
      </p:sp>
      <p:sp>
        <p:nvSpPr>
          <p:cNvPr id="5" name="Прямоугольник 4"/>
          <p:cNvSpPr/>
          <p:nvPr/>
        </p:nvSpPr>
        <p:spPr>
          <a:xfrm>
            <a:off x="2143125" y="714375"/>
            <a:ext cx="4314825" cy="523875"/>
          </a:xfrm>
          <a:prstGeom prst="rect">
            <a:avLst/>
          </a:prstGeom>
        </p:spPr>
        <p:txBody>
          <a:bodyPr wrap="none">
            <a:spAutoFit/>
          </a:bodyPr>
          <a:lstStyle/>
          <a:p>
            <a:pPr>
              <a:defRPr/>
            </a:pPr>
            <a:r>
              <a:rPr lang="ru-RU" sz="2800" b="1" dirty="0">
                <a:solidFill>
                  <a:srgbClr val="003366"/>
                </a:solidFill>
                <a:latin typeface="Times New Roman" pitchFamily="18" charset="0"/>
                <a:ea typeface="+mj-ea"/>
                <a:cs typeface="Times New Roman" pitchFamily="18" charset="0"/>
              </a:rPr>
              <a:t>Проектная деятельность </a:t>
            </a:r>
          </a:p>
        </p:txBody>
      </p:sp>
      <p:pic>
        <p:nvPicPr>
          <p:cNvPr id="22532" name="Рисунок 3" descr="2.jpeg"/>
          <p:cNvPicPr>
            <a:picLocks noChangeAspect="1"/>
          </p:cNvPicPr>
          <p:nvPr/>
        </p:nvPicPr>
        <p:blipFill>
          <a:blip r:embed="rId2"/>
          <a:srcRect/>
          <a:stretch>
            <a:fillRect/>
          </a:stretch>
        </p:blipFill>
        <p:spPr bwMode="auto">
          <a:xfrm>
            <a:off x="7000875" y="785813"/>
            <a:ext cx="1524000" cy="1524000"/>
          </a:xfrm>
          <a:prstGeom prst="rect">
            <a:avLst/>
          </a:prstGeom>
          <a:noFill/>
          <a:ln w="9525">
            <a:noFill/>
            <a:miter lim="800000"/>
            <a:headEnd/>
            <a:tailEnd/>
          </a:ln>
        </p:spPr>
      </p:pic>
      <p:sp>
        <p:nvSpPr>
          <p:cNvPr id="22533" name="Прямоугольник 5"/>
          <p:cNvSpPr>
            <a:spLocks noChangeArrowheads="1"/>
          </p:cNvSpPr>
          <p:nvPr/>
        </p:nvSpPr>
        <p:spPr bwMode="auto">
          <a:xfrm>
            <a:off x="571500" y="5286375"/>
            <a:ext cx="7429500" cy="923925"/>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ПРИМЕР: Проект в детском саду "Школа пешеходных наук"</a:t>
            </a:r>
            <a:r>
              <a:rPr lang="ru-RU"/>
              <a:t> </a:t>
            </a:r>
            <a:r>
              <a:rPr lang="ru-RU" b="1">
                <a:latin typeface="Times New Roman" pitchFamily="18" charset="0"/>
                <a:cs typeface="Times New Roman" pitchFamily="18" charset="0"/>
              </a:rPr>
              <a:t>сайт Детского информационного агентства "CREATIV"!</a:t>
            </a:r>
          </a:p>
          <a:p>
            <a:endParaRPr lang="ru-RU" b="1">
              <a:latin typeface="Times New Roman" pitchFamily="18" charset="0"/>
              <a:cs typeface="Times New Roman" pitchFamily="18" charset="0"/>
            </a:endParaRPr>
          </a:p>
        </p:txBody>
      </p:sp>
      <p:sp>
        <p:nvSpPr>
          <p:cNvPr id="22534" name="Прямоугольник 6"/>
          <p:cNvSpPr>
            <a:spLocks noChangeArrowheads="1"/>
          </p:cNvSpPr>
          <p:nvPr/>
        </p:nvSpPr>
        <p:spPr bwMode="auto">
          <a:xfrm>
            <a:off x="5072063" y="6000750"/>
            <a:ext cx="3867150" cy="646113"/>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hlinkClick r:id="rId3"/>
              </a:rPr>
              <a:t>http://dia-creativ.ru/publ/84-1-0-2266</a:t>
            </a:r>
            <a:endParaRPr lang="ru-RU" b="1">
              <a:latin typeface="Times New Roman" pitchFamily="18" charset="0"/>
              <a:cs typeface="Times New Roman" pitchFamily="18" charset="0"/>
            </a:endParaRPr>
          </a:p>
          <a:p>
            <a:endParaRPr lang="ru-RU" b="1">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0" descr="1"/>
          <p:cNvPicPr>
            <a:picLocks noChangeAspect="1" noChangeArrowheads="1"/>
          </p:cNvPicPr>
          <p:nvPr/>
        </p:nvPicPr>
        <p:blipFill>
          <a:blip r:embed="rId3">
            <a:lum bright="-6000" contrast="24000"/>
          </a:blip>
          <a:srcRect l="42606" t="64474" r="19473"/>
          <a:stretch>
            <a:fillRect/>
          </a:stretch>
        </p:blipFill>
        <p:spPr bwMode="auto">
          <a:xfrm>
            <a:off x="357188" y="2286000"/>
            <a:ext cx="792162" cy="949325"/>
          </a:xfrm>
          <a:prstGeom prst="rect">
            <a:avLst/>
          </a:prstGeom>
          <a:noFill/>
          <a:ln w="9525">
            <a:noFill/>
            <a:miter lim="800000"/>
            <a:headEnd/>
            <a:tailEnd/>
          </a:ln>
        </p:spPr>
      </p:pic>
      <p:sp>
        <p:nvSpPr>
          <p:cNvPr id="23555" name="Rectangle 1"/>
          <p:cNvSpPr>
            <a:spLocks noChangeArrowheads="1"/>
          </p:cNvSpPr>
          <p:nvPr/>
        </p:nvSpPr>
        <p:spPr bwMode="auto">
          <a:xfrm>
            <a:off x="1357313" y="1714500"/>
            <a:ext cx="7643812" cy="2554288"/>
          </a:xfrm>
          <a:prstGeom prst="rect">
            <a:avLst/>
          </a:prstGeom>
          <a:noFill/>
          <a:ln w="9525">
            <a:noFill/>
            <a:miter lim="800000"/>
            <a:headEnd/>
            <a:tailEnd/>
          </a:ln>
        </p:spPr>
        <p:txBody>
          <a:bodyPr anchor="ctr">
            <a:spAutoFit/>
          </a:bodyPr>
          <a:lstStyle/>
          <a:p>
            <a:r>
              <a:rPr lang="ru-RU" sz="2000">
                <a:latin typeface="Times New Roman" pitchFamily="18" charset="0"/>
                <a:cs typeface="Times New Roman" pitchFamily="18" charset="0"/>
              </a:rPr>
              <a:t>Мультимедийные  презентации позволяют удобно и наглядно представить материал. Применение даже самых простых графических средств является чрезвычайно эффективным инструментом</a:t>
            </a:r>
            <a:r>
              <a:rPr lang="ru-RU" sz="2000"/>
              <a:t> </a:t>
            </a:r>
            <a:r>
              <a:rPr lang="ru-RU" sz="2000">
                <a:latin typeface="Times New Roman" pitchFamily="18" charset="0"/>
                <a:cs typeface="Times New Roman" pitchFamily="18" charset="0"/>
              </a:rPr>
              <a:t>в расширение кругозора детей в области изучения правил дорожного движения </a:t>
            </a:r>
          </a:p>
          <a:p>
            <a:endParaRPr lang="ru-RU" sz="2000">
              <a:latin typeface="Times New Roman" pitchFamily="18" charset="0"/>
              <a:cs typeface="Times New Roman" pitchFamily="18" charset="0"/>
            </a:endParaRPr>
          </a:p>
          <a:p>
            <a:endParaRPr lang="ru-RU" sz="2000">
              <a:latin typeface="Times New Roman" pitchFamily="18" charset="0"/>
              <a:cs typeface="Times New Roman" pitchFamily="18" charset="0"/>
            </a:endParaRPr>
          </a:p>
          <a:p>
            <a:pPr algn="just"/>
            <a:endParaRPr lang="ru-RU" sz="2000">
              <a:latin typeface="Times New Roman" pitchFamily="18" charset="0"/>
              <a:cs typeface="Times New Roman" pitchFamily="18" charset="0"/>
            </a:endParaRPr>
          </a:p>
        </p:txBody>
      </p:sp>
      <p:sp>
        <p:nvSpPr>
          <p:cNvPr id="29703" name="Прямоугольник 6"/>
          <p:cNvSpPr>
            <a:spLocks noChangeArrowheads="1"/>
          </p:cNvSpPr>
          <p:nvPr/>
        </p:nvSpPr>
        <p:spPr bwMode="auto">
          <a:xfrm>
            <a:off x="1500188" y="785813"/>
            <a:ext cx="6626225" cy="523875"/>
          </a:xfrm>
          <a:prstGeom prst="rect">
            <a:avLst/>
          </a:prstGeom>
          <a:noFill/>
          <a:ln w="9525">
            <a:noFill/>
            <a:miter lim="800000"/>
            <a:headEnd/>
            <a:tailEnd/>
          </a:ln>
        </p:spPr>
        <p:txBody>
          <a:bodyPr>
            <a:spAutoFit/>
          </a:bodyPr>
          <a:lstStyle/>
          <a:p>
            <a:pPr>
              <a:defRPr/>
            </a:pPr>
            <a:r>
              <a:rPr lang="ru-RU" sz="2800" b="1" dirty="0" err="1">
                <a:solidFill>
                  <a:srgbClr val="003366"/>
                </a:solidFill>
                <a:latin typeface="Times New Roman" pitchFamily="18" charset="0"/>
                <a:ea typeface="+mj-ea"/>
                <a:cs typeface="Times New Roman" pitchFamily="18" charset="0"/>
              </a:rPr>
              <a:t>Мультимедийные</a:t>
            </a:r>
            <a:r>
              <a:rPr lang="ru-RU" sz="2800" b="1" dirty="0">
                <a:solidFill>
                  <a:srgbClr val="003366"/>
                </a:solidFill>
                <a:latin typeface="Times New Roman" pitchFamily="18" charset="0"/>
                <a:ea typeface="+mj-ea"/>
                <a:cs typeface="Times New Roman" pitchFamily="18" charset="0"/>
              </a:rPr>
              <a:t> презентации </a:t>
            </a:r>
          </a:p>
        </p:txBody>
      </p:sp>
      <p:pic>
        <p:nvPicPr>
          <p:cNvPr id="23557" name="Picture 30" descr="1"/>
          <p:cNvPicPr>
            <a:picLocks noChangeAspect="1" noChangeArrowheads="1"/>
          </p:cNvPicPr>
          <p:nvPr/>
        </p:nvPicPr>
        <p:blipFill>
          <a:blip r:embed="rId3">
            <a:lum bright="-6000" contrast="24000"/>
          </a:blip>
          <a:srcRect l="42606" t="64474" r="19473"/>
          <a:stretch>
            <a:fillRect/>
          </a:stretch>
        </p:blipFill>
        <p:spPr bwMode="auto">
          <a:xfrm>
            <a:off x="285750" y="4286250"/>
            <a:ext cx="792163" cy="949325"/>
          </a:xfrm>
          <a:prstGeom prst="rect">
            <a:avLst/>
          </a:prstGeom>
          <a:noFill/>
          <a:ln w="9525">
            <a:noFill/>
            <a:miter lim="800000"/>
            <a:headEnd/>
            <a:tailEnd/>
          </a:ln>
        </p:spPr>
      </p:pic>
      <p:pic>
        <p:nvPicPr>
          <p:cNvPr id="23558" name="Рисунок 9" descr="Игра Правила дорожного движения.jpg"/>
          <p:cNvPicPr>
            <a:picLocks noChangeAspect="1"/>
          </p:cNvPicPr>
          <p:nvPr/>
        </p:nvPicPr>
        <p:blipFill>
          <a:blip r:embed="rId4"/>
          <a:srcRect/>
          <a:stretch>
            <a:fillRect/>
          </a:stretch>
        </p:blipFill>
        <p:spPr bwMode="auto">
          <a:xfrm>
            <a:off x="3857625" y="3732213"/>
            <a:ext cx="3500438" cy="2625725"/>
          </a:xfrm>
          <a:prstGeom prst="rect">
            <a:avLst/>
          </a:prstGeom>
          <a:noFill/>
          <a:ln w="9525">
            <a:noFill/>
            <a:miter lim="800000"/>
            <a:headEnd/>
            <a:tailEnd/>
          </a:ln>
        </p:spPr>
      </p:pic>
      <p:sp>
        <p:nvSpPr>
          <p:cNvPr id="23559" name="TextBox 10"/>
          <p:cNvSpPr txBox="1">
            <a:spLocks noChangeArrowheads="1"/>
          </p:cNvSpPr>
          <p:nvPr/>
        </p:nvSpPr>
        <p:spPr bwMode="auto">
          <a:xfrm>
            <a:off x="1285875" y="4572000"/>
            <a:ext cx="1714500" cy="584200"/>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hlinkClick r:id="rId5" action="ppaction://hlinkpres?slideindex=1&amp;slidetitle="/>
              </a:rPr>
              <a:t>Играть</a:t>
            </a:r>
            <a:endParaRPr lang="ru-RU" sz="320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375" y="928688"/>
            <a:ext cx="8229600" cy="714375"/>
          </a:xfrm>
        </p:spPr>
        <p:txBody>
          <a:bodyPr/>
          <a:lstStyle/>
          <a:p>
            <a:pPr eaLnBrk="1" hangingPunct="1">
              <a:defRPr/>
            </a:pPr>
            <a:r>
              <a:rPr lang="ru-RU" sz="2800" b="1" kern="1200" dirty="0" smtClean="0">
                <a:solidFill>
                  <a:srgbClr val="003366"/>
                </a:solidFill>
                <a:latin typeface="Times New Roman" pitchFamily="18" charset="0"/>
                <a:cs typeface="Times New Roman" pitchFamily="18" charset="0"/>
              </a:rPr>
              <a:t>Правила обучения безопасности</a:t>
            </a:r>
            <a:br>
              <a:rPr lang="ru-RU" sz="2800" b="1" kern="1200" dirty="0" smtClean="0">
                <a:solidFill>
                  <a:srgbClr val="003366"/>
                </a:solidFill>
                <a:latin typeface="Times New Roman" pitchFamily="18" charset="0"/>
                <a:cs typeface="Times New Roman" pitchFamily="18" charset="0"/>
              </a:rPr>
            </a:br>
            <a:endParaRPr lang="ru-RU" sz="2800" b="1" kern="1200" dirty="0" smtClean="0">
              <a:solidFill>
                <a:srgbClr val="003366"/>
              </a:solidFill>
              <a:latin typeface="Times New Roman" pitchFamily="18" charset="0"/>
              <a:cs typeface="Times New Roman" pitchFamily="18" charset="0"/>
            </a:endParaRPr>
          </a:p>
        </p:txBody>
      </p:sp>
      <p:sp>
        <p:nvSpPr>
          <p:cNvPr id="46083" name="Текст 3"/>
          <p:cNvSpPr>
            <a:spLocks noGrp="1"/>
          </p:cNvSpPr>
          <p:nvPr>
            <p:ph type="body" idx="1"/>
          </p:nvPr>
        </p:nvSpPr>
        <p:spPr>
          <a:xfrm>
            <a:off x="457200" y="1600200"/>
            <a:ext cx="8229600" cy="3367088"/>
          </a:xfrm>
        </p:spPr>
        <p:txBody>
          <a:bodyPr>
            <a:spAutoFit/>
          </a:bodyPr>
          <a:lstStyle/>
          <a:p>
            <a:pPr eaLnBrk="1" hangingPunct="1">
              <a:defRPr/>
            </a:pPr>
            <a:r>
              <a:rPr lang="ru-RU" sz="2800" b="1" kern="1200" dirty="0" smtClean="0">
                <a:solidFill>
                  <a:srgbClr val="0066CC"/>
                </a:solidFill>
                <a:latin typeface="Times New Roman" pitchFamily="18" charset="0"/>
                <a:ea typeface="+mj-ea"/>
                <a:cs typeface="Times New Roman" pitchFamily="18" charset="0"/>
              </a:rPr>
              <a:t>Первое правило — обучайте заранее</a:t>
            </a:r>
          </a:p>
          <a:p>
            <a:pPr eaLnBrk="1" hangingPunct="1">
              <a:defRPr/>
            </a:pPr>
            <a:r>
              <a:rPr lang="ru-RU" sz="2800" b="1" kern="1200" dirty="0" smtClean="0">
                <a:solidFill>
                  <a:srgbClr val="FF0000"/>
                </a:solidFill>
                <a:latin typeface="Times New Roman" pitchFamily="18" charset="0"/>
                <a:ea typeface="+mj-ea"/>
                <a:cs typeface="Times New Roman" pitchFamily="18" charset="0"/>
              </a:rPr>
              <a:t>Второе правило — обучайте наглядно и разнообразно</a:t>
            </a:r>
          </a:p>
          <a:p>
            <a:pPr eaLnBrk="1" hangingPunct="1">
              <a:defRPr/>
            </a:pPr>
            <a:r>
              <a:rPr lang="ru-RU" sz="2800" b="1" kern="1200" dirty="0" smtClean="0">
                <a:solidFill>
                  <a:srgbClr val="0066CC"/>
                </a:solidFill>
                <a:latin typeface="Times New Roman" pitchFamily="18" charset="0"/>
                <a:ea typeface="+mj-ea"/>
                <a:cs typeface="Times New Roman" pitchFamily="18" charset="0"/>
              </a:rPr>
              <a:t>Третье правило — повторяйте и закрепляйте</a:t>
            </a:r>
          </a:p>
          <a:p>
            <a:pPr eaLnBrk="1" hangingPunct="1">
              <a:defRPr/>
            </a:pPr>
            <a:r>
              <a:rPr lang="ru-RU" sz="2800" b="1" kern="1200" dirty="0" smtClean="0">
                <a:solidFill>
                  <a:srgbClr val="0066CC"/>
                </a:solidFill>
                <a:latin typeface="Times New Roman" pitchFamily="18" charset="0"/>
                <a:ea typeface="+mj-ea"/>
                <a:cs typeface="Times New Roman" pitchFamily="18" charset="0"/>
              </a:rPr>
              <a:t>И главное правило —  проверяйте, хорошо ли ребёнок усвоил правила безопасности, умеет ли он их применять</a:t>
            </a:r>
          </a:p>
        </p:txBody>
      </p:sp>
      <p:pic>
        <p:nvPicPr>
          <p:cNvPr id="24580" name="Рисунок 3" descr="0_71a52_9dcd436a_XL.png"/>
          <p:cNvPicPr>
            <a:picLocks noChangeAspect="1"/>
          </p:cNvPicPr>
          <p:nvPr/>
        </p:nvPicPr>
        <p:blipFill>
          <a:blip r:embed="rId2"/>
          <a:srcRect/>
          <a:stretch>
            <a:fillRect/>
          </a:stretch>
        </p:blipFill>
        <p:spPr bwMode="auto">
          <a:xfrm>
            <a:off x="3143250" y="5072063"/>
            <a:ext cx="5499100" cy="14287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609600" y="1944688"/>
            <a:ext cx="7416800" cy="2862262"/>
          </a:xfrm>
          <a:prstGeom prst="rect">
            <a:avLst/>
          </a:prstGeom>
          <a:noFill/>
          <a:ln w="9525">
            <a:solidFill>
              <a:schemeClr val="accent1"/>
            </a:solidFill>
            <a:miter lim="800000"/>
            <a:headEnd/>
            <a:tailEnd/>
          </a:ln>
        </p:spPr>
        <p:txBody>
          <a:bodyPr anchor="ctr">
            <a:spAutoFit/>
          </a:bodyPr>
          <a:lstStyle/>
          <a:p>
            <a:pPr indent="449263" algn="ctr"/>
            <a:r>
              <a:rPr lang="ru-RU" sz="2000" b="1" i="1">
                <a:solidFill>
                  <a:srgbClr val="0070C0"/>
                </a:solidFill>
                <a:latin typeface="Times New Roman" pitchFamily="18" charset="0"/>
                <a:cs typeface="Times New Roman" pitchFamily="18" charset="0"/>
              </a:rPr>
              <a:t>Таким образом, ЦОР интегрируют в себе мощные образовательные ресурсы, могут обеспечить среду формирования и проявления ключевых компетенций, к которым относятся в первую очередь информационная и коммуникативная. Эти технологии открывают принципиально новые методические подходы не только в формирования навыков безопасного поведения на улице у детей дошкольного возраста, но и в системе общего образования в целом</a:t>
            </a:r>
          </a:p>
        </p:txBody>
      </p:sp>
      <p:sp>
        <p:nvSpPr>
          <p:cNvPr id="47108" name="Прямоугольник 6"/>
          <p:cNvSpPr>
            <a:spLocks noChangeArrowheads="1"/>
          </p:cNvSpPr>
          <p:nvPr/>
        </p:nvSpPr>
        <p:spPr bwMode="auto">
          <a:xfrm>
            <a:off x="3500438" y="714375"/>
            <a:ext cx="1522412" cy="523875"/>
          </a:xfrm>
          <a:prstGeom prst="rect">
            <a:avLst/>
          </a:prstGeom>
          <a:noFill/>
          <a:ln w="9525">
            <a:noFill/>
            <a:miter lim="800000"/>
            <a:headEnd/>
            <a:tailEnd/>
          </a:ln>
        </p:spPr>
        <p:txBody>
          <a:bodyPr wrap="none">
            <a:spAutoFit/>
          </a:bodyPr>
          <a:lstStyle/>
          <a:p>
            <a:pPr>
              <a:defRPr/>
            </a:pPr>
            <a:r>
              <a:rPr lang="ru-RU" sz="2800" b="1" dirty="0">
                <a:solidFill>
                  <a:srgbClr val="003366"/>
                </a:solidFill>
                <a:latin typeface="Times New Roman" pitchFamily="18" charset="0"/>
                <a:ea typeface="+mj-ea"/>
                <a:cs typeface="Times New Roman" pitchFamily="18" charset="0"/>
              </a:rPr>
              <a:t>ВЫВОД</a:t>
            </a:r>
          </a:p>
        </p:txBody>
      </p:sp>
      <p:pic>
        <p:nvPicPr>
          <p:cNvPr id="25604" name="Рисунок 4" descr="images2.jpeg"/>
          <p:cNvPicPr>
            <a:picLocks noChangeAspect="1"/>
          </p:cNvPicPr>
          <p:nvPr/>
        </p:nvPicPr>
        <p:blipFill>
          <a:blip r:embed="rId3"/>
          <a:srcRect/>
          <a:stretch>
            <a:fillRect/>
          </a:stretch>
        </p:blipFill>
        <p:spPr bwMode="auto">
          <a:xfrm>
            <a:off x="5214938" y="4714875"/>
            <a:ext cx="2457450" cy="18573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2"/>
          <p:cNvSpPr txBox="1">
            <a:spLocks/>
          </p:cNvSpPr>
          <p:nvPr/>
        </p:nvSpPr>
        <p:spPr>
          <a:xfrm>
            <a:off x="1125414" y="2363372"/>
            <a:ext cx="7089923" cy="1581960"/>
          </a:xfrm>
          <a:prstGeom prst="rect">
            <a:avLst/>
          </a:prstGeom>
        </p:spPr>
        <p:txBody>
          <a:bodyPr>
            <a:prstTxWarp prst="textCanUp">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lnSpc>
                <a:spcPct val="90000"/>
              </a:lnSpc>
              <a:spcBef>
                <a:spcPts val="1000"/>
              </a:spcBef>
              <a:spcAft>
                <a:spcPts val="0"/>
              </a:spcAft>
              <a:buFont typeface="Arial" panose="020B0604020202020204" pitchFamily="34" charset="0"/>
              <a:buNone/>
              <a:defRPr/>
            </a:pPr>
            <a:r>
              <a:rPr lang="ru-RU" sz="2800" b="1" dirty="0">
                <a:ln w="11430"/>
                <a:solidFill>
                  <a:srgbClr val="9B2582"/>
                </a:solidFill>
                <a:effectLst>
                  <a:outerShdw blurRad="80000" dist="40000" dir="5040000" algn="tl">
                    <a:srgbClr val="000000">
                      <a:alpha val="30000"/>
                    </a:srgbClr>
                  </a:outerShdw>
                </a:effectLst>
                <a:latin typeface="Times New Roman" pitchFamily="18" charset="0"/>
                <a:cs typeface="Times New Roman" pitchFamily="18" charset="0"/>
              </a:rPr>
              <a:t>Всем творческих успехов</a:t>
            </a:r>
            <a:endParaRPr lang="ru-RU" sz="2400" b="1" dirty="0">
              <a:ln w="11430"/>
              <a:solidFill>
                <a:srgbClr val="9B2582"/>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6627" name="Picture 2" descr="C:\Documents and Settings\Admin\Local Settings\Temporary Internet Files\Content.IE5\0RQEH6ZE\MC900370140[1].wmf"/>
          <p:cNvPicPr>
            <a:picLocks noChangeAspect="1" noChangeArrowheads="1"/>
          </p:cNvPicPr>
          <p:nvPr/>
        </p:nvPicPr>
        <p:blipFill>
          <a:blip r:embed="rId3"/>
          <a:srcRect/>
          <a:stretch>
            <a:fillRect/>
          </a:stretch>
        </p:blipFill>
        <p:spPr bwMode="auto">
          <a:xfrm>
            <a:off x="3192463" y="3990975"/>
            <a:ext cx="2382837" cy="21224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6"/>
          <p:cNvSpPr>
            <a:spLocks noChangeArrowheads="1"/>
          </p:cNvSpPr>
          <p:nvPr/>
        </p:nvSpPr>
        <p:spPr bwMode="auto">
          <a:xfrm>
            <a:off x="596900" y="1619250"/>
            <a:ext cx="7951788" cy="2308225"/>
          </a:xfrm>
          <a:prstGeom prst="rect">
            <a:avLst/>
          </a:prstGeom>
          <a:noFill/>
          <a:ln w="9525">
            <a:noFill/>
            <a:miter lim="800000"/>
            <a:headEnd/>
            <a:tailEnd/>
          </a:ln>
        </p:spPr>
        <p:txBody>
          <a:bodyPr>
            <a:spAutoFit/>
          </a:bodyPr>
          <a:lstStyle/>
          <a:p>
            <a:pPr>
              <a:buFont typeface="Arial" charset="0"/>
              <a:buChar char="•"/>
            </a:pPr>
            <a:r>
              <a:rPr lang="ru-RU">
                <a:latin typeface="Times New Roman" pitchFamily="18" charset="0"/>
                <a:cs typeface="Times New Roman" pitchFamily="18" charset="0"/>
              </a:rPr>
              <a:t>Использование информационно-коммуникационных технологий в воспитательно-образовательном процессе ДОУ</a:t>
            </a:r>
          </a:p>
          <a:p>
            <a:r>
              <a:rPr lang="en-US">
                <a:latin typeface="Times New Roman" pitchFamily="18" charset="0"/>
                <a:cs typeface="Times New Roman" pitchFamily="18" charset="0"/>
                <a:hlinkClick r:id="rId3"/>
              </a:rPr>
              <a:t>http://festival.1september.ru/articles/513094/</a:t>
            </a:r>
            <a:r>
              <a:rPr lang="en-US">
                <a:latin typeface="Times New Roman" pitchFamily="18" charset="0"/>
                <a:cs typeface="Times New Roman" pitchFamily="18" charset="0"/>
                <a:hlinkClick r:id="rId4"/>
              </a:rPr>
              <a:t> </a:t>
            </a:r>
            <a:endParaRPr lang="ru-RU">
              <a:latin typeface="Times New Roman" pitchFamily="18" charset="0"/>
              <a:cs typeface="Times New Roman" pitchFamily="18" charset="0"/>
              <a:hlinkClick r:id="rId4"/>
            </a:endParaRPr>
          </a:p>
          <a:p>
            <a:pPr>
              <a:buFont typeface="Arial" charset="0"/>
              <a:buChar char="•"/>
            </a:pPr>
            <a:r>
              <a:rPr lang="ru-RU">
                <a:latin typeface="Times New Roman" pitchFamily="18" charset="0"/>
                <a:cs typeface="Times New Roman" pitchFamily="18" charset="0"/>
              </a:rPr>
              <a:t>Использование информационно-коммуникационных технологий в процессе развития и обучения дошкольников</a:t>
            </a:r>
            <a:br>
              <a:rPr lang="ru-RU">
                <a:latin typeface="Times New Roman" pitchFamily="18" charset="0"/>
                <a:cs typeface="Times New Roman" pitchFamily="18" charset="0"/>
              </a:rPr>
            </a:br>
            <a:r>
              <a:rPr lang="ru-RU">
                <a:latin typeface="Times New Roman" pitchFamily="18" charset="0"/>
                <a:cs typeface="Times New Roman" pitchFamily="18" charset="0"/>
              </a:rPr>
              <a:t>Статья с Фестиваля педагогических идей "Открытый урок" </a:t>
            </a:r>
            <a:r>
              <a:rPr lang="en-US">
                <a:latin typeface="Times New Roman" pitchFamily="18" charset="0"/>
                <a:cs typeface="Times New Roman" pitchFamily="18" charset="0"/>
                <a:hlinkClick r:id="rId4"/>
              </a:rPr>
              <a:t>http://ds82.ru/doshkolnik/1304-.html</a:t>
            </a:r>
            <a:endParaRPr lang="ru-RU">
              <a:latin typeface="Times New Roman" pitchFamily="18" charset="0"/>
              <a:cs typeface="Times New Roman" pitchFamily="18" charset="0"/>
            </a:endParaRPr>
          </a:p>
          <a:p>
            <a:endParaRPr lang="ru-RU"/>
          </a:p>
        </p:txBody>
      </p:sp>
      <p:sp>
        <p:nvSpPr>
          <p:cNvPr id="4" name="Прямоугольник 6"/>
          <p:cNvSpPr>
            <a:spLocks noChangeArrowheads="1"/>
          </p:cNvSpPr>
          <p:nvPr/>
        </p:nvSpPr>
        <p:spPr bwMode="auto">
          <a:xfrm>
            <a:off x="3514725" y="600075"/>
            <a:ext cx="1535113" cy="523875"/>
          </a:xfrm>
          <a:prstGeom prst="rect">
            <a:avLst/>
          </a:prstGeom>
          <a:noFill/>
          <a:ln w="9525">
            <a:noFill/>
            <a:miter lim="800000"/>
            <a:headEnd/>
            <a:tailEnd/>
          </a:ln>
        </p:spPr>
        <p:txBody>
          <a:bodyPr wrap="none">
            <a:spAutoFit/>
          </a:bodyPr>
          <a:lstStyle/>
          <a:p>
            <a:pPr>
              <a:defRPr/>
            </a:pPr>
            <a:r>
              <a:rPr lang="ru-RU" sz="2800" b="1" dirty="0">
                <a:solidFill>
                  <a:srgbClr val="003366"/>
                </a:solidFill>
                <a:latin typeface="Times New Roman" pitchFamily="18" charset="0"/>
                <a:ea typeface="+mj-ea"/>
                <a:cs typeface="Times New Roman" pitchFamily="18" charset="0"/>
              </a:rPr>
              <a:t>Ресурсы</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375" y="571500"/>
            <a:ext cx="8153400" cy="990600"/>
          </a:xfrm>
        </p:spPr>
        <p:txBody>
          <a:bodyPr/>
          <a:lstStyle/>
          <a:p>
            <a:pPr>
              <a:defRPr/>
            </a:pPr>
            <a:r>
              <a:rPr lang="ru-RU" sz="2800" b="1" kern="1200" dirty="0" smtClean="0">
                <a:solidFill>
                  <a:srgbClr val="003366"/>
                </a:solidFill>
                <a:latin typeface="Times New Roman" pitchFamily="18" charset="0"/>
                <a:cs typeface="Times New Roman" pitchFamily="18" charset="0"/>
              </a:rPr>
              <a:t>Цифровые (электронные) </a:t>
            </a:r>
            <a:br>
              <a:rPr lang="ru-RU" sz="2800" b="1" kern="1200" dirty="0" smtClean="0">
                <a:solidFill>
                  <a:srgbClr val="003366"/>
                </a:solidFill>
                <a:latin typeface="Times New Roman" pitchFamily="18" charset="0"/>
                <a:cs typeface="Times New Roman" pitchFamily="18" charset="0"/>
              </a:rPr>
            </a:br>
            <a:r>
              <a:rPr lang="ru-RU" sz="2800" b="1" kern="1200" dirty="0" smtClean="0">
                <a:solidFill>
                  <a:srgbClr val="003366"/>
                </a:solidFill>
                <a:latin typeface="Times New Roman" pitchFamily="18" charset="0"/>
                <a:cs typeface="Times New Roman" pitchFamily="18" charset="0"/>
              </a:rPr>
              <a:t>образовательные ресурсы</a:t>
            </a:r>
          </a:p>
        </p:txBody>
      </p:sp>
      <p:sp>
        <p:nvSpPr>
          <p:cNvPr id="15363" name="Rectangle 3"/>
          <p:cNvSpPr>
            <a:spLocks noGrp="1" noChangeArrowheads="1"/>
          </p:cNvSpPr>
          <p:nvPr>
            <p:ph sz="quarter" idx="1"/>
          </p:nvPr>
        </p:nvSpPr>
        <p:spPr>
          <a:xfrm>
            <a:off x="642938" y="2000250"/>
            <a:ext cx="8153400" cy="3595688"/>
          </a:xfrm>
        </p:spPr>
        <p:txBody>
          <a:bodyPr/>
          <a:lstStyle/>
          <a:p>
            <a:pPr marL="0" indent="0">
              <a:buFontTx/>
              <a:buNone/>
              <a:defRPr/>
            </a:pPr>
            <a:r>
              <a:rPr lang="ru-RU" sz="2400" b="1" i="1" kern="1200" dirty="0" smtClean="0">
                <a:solidFill>
                  <a:srgbClr val="0070C0"/>
                </a:solidFill>
                <a:latin typeface="Cambria" pitchFamily="18" charset="0"/>
                <a:cs typeface="Times New Roman" pitchFamily="18" charset="0"/>
              </a:rPr>
              <a:t>ЦОР (ЭОР) - специальным образом сформированные блоки разнообразных информационных ресурсов, предназначенные для использования в учебном (образовательном) процессе,  представленные в цифровом (электронном) виде и функционирующие на базе средств информационных и коммуникационных технологий (ИКТ)</a:t>
            </a:r>
          </a:p>
        </p:txBody>
      </p:sp>
      <p:sp>
        <p:nvSpPr>
          <p:cNvPr id="4100" name="Заголовок 1"/>
          <p:cNvSpPr txBox="1">
            <a:spLocks/>
          </p:cNvSpPr>
          <p:nvPr/>
        </p:nvSpPr>
        <p:spPr bwMode="auto">
          <a:xfrm>
            <a:off x="428625" y="5000625"/>
            <a:ext cx="7715250" cy="1079500"/>
          </a:xfrm>
          <a:prstGeom prst="rect">
            <a:avLst/>
          </a:prstGeom>
          <a:noFill/>
          <a:ln w="9525">
            <a:noFill/>
            <a:miter lim="800000"/>
            <a:headEnd/>
            <a:tailEnd/>
          </a:ln>
        </p:spPr>
        <p:txBody>
          <a:bodyPr anchor="ctr"/>
          <a:lstStyle/>
          <a:p>
            <a:pPr algn="ctr">
              <a:lnSpc>
                <a:spcPct val="150000"/>
              </a:lnSpc>
            </a:pPr>
            <a:r>
              <a:rPr lang="ru-RU" sz="1600" b="1" i="1">
                <a:latin typeface="Times New Roman" pitchFamily="18" charset="0"/>
                <a:cs typeface="Times New Roman" pitchFamily="18" charset="0"/>
              </a:rPr>
              <a:t>Ресурс  (образовательный) </a:t>
            </a:r>
            <a:r>
              <a:rPr lang="ru-RU" sz="1600" i="1">
                <a:latin typeface="Times New Roman" pitchFamily="18" charset="0"/>
                <a:cs typeface="Times New Roman" pitchFamily="18" charset="0"/>
              </a:rPr>
              <a:t>- запас, источник,  средство, возможность для осуществления процесса (образовательного)</a:t>
            </a:r>
          </a:p>
        </p:txBody>
      </p:sp>
      <p:pic>
        <p:nvPicPr>
          <p:cNvPr id="4101" name="Picture 22" descr="074"/>
          <p:cNvPicPr>
            <a:picLocks noChangeAspect="1" noChangeArrowheads="1"/>
          </p:cNvPicPr>
          <p:nvPr/>
        </p:nvPicPr>
        <p:blipFill>
          <a:blip r:embed="rId2"/>
          <a:srcRect/>
          <a:stretch>
            <a:fillRect/>
          </a:stretch>
        </p:blipFill>
        <p:spPr bwMode="auto">
          <a:xfrm>
            <a:off x="571500" y="377825"/>
            <a:ext cx="1500188" cy="13192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rrowheads="1"/>
          </p:cNvSpPr>
          <p:nvPr/>
        </p:nvSpPr>
        <p:spPr bwMode="auto">
          <a:xfrm>
            <a:off x="785813" y="4429125"/>
            <a:ext cx="8001000" cy="1571625"/>
          </a:xfrm>
          <a:prstGeom prst="rect">
            <a:avLst/>
          </a:prstGeom>
          <a:noFill/>
          <a:ln w="9525">
            <a:noFill/>
            <a:miter lim="800000"/>
            <a:headEnd/>
            <a:tailEnd/>
          </a:ln>
        </p:spPr>
        <p:txBody>
          <a:bodyPr lIns="0" tIns="0" rIns="0" bIns="0" anchor="ctr"/>
          <a:lstStyle/>
          <a:p>
            <a:pPr defTabSz="449263" eaLnBrk="0" hangingPunct="0">
              <a:lnSpc>
                <a:spcPct val="93000"/>
              </a:lnSpc>
              <a:spcBef>
                <a:spcPct val="20000"/>
              </a:spcBef>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200">
                <a:latin typeface="Times New Roman" pitchFamily="18" charset="0"/>
                <a:cs typeface="Times New Roman" pitchFamily="18" charset="0"/>
              </a:rPr>
              <a:t>Информационный источник, </a:t>
            </a:r>
            <a:br>
              <a:rPr lang="ru-RU" sz="2200">
                <a:latin typeface="Times New Roman" pitchFamily="18" charset="0"/>
                <a:cs typeface="Times New Roman" pitchFamily="18" charset="0"/>
              </a:rPr>
            </a:br>
            <a:r>
              <a:rPr lang="ru-RU" sz="2200">
                <a:latin typeface="Times New Roman" pitchFamily="18" charset="0"/>
                <a:cs typeface="Times New Roman" pitchFamily="18" charset="0"/>
              </a:rPr>
              <a:t>содержащий текстовую, графическую, цифровую, речевую, музыкальную, видео –, фото – и другую информацию </a:t>
            </a:r>
            <a:br>
              <a:rPr lang="ru-RU" sz="2200">
                <a:latin typeface="Times New Roman" pitchFamily="18" charset="0"/>
                <a:cs typeface="Times New Roman" pitchFamily="18" charset="0"/>
              </a:rPr>
            </a:br>
            <a:r>
              <a:rPr lang="ru-RU" sz="2200">
                <a:latin typeface="Times New Roman" pitchFamily="18" charset="0"/>
                <a:cs typeface="Times New Roman" pitchFamily="18" charset="0"/>
              </a:rPr>
              <a:t>(представленный на компьютере в виде отдельного файла или группы взаимосвязанных файлов)</a:t>
            </a:r>
          </a:p>
        </p:txBody>
      </p:sp>
      <p:sp>
        <p:nvSpPr>
          <p:cNvPr id="5124" name="Rectangle 3"/>
          <p:cNvSpPr>
            <a:spLocks noGrp="1" noChangeArrowheads="1"/>
          </p:cNvSpPr>
          <p:nvPr>
            <p:ph idx="1"/>
          </p:nvPr>
        </p:nvSpPr>
        <p:spPr>
          <a:xfrm>
            <a:off x="1071563" y="1857375"/>
            <a:ext cx="5357812" cy="2357438"/>
          </a:xfrm>
          <a:solidFill>
            <a:srgbClr val="99CCFF"/>
          </a:solidFill>
        </p:spPr>
        <p:txBody>
          <a:bodyPr/>
          <a:lstStyle/>
          <a:p>
            <a:pPr marL="365125" indent="-282575" eaLnBrk="1" hangingPunct="1">
              <a:lnSpc>
                <a:spcPct val="150000"/>
              </a:lnSpc>
              <a:buFontTx/>
              <a:buNone/>
              <a:defRPr/>
            </a:pPr>
            <a:r>
              <a:rPr lang="ru-RU" sz="2000" dirty="0" smtClean="0">
                <a:solidFill>
                  <a:srgbClr val="000066"/>
                </a:solidFill>
                <a:latin typeface="Times New Roman" pitchFamily="18" charset="0"/>
                <a:cs typeface="Times New Roman" pitchFamily="18" charset="0"/>
              </a:rPr>
              <a:t>   </a:t>
            </a:r>
            <a:r>
              <a:rPr lang="ru-RU" sz="1800" b="1" i="1" kern="1200" dirty="0" smtClean="0">
                <a:solidFill>
                  <a:srgbClr val="0070C0"/>
                </a:solidFill>
                <a:latin typeface="Cambria" pitchFamily="18" charset="0"/>
                <a:cs typeface="Times New Roman" pitchFamily="18" charset="0"/>
              </a:rPr>
              <a:t>ЦОР - образовательный ресурс  представляет собой законченный интерактивный мультимедиа продукт, направленный на достижение образовательных и дидактических целей</a:t>
            </a:r>
            <a:endParaRPr lang="en-GB" sz="1800" b="1" i="1" kern="1200" dirty="0" smtClean="0">
              <a:solidFill>
                <a:srgbClr val="0070C0"/>
              </a:solidFill>
              <a:latin typeface="Cambria" pitchFamily="18" charset="0"/>
              <a:cs typeface="Times New Roman" pitchFamily="18" charset="0"/>
            </a:endParaRPr>
          </a:p>
        </p:txBody>
      </p:sp>
      <p:sp>
        <p:nvSpPr>
          <p:cNvPr id="10" name="Rectangle 2"/>
          <p:cNvSpPr>
            <a:spLocks noGrp="1" noChangeArrowheads="1"/>
          </p:cNvSpPr>
          <p:nvPr>
            <p:ph type="title"/>
          </p:nvPr>
        </p:nvSpPr>
        <p:spPr>
          <a:xfrm>
            <a:off x="571500" y="500063"/>
            <a:ext cx="8153400" cy="990600"/>
          </a:xfrm>
        </p:spPr>
        <p:txBody>
          <a:bodyPr/>
          <a:lstStyle/>
          <a:p>
            <a:pPr>
              <a:defRPr/>
            </a:pPr>
            <a:r>
              <a:rPr lang="ru-RU" sz="2800" b="1" kern="1200" dirty="0" smtClean="0">
                <a:solidFill>
                  <a:srgbClr val="003366"/>
                </a:solidFill>
                <a:latin typeface="Times New Roman" pitchFamily="18" charset="0"/>
                <a:cs typeface="Times New Roman" pitchFamily="18" charset="0"/>
              </a:rPr>
              <a:t>Цифровые образовательные ресурсы (ЦОР)</a:t>
            </a:r>
          </a:p>
        </p:txBody>
      </p:sp>
      <p:sp>
        <p:nvSpPr>
          <p:cNvPr id="5126" name="Oval 38"/>
          <p:cNvSpPr>
            <a:spLocks noChangeArrowheads="1"/>
          </p:cNvSpPr>
          <p:nvPr/>
        </p:nvSpPr>
        <p:spPr bwMode="gray">
          <a:xfrm rot="5400000">
            <a:off x="357188" y="2428875"/>
            <a:ext cx="346075" cy="346075"/>
          </a:xfrm>
          <a:prstGeom prst="ellipse">
            <a:avLst/>
          </a:prstGeom>
          <a:solidFill>
            <a:schemeClr val="accent1"/>
          </a:solidFill>
          <a:ln w="19050">
            <a:solidFill>
              <a:srgbClr val="F8F8F8"/>
            </a:solidFill>
            <a:round/>
            <a:headEnd/>
            <a:tailEnd/>
          </a:ln>
          <a:effectLst>
            <a:outerShdw sy="50000" rotWithShape="0">
              <a:srgbClr val="000000">
                <a:alpha val="50000"/>
              </a:srgbClr>
            </a:outerShdw>
          </a:effectLst>
        </p:spPr>
        <p:txBody>
          <a:bodyPr wrap="none" anchor="ctr"/>
          <a:lstStyle/>
          <a:p>
            <a:pPr>
              <a:defRPr/>
            </a:pPr>
            <a:endParaRPr lang="ru-RU"/>
          </a:p>
        </p:txBody>
      </p:sp>
      <p:sp>
        <p:nvSpPr>
          <p:cNvPr id="5127" name="Oval 35"/>
          <p:cNvSpPr>
            <a:spLocks noChangeArrowheads="1"/>
          </p:cNvSpPr>
          <p:nvPr/>
        </p:nvSpPr>
        <p:spPr bwMode="gray">
          <a:xfrm rot="5400000">
            <a:off x="357188" y="4000500"/>
            <a:ext cx="346075" cy="346075"/>
          </a:xfrm>
          <a:prstGeom prst="ellipse">
            <a:avLst/>
          </a:prstGeom>
          <a:solidFill>
            <a:srgbClr val="99CCFF"/>
          </a:solidFill>
          <a:ln w="19050">
            <a:solidFill>
              <a:srgbClr val="F8F8F8"/>
            </a:solidFill>
            <a:round/>
            <a:headEnd/>
            <a:tailEnd/>
          </a:ln>
          <a:effectLst>
            <a:outerShdw sy="50000" rotWithShape="0">
              <a:srgbClr val="000000">
                <a:alpha val="50000"/>
              </a:srgbClr>
            </a:outerShdw>
          </a:effectLst>
        </p:spPr>
        <p:txBody>
          <a:bodyPr wrap="none" anchor="ctr"/>
          <a:lstStyle/>
          <a:p>
            <a:pPr>
              <a:defRPr/>
            </a:pPr>
            <a:endParaRPr lang="ru-RU"/>
          </a:p>
        </p:txBody>
      </p:sp>
      <p:sp>
        <p:nvSpPr>
          <p:cNvPr id="2" name="TextBox 3"/>
          <p:cNvSpPr txBox="1">
            <a:spLocks noChangeArrowheads="1"/>
          </p:cNvSpPr>
          <p:nvPr/>
        </p:nvSpPr>
        <p:spPr bwMode="auto">
          <a:xfrm>
            <a:off x="3395663" y="6286500"/>
            <a:ext cx="5748337" cy="307975"/>
          </a:xfrm>
          <a:prstGeom prst="rect">
            <a:avLst/>
          </a:prstGeom>
          <a:noFill/>
          <a:ln w="9525">
            <a:noFill/>
            <a:miter lim="800000"/>
            <a:headEnd/>
            <a:tailEnd/>
          </a:ln>
        </p:spPr>
        <p:txBody>
          <a:bodyPr>
            <a:spAutoFit/>
          </a:bodyPr>
          <a:lstStyle/>
          <a:p>
            <a:r>
              <a:rPr lang="ru-RU" sz="1400" b="1">
                <a:solidFill>
                  <a:srgbClr val="C00000"/>
                </a:solidFill>
                <a:latin typeface="Times New Roman" pitchFamily="18" charset="0"/>
                <a:cs typeface="Times New Roman" pitchFamily="18" charset="0"/>
              </a:rPr>
              <a:t>Информационные ОР объединяют электронные и цифровые ОР</a:t>
            </a:r>
          </a:p>
        </p:txBody>
      </p:sp>
      <p:pic>
        <p:nvPicPr>
          <p:cNvPr id="8" name="Picture 2" descr="http://go2.imgsmail.ru/imgpreview?key=http%3A//saithappyfamily.ru/wp-content/uploads/bez-internet.jpg&amp;mb=imgdb_preview_1083"/>
          <p:cNvPicPr>
            <a:picLocks noChangeAspect="1" noChangeArrowheads="1"/>
          </p:cNvPicPr>
          <p:nvPr/>
        </p:nvPicPr>
        <p:blipFill>
          <a:blip r:embed="rId2"/>
          <a:srcRect/>
          <a:stretch>
            <a:fillRect/>
          </a:stretch>
        </p:blipFill>
        <p:spPr bwMode="auto">
          <a:xfrm>
            <a:off x="6643702" y="2357430"/>
            <a:ext cx="2214578" cy="146738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5"/>
          <p:cNvSpPr>
            <a:spLocks noChangeArrowheads="1"/>
          </p:cNvSpPr>
          <p:nvPr/>
        </p:nvSpPr>
        <p:spPr bwMode="auto">
          <a:xfrm>
            <a:off x="1143000" y="2357438"/>
            <a:ext cx="7572375" cy="2862262"/>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Показать информацию на экране в игровой форме, что вызывает у детей огромный интерес, так как это отвечает основному виду деятельности дошкольника - </a:t>
            </a:r>
            <a:r>
              <a:rPr lang="ru-RU" sz="2000" i="1">
                <a:latin typeface="Times New Roman" pitchFamily="18" charset="0"/>
                <a:cs typeface="Times New Roman" pitchFamily="18" charset="0"/>
              </a:rPr>
              <a:t>игре</a:t>
            </a:r>
            <a:endParaRPr lang="ru-RU" sz="2000">
              <a:latin typeface="Times New Roman" pitchFamily="18" charset="0"/>
              <a:cs typeface="Times New Roman" pitchFamily="18" charset="0"/>
            </a:endParaRPr>
          </a:p>
          <a:p>
            <a:r>
              <a:rPr lang="ru-RU" sz="2000">
                <a:latin typeface="Times New Roman" pitchFamily="18" charset="0"/>
                <a:cs typeface="Times New Roman" pitchFamily="18" charset="0"/>
              </a:rPr>
              <a:t>В доступной форме, ярко, образно, преподнести дошкольникам материал, что соответствует </a:t>
            </a:r>
            <a:r>
              <a:rPr lang="ru-RU" sz="2000" i="1">
                <a:latin typeface="Times New Roman" pitchFamily="18" charset="0"/>
                <a:cs typeface="Times New Roman" pitchFamily="18" charset="0"/>
              </a:rPr>
              <a:t>наглядно-образному мышлению </a:t>
            </a:r>
            <a:r>
              <a:rPr lang="ru-RU" sz="2000">
                <a:latin typeface="Times New Roman" pitchFamily="18" charset="0"/>
                <a:cs typeface="Times New Roman" pitchFamily="18" charset="0"/>
              </a:rPr>
              <a:t>детей дошкольного возраста</a:t>
            </a:r>
          </a:p>
          <a:p>
            <a:r>
              <a:rPr lang="ru-RU" sz="2000">
                <a:latin typeface="Times New Roman" pitchFamily="18" charset="0"/>
                <a:cs typeface="Times New Roman" pitchFamily="18" charset="0"/>
              </a:rPr>
              <a:t>Привлечь внимание детей движением, звуком, мультипликацией.</a:t>
            </a:r>
          </a:p>
          <a:p>
            <a:r>
              <a:rPr lang="ru-RU" sz="2000">
                <a:latin typeface="Times New Roman" pitchFamily="18" charset="0"/>
                <a:cs typeface="Times New Roman" pitchFamily="18" charset="0"/>
              </a:rPr>
              <a:t>Способствовать развитию у дошкольников исследовательских способностей и познавательной активности</a:t>
            </a:r>
          </a:p>
        </p:txBody>
      </p:sp>
      <p:sp>
        <p:nvSpPr>
          <p:cNvPr id="6147" name="Прямоугольник 6"/>
          <p:cNvSpPr>
            <a:spLocks noChangeArrowheads="1"/>
          </p:cNvSpPr>
          <p:nvPr/>
        </p:nvSpPr>
        <p:spPr bwMode="auto">
          <a:xfrm>
            <a:off x="1714500" y="642938"/>
            <a:ext cx="4324350" cy="523875"/>
          </a:xfrm>
          <a:prstGeom prst="rect">
            <a:avLst/>
          </a:prstGeom>
          <a:noFill/>
          <a:ln w="9525">
            <a:noFill/>
            <a:miter lim="800000"/>
            <a:headEnd/>
            <a:tailEnd/>
          </a:ln>
        </p:spPr>
        <p:txBody>
          <a:bodyPr wrap="none">
            <a:spAutoFit/>
          </a:bodyPr>
          <a:lstStyle/>
          <a:p>
            <a:r>
              <a:rPr lang="ru-RU" sz="2800" b="1">
                <a:solidFill>
                  <a:srgbClr val="003366"/>
                </a:solidFill>
                <a:latin typeface="Times New Roman" pitchFamily="18" charset="0"/>
                <a:cs typeface="Times New Roman" pitchFamily="18" charset="0"/>
              </a:rPr>
              <a:t>Сегодня ЦОР позволяют:</a:t>
            </a:r>
          </a:p>
        </p:txBody>
      </p:sp>
      <p:pic>
        <p:nvPicPr>
          <p:cNvPr id="6148" name="Picture 2" descr="http://go3.imgsmail.ru/imgpreview?key=http%3A//bodyfemale.ru/uploads/posts/2012-03/1333105940%5Fdeti-i-kompyuter.jpg&amp;mb=imgdb_preview_611"/>
          <p:cNvPicPr>
            <a:picLocks noChangeAspect="1" noChangeArrowheads="1"/>
          </p:cNvPicPr>
          <p:nvPr/>
        </p:nvPicPr>
        <p:blipFill>
          <a:blip r:embed="rId3"/>
          <a:srcRect/>
          <a:stretch>
            <a:fillRect/>
          </a:stretch>
        </p:blipFill>
        <p:spPr bwMode="auto">
          <a:xfrm>
            <a:off x="6715125" y="428625"/>
            <a:ext cx="1414463" cy="1058863"/>
          </a:xfrm>
          <a:prstGeom prst="rect">
            <a:avLst/>
          </a:prstGeom>
          <a:noFill/>
          <a:ln w="9525">
            <a:noFill/>
            <a:miter lim="800000"/>
            <a:headEnd/>
            <a:tailEnd/>
          </a:ln>
        </p:spPr>
      </p:pic>
      <p:grpSp>
        <p:nvGrpSpPr>
          <p:cNvPr id="6149" name="Group 44"/>
          <p:cNvGrpSpPr>
            <a:grpSpLocks/>
          </p:cNvGrpSpPr>
          <p:nvPr/>
        </p:nvGrpSpPr>
        <p:grpSpPr bwMode="auto">
          <a:xfrm>
            <a:off x="571500" y="2214563"/>
            <a:ext cx="457200" cy="457200"/>
            <a:chOff x="384" y="1776"/>
            <a:chExt cx="1488" cy="1488"/>
          </a:xfrm>
        </p:grpSpPr>
        <p:sp>
          <p:nvSpPr>
            <p:cNvPr id="7" name="Oval 45"/>
            <p:cNvSpPr>
              <a:spLocks noChangeArrowheads="1"/>
            </p:cNvSpPr>
            <p:nvPr/>
          </p:nvSpPr>
          <p:spPr bwMode="gray">
            <a:xfrm>
              <a:off x="384" y="1776"/>
              <a:ext cx="1488" cy="1488"/>
            </a:xfrm>
            <a:prstGeom prst="ellipse">
              <a:avLst/>
            </a:prstGeom>
            <a:gradFill rotWithShape="1">
              <a:gsLst>
                <a:gs pos="0">
                  <a:schemeClr val="accent1">
                    <a:gamma/>
                    <a:tint val="10196"/>
                    <a:invGamma/>
                  </a:schemeClr>
                </a:gs>
                <a:gs pos="50000">
                  <a:schemeClr val="accent1"/>
                </a:gs>
                <a:gs pos="100000">
                  <a:schemeClr val="accent1">
                    <a:gamma/>
                    <a:tint val="10196"/>
                    <a:invGamma/>
                  </a:schemeClr>
                </a:gs>
              </a:gsLst>
              <a:lin ang="5400000" scaled="1"/>
            </a:gradFill>
            <a:ln w="12700">
              <a:solidFill>
                <a:schemeClr val="accent1"/>
              </a:solidFill>
              <a:round/>
              <a:headEnd/>
              <a:tailEnd/>
            </a:ln>
            <a:effectLst>
              <a:outerShdw dist="50800" dir="5400000" algn="ctr" rotWithShape="0">
                <a:schemeClr val="bg2">
                  <a:alpha val="50000"/>
                </a:schemeClr>
              </a:outerShdw>
            </a:effectLst>
          </p:spPr>
          <p:txBody>
            <a:bodyPr wrap="none" anchor="ctr"/>
            <a:lstStyle/>
            <a:p>
              <a:pPr>
                <a:defRPr/>
              </a:pPr>
              <a:endParaRPr lang="ru-RU">
                <a:latin typeface="Arial" pitchFamily="34" charset="0"/>
              </a:endParaRPr>
            </a:p>
          </p:txBody>
        </p:sp>
        <p:sp>
          <p:nvSpPr>
            <p:cNvPr id="8" name="Oval 46"/>
            <p:cNvSpPr>
              <a:spLocks noChangeArrowheads="1"/>
            </p:cNvSpPr>
            <p:nvPr/>
          </p:nvSpPr>
          <p:spPr bwMode="gray">
            <a:xfrm>
              <a:off x="405" y="1797"/>
              <a:ext cx="1436" cy="1436"/>
            </a:xfrm>
            <a:prstGeom prst="ellipse">
              <a:avLst/>
            </a:prstGeom>
            <a:gradFill rotWithShape="1">
              <a:gsLst>
                <a:gs pos="0">
                  <a:schemeClr val="accent1">
                    <a:gamma/>
                    <a:tint val="34902"/>
                    <a:invGamma/>
                  </a:schemeClr>
                </a:gs>
                <a:gs pos="50000">
                  <a:schemeClr val="accent1"/>
                </a:gs>
                <a:gs pos="100000">
                  <a:schemeClr val="accent1">
                    <a:gamma/>
                    <a:tint val="34902"/>
                    <a:invGamma/>
                  </a:schemeClr>
                </a:gs>
              </a:gsLst>
              <a:lin ang="5400000" scaled="1"/>
            </a:gradFill>
            <a:ln w="19050">
              <a:solidFill>
                <a:schemeClr val="accent1">
                  <a:alpha val="20000"/>
                </a:schemeClr>
              </a:solidFill>
              <a:round/>
              <a:headEnd/>
              <a:tailEnd/>
            </a:ln>
            <a:effectLst/>
          </p:spPr>
          <p:txBody>
            <a:bodyPr wrap="none" anchor="ctr"/>
            <a:lstStyle/>
            <a:p>
              <a:pPr>
                <a:defRPr/>
              </a:pPr>
              <a:endParaRPr lang="ru-RU">
                <a:latin typeface="Arial" pitchFamily="34" charset="0"/>
              </a:endParaRPr>
            </a:p>
          </p:txBody>
        </p:sp>
      </p:grpSp>
      <p:grpSp>
        <p:nvGrpSpPr>
          <p:cNvPr id="6150" name="Group 56"/>
          <p:cNvGrpSpPr>
            <a:grpSpLocks/>
          </p:cNvGrpSpPr>
          <p:nvPr/>
        </p:nvGrpSpPr>
        <p:grpSpPr bwMode="auto">
          <a:xfrm>
            <a:off x="571500" y="3071813"/>
            <a:ext cx="457200" cy="457200"/>
            <a:chOff x="384" y="1776"/>
            <a:chExt cx="1488" cy="1488"/>
          </a:xfrm>
        </p:grpSpPr>
        <p:sp>
          <p:nvSpPr>
            <p:cNvPr id="7183" name="Oval 57"/>
            <p:cNvSpPr>
              <a:spLocks noChangeArrowheads="1"/>
            </p:cNvSpPr>
            <p:nvPr/>
          </p:nvSpPr>
          <p:spPr bwMode="gray">
            <a:xfrm>
              <a:off x="384" y="1776"/>
              <a:ext cx="1488" cy="1488"/>
            </a:xfrm>
            <a:prstGeom prst="ellipse">
              <a:avLst/>
            </a:prstGeom>
            <a:gradFill rotWithShape="1">
              <a:gsLst>
                <a:gs pos="0">
                  <a:srgbClr val="FAECF4"/>
                </a:gs>
                <a:gs pos="50000">
                  <a:srgbClr val="D04896"/>
                </a:gs>
                <a:gs pos="100000">
                  <a:srgbClr val="FAECF4"/>
                </a:gs>
              </a:gsLst>
              <a:lin ang="5400000" scaled="1"/>
            </a:gradFill>
            <a:ln w="12700">
              <a:solidFill>
                <a:srgbClr val="D04896"/>
              </a:solidFill>
              <a:round/>
              <a:headEnd/>
              <a:tailEnd/>
            </a:ln>
            <a:effectLst>
              <a:outerShdw dist="50800" dir="5400000" algn="ctr" rotWithShape="0">
                <a:schemeClr val="bg2">
                  <a:alpha val="50000"/>
                </a:schemeClr>
              </a:outerShdw>
            </a:effectLst>
          </p:spPr>
          <p:txBody>
            <a:bodyPr wrap="none" anchor="ctr"/>
            <a:lstStyle/>
            <a:p>
              <a:pPr>
                <a:defRPr/>
              </a:pPr>
              <a:endParaRPr lang="ru-RU"/>
            </a:p>
          </p:txBody>
        </p:sp>
        <p:sp>
          <p:nvSpPr>
            <p:cNvPr id="6160" name="Oval 58"/>
            <p:cNvSpPr>
              <a:spLocks noChangeArrowheads="1"/>
            </p:cNvSpPr>
            <p:nvPr/>
          </p:nvSpPr>
          <p:spPr bwMode="gray">
            <a:xfrm>
              <a:off x="407" y="1799"/>
              <a:ext cx="1434" cy="1434"/>
            </a:xfrm>
            <a:prstGeom prst="ellipse">
              <a:avLst/>
            </a:prstGeom>
            <a:gradFill rotWithShape="1">
              <a:gsLst>
                <a:gs pos="0">
                  <a:srgbClr val="EFBFDA"/>
                </a:gs>
                <a:gs pos="50000">
                  <a:srgbClr val="D04896"/>
                </a:gs>
                <a:gs pos="100000">
                  <a:srgbClr val="EFBFDA"/>
                </a:gs>
              </a:gsLst>
              <a:lin ang="5400000" scaled="1"/>
            </a:gradFill>
            <a:ln w="19050">
              <a:solidFill>
                <a:srgbClr val="D04896">
                  <a:alpha val="20000"/>
                </a:srgbClr>
              </a:solidFill>
              <a:round/>
              <a:headEnd/>
              <a:tailEnd/>
            </a:ln>
          </p:spPr>
          <p:txBody>
            <a:bodyPr wrap="none" anchor="ctr"/>
            <a:lstStyle/>
            <a:p>
              <a:endParaRPr lang="ru-RU"/>
            </a:p>
          </p:txBody>
        </p:sp>
      </p:grpSp>
      <p:grpSp>
        <p:nvGrpSpPr>
          <p:cNvPr id="6151" name="Group 47"/>
          <p:cNvGrpSpPr>
            <a:grpSpLocks/>
          </p:cNvGrpSpPr>
          <p:nvPr/>
        </p:nvGrpSpPr>
        <p:grpSpPr bwMode="auto">
          <a:xfrm>
            <a:off x="571500" y="3929063"/>
            <a:ext cx="457200" cy="457200"/>
            <a:chOff x="384" y="1776"/>
            <a:chExt cx="1488" cy="1488"/>
          </a:xfrm>
        </p:grpSpPr>
        <p:sp>
          <p:nvSpPr>
            <p:cNvPr id="13" name="Oval 48"/>
            <p:cNvSpPr>
              <a:spLocks noChangeArrowheads="1"/>
            </p:cNvSpPr>
            <p:nvPr/>
          </p:nvSpPr>
          <p:spPr bwMode="gray">
            <a:xfrm>
              <a:off x="384" y="1776"/>
              <a:ext cx="1488" cy="1488"/>
            </a:xfrm>
            <a:prstGeom prst="ellipse">
              <a:avLst/>
            </a:prstGeom>
            <a:gradFill rotWithShape="1">
              <a:gsLst>
                <a:gs pos="0">
                  <a:schemeClr val="accent2">
                    <a:gamma/>
                    <a:tint val="10196"/>
                    <a:invGamma/>
                  </a:schemeClr>
                </a:gs>
                <a:gs pos="50000">
                  <a:schemeClr val="accent2"/>
                </a:gs>
                <a:gs pos="100000">
                  <a:schemeClr val="accent2">
                    <a:gamma/>
                    <a:tint val="10196"/>
                    <a:invGamma/>
                  </a:schemeClr>
                </a:gs>
              </a:gsLst>
              <a:lin ang="5400000" scaled="1"/>
            </a:gradFill>
            <a:ln w="12700">
              <a:solidFill>
                <a:schemeClr val="accent2"/>
              </a:solidFill>
              <a:round/>
              <a:headEnd/>
              <a:tailEnd/>
            </a:ln>
            <a:effectLst>
              <a:outerShdw dist="50800" dir="5400000" algn="ctr" rotWithShape="0">
                <a:schemeClr val="bg2">
                  <a:alpha val="50000"/>
                </a:schemeClr>
              </a:outerShdw>
            </a:effectLst>
          </p:spPr>
          <p:txBody>
            <a:bodyPr wrap="none" anchor="ctr"/>
            <a:lstStyle/>
            <a:p>
              <a:pPr>
                <a:defRPr/>
              </a:pPr>
              <a:endParaRPr lang="ru-RU">
                <a:latin typeface="Arial" pitchFamily="34" charset="0"/>
              </a:endParaRPr>
            </a:p>
          </p:txBody>
        </p:sp>
        <p:sp>
          <p:nvSpPr>
            <p:cNvPr id="14" name="Oval 49"/>
            <p:cNvSpPr>
              <a:spLocks noChangeArrowheads="1"/>
            </p:cNvSpPr>
            <p:nvPr/>
          </p:nvSpPr>
          <p:spPr bwMode="gray">
            <a:xfrm>
              <a:off x="405" y="1797"/>
              <a:ext cx="1436" cy="1436"/>
            </a:xfrm>
            <a:prstGeom prst="ellipse">
              <a:avLst/>
            </a:prstGeom>
            <a:gradFill rotWithShape="1">
              <a:gsLst>
                <a:gs pos="0">
                  <a:schemeClr val="accent2">
                    <a:gamma/>
                    <a:tint val="34902"/>
                    <a:invGamma/>
                  </a:schemeClr>
                </a:gs>
                <a:gs pos="50000">
                  <a:schemeClr val="accent2"/>
                </a:gs>
                <a:gs pos="100000">
                  <a:schemeClr val="accent2">
                    <a:gamma/>
                    <a:tint val="34902"/>
                    <a:invGamma/>
                  </a:schemeClr>
                </a:gs>
              </a:gsLst>
              <a:lin ang="5400000" scaled="1"/>
            </a:gradFill>
            <a:ln w="19050">
              <a:solidFill>
                <a:schemeClr val="accent2">
                  <a:alpha val="20000"/>
                </a:schemeClr>
              </a:solidFill>
              <a:round/>
              <a:headEnd/>
              <a:tailEnd/>
            </a:ln>
            <a:effectLst/>
          </p:spPr>
          <p:txBody>
            <a:bodyPr wrap="none" anchor="ctr"/>
            <a:lstStyle/>
            <a:p>
              <a:pPr>
                <a:defRPr/>
              </a:pPr>
              <a:endParaRPr lang="ru-RU">
                <a:latin typeface="Arial" pitchFamily="34" charset="0"/>
              </a:endParaRPr>
            </a:p>
          </p:txBody>
        </p:sp>
      </p:grpSp>
      <p:grpSp>
        <p:nvGrpSpPr>
          <p:cNvPr id="6152" name="Group 50"/>
          <p:cNvGrpSpPr>
            <a:grpSpLocks/>
          </p:cNvGrpSpPr>
          <p:nvPr/>
        </p:nvGrpSpPr>
        <p:grpSpPr bwMode="auto">
          <a:xfrm>
            <a:off x="571500" y="4786313"/>
            <a:ext cx="457200" cy="457200"/>
            <a:chOff x="384" y="1776"/>
            <a:chExt cx="1488" cy="1488"/>
          </a:xfrm>
        </p:grpSpPr>
        <p:sp>
          <p:nvSpPr>
            <p:cNvPr id="16" name="Oval 51"/>
            <p:cNvSpPr>
              <a:spLocks noChangeArrowheads="1"/>
            </p:cNvSpPr>
            <p:nvPr/>
          </p:nvSpPr>
          <p:spPr bwMode="gray">
            <a:xfrm>
              <a:off x="384" y="1776"/>
              <a:ext cx="1488" cy="1488"/>
            </a:xfrm>
            <a:prstGeom prst="ellipse">
              <a:avLst/>
            </a:prstGeom>
            <a:gradFill rotWithShape="1">
              <a:gsLst>
                <a:gs pos="0">
                  <a:schemeClr val="hlink">
                    <a:gamma/>
                    <a:tint val="10196"/>
                    <a:invGamma/>
                  </a:schemeClr>
                </a:gs>
                <a:gs pos="50000">
                  <a:schemeClr val="hlink"/>
                </a:gs>
                <a:gs pos="100000">
                  <a:schemeClr val="hlink">
                    <a:gamma/>
                    <a:tint val="10196"/>
                    <a:invGamma/>
                  </a:schemeClr>
                </a:gs>
              </a:gsLst>
              <a:lin ang="5400000" scaled="1"/>
            </a:gradFill>
            <a:ln w="12700">
              <a:solidFill>
                <a:schemeClr val="hlink"/>
              </a:solidFill>
              <a:round/>
              <a:headEnd/>
              <a:tailEnd/>
            </a:ln>
            <a:effectLst>
              <a:outerShdw dist="50800" dir="5400000" algn="ctr" rotWithShape="0">
                <a:schemeClr val="bg2">
                  <a:alpha val="50000"/>
                </a:schemeClr>
              </a:outerShdw>
            </a:effectLst>
          </p:spPr>
          <p:txBody>
            <a:bodyPr wrap="none" anchor="ctr"/>
            <a:lstStyle/>
            <a:p>
              <a:pPr>
                <a:defRPr/>
              </a:pPr>
              <a:endParaRPr lang="ru-RU">
                <a:latin typeface="Arial" pitchFamily="34" charset="0"/>
              </a:endParaRPr>
            </a:p>
          </p:txBody>
        </p:sp>
        <p:sp>
          <p:nvSpPr>
            <p:cNvPr id="17" name="Oval 52"/>
            <p:cNvSpPr>
              <a:spLocks noChangeArrowheads="1"/>
            </p:cNvSpPr>
            <p:nvPr/>
          </p:nvSpPr>
          <p:spPr bwMode="gray">
            <a:xfrm>
              <a:off x="405" y="1797"/>
              <a:ext cx="1436" cy="1436"/>
            </a:xfrm>
            <a:prstGeom prst="ellipse">
              <a:avLst/>
            </a:prstGeom>
            <a:gradFill rotWithShape="1">
              <a:gsLst>
                <a:gs pos="0">
                  <a:schemeClr val="hlink">
                    <a:gamma/>
                    <a:tint val="34902"/>
                    <a:invGamma/>
                  </a:schemeClr>
                </a:gs>
                <a:gs pos="50000">
                  <a:schemeClr val="hlink"/>
                </a:gs>
                <a:gs pos="100000">
                  <a:schemeClr val="hlink">
                    <a:gamma/>
                    <a:tint val="34902"/>
                    <a:invGamma/>
                  </a:schemeClr>
                </a:gs>
              </a:gsLst>
              <a:lin ang="5400000" scaled="1"/>
            </a:gradFill>
            <a:ln w="19050">
              <a:solidFill>
                <a:schemeClr val="hlink">
                  <a:alpha val="20000"/>
                </a:schemeClr>
              </a:solidFill>
              <a:round/>
              <a:headEnd/>
              <a:tailEnd/>
            </a:ln>
            <a:effectLst/>
          </p:spPr>
          <p:txBody>
            <a:bodyPr wrap="none" anchor="ctr"/>
            <a:lstStyle/>
            <a:p>
              <a:pPr>
                <a:defRPr/>
              </a:pPr>
              <a:endParaRPr lang="ru-RU">
                <a:latin typeface="Arial" pitchFamily="34" charset="0"/>
              </a:endParaRPr>
            </a:p>
          </p:txBody>
        </p:sp>
      </p:grpSp>
      <p:sp>
        <p:nvSpPr>
          <p:cNvPr id="6153" name="Rectangle 1"/>
          <p:cNvSpPr>
            <a:spLocks noChangeArrowheads="1"/>
          </p:cNvSpPr>
          <p:nvPr/>
        </p:nvSpPr>
        <p:spPr bwMode="auto">
          <a:xfrm>
            <a:off x="857250" y="5357813"/>
            <a:ext cx="7715250" cy="1631950"/>
          </a:xfrm>
          <a:prstGeom prst="rect">
            <a:avLst/>
          </a:prstGeom>
          <a:noFill/>
          <a:ln w="9525">
            <a:noFill/>
            <a:miter lim="800000"/>
            <a:headEnd/>
            <a:tailEnd/>
          </a:ln>
        </p:spPr>
        <p:txBody>
          <a:bodyPr anchor="ctr">
            <a:spAutoFit/>
          </a:bodyPr>
          <a:lstStyle/>
          <a:p>
            <a:pPr algn="r"/>
            <a:r>
              <a:rPr lang="ru-RU" sz="1600" i="1">
                <a:solidFill>
                  <a:srgbClr val="0070C0"/>
                </a:solidFill>
                <a:latin typeface="Cambria" pitchFamily="18" charset="0"/>
                <a:cs typeface="Times New Roman" pitchFamily="18" charset="0"/>
              </a:rPr>
              <a:t>Аудиовизуальные средства обучения обладают большой информативностью, позволяют проникнуть в глубину изучаемых явлений, обеспечивают большую наглядность обучения, содействуют интенсификации учебно-воспитательного процесса, усиливают эмоциональность восприятия материала</a:t>
            </a:r>
          </a:p>
          <a:p>
            <a:r>
              <a:rPr lang="ru-RU"/>
              <a:t> </a:t>
            </a:r>
          </a:p>
          <a:p>
            <a:endParaRPr lang="ru-RU">
              <a:cs typeface="Arial" charset="0"/>
            </a:endParaRPr>
          </a:p>
        </p:txBody>
      </p:sp>
      <p:sp>
        <p:nvSpPr>
          <p:cNvPr id="6154" name="Rectangle 1"/>
          <p:cNvSpPr>
            <a:spLocks noChangeArrowheads="1"/>
          </p:cNvSpPr>
          <p:nvPr/>
        </p:nvSpPr>
        <p:spPr bwMode="auto">
          <a:xfrm>
            <a:off x="1143000" y="1643063"/>
            <a:ext cx="7715250" cy="646112"/>
          </a:xfrm>
          <a:prstGeom prst="rect">
            <a:avLst/>
          </a:prstGeom>
          <a:noFill/>
          <a:ln w="9525">
            <a:noFill/>
            <a:miter lim="800000"/>
            <a:headEnd/>
            <a:tailEnd/>
          </a:ln>
        </p:spPr>
        <p:txBody>
          <a:bodyPr anchor="ctr">
            <a:spAutoFit/>
          </a:bodyPr>
          <a:lstStyle/>
          <a:p>
            <a:r>
              <a:rPr lang="ru-RU" b="1" i="1">
                <a:solidFill>
                  <a:srgbClr val="0070C0"/>
                </a:solidFill>
                <a:latin typeface="Cambria" pitchFamily="18" charset="0"/>
                <a:cs typeface="Times New Roman" pitchFamily="18" charset="0"/>
              </a:rPr>
              <a:t>Обогатить, качественно обновить воспитательно-образовательный процесс в ДОУ и повысить его эффективность</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black">
          <a:xfrm>
            <a:off x="3357563" y="6000750"/>
            <a:ext cx="4800600" cy="0"/>
          </a:xfrm>
          <a:prstGeom prst="line">
            <a:avLst/>
          </a:prstGeom>
          <a:noFill/>
          <a:ln w="28575" cap="rnd">
            <a:solidFill>
              <a:schemeClr val="tx1"/>
            </a:solidFill>
            <a:prstDash val="sysDot"/>
            <a:round/>
            <a:headEnd/>
            <a:tailEnd/>
          </a:ln>
        </p:spPr>
        <p:txBody>
          <a:bodyPr/>
          <a:lstStyle/>
          <a:p>
            <a:endParaRPr lang="ru-RU"/>
          </a:p>
        </p:txBody>
      </p:sp>
      <p:sp>
        <p:nvSpPr>
          <p:cNvPr id="35847" name="Rectangle 7"/>
          <p:cNvSpPr>
            <a:spLocks noGrp="1" noChangeArrowheads="1"/>
          </p:cNvSpPr>
          <p:nvPr>
            <p:ph type="title"/>
          </p:nvPr>
        </p:nvSpPr>
        <p:spPr>
          <a:xfrm>
            <a:off x="914400" y="428625"/>
            <a:ext cx="8229600" cy="1143000"/>
          </a:xfrm>
        </p:spPr>
        <p:txBody>
          <a:bodyPr/>
          <a:lstStyle/>
          <a:p>
            <a:pPr eaLnBrk="1" hangingPunct="1">
              <a:defRPr/>
            </a:pPr>
            <a:r>
              <a:rPr lang="ru-RU" sz="2000" b="1" kern="1200" dirty="0" smtClean="0">
                <a:solidFill>
                  <a:srgbClr val="003366"/>
                </a:solidFill>
                <a:latin typeface="Times New Roman" pitchFamily="18" charset="0"/>
                <a:cs typeface="Times New Roman" pitchFamily="18" charset="0"/>
              </a:rPr>
              <a:t>ЦОР по сравнению с  традиционными формами обучения дошкольников, обладают рядом преимуществ</a:t>
            </a:r>
            <a:endParaRPr lang="en-US" sz="2000" b="1" kern="1200" dirty="0" smtClean="0">
              <a:solidFill>
                <a:srgbClr val="003366"/>
              </a:solidFill>
              <a:latin typeface="Times New Roman" pitchFamily="18" charset="0"/>
              <a:cs typeface="Times New Roman" pitchFamily="18" charset="0"/>
            </a:endParaRPr>
          </a:p>
        </p:txBody>
      </p:sp>
      <p:sp>
        <p:nvSpPr>
          <p:cNvPr id="7172" name="Rectangle 8"/>
          <p:cNvSpPr>
            <a:spLocks noChangeArrowheads="1"/>
          </p:cNvSpPr>
          <p:nvPr/>
        </p:nvSpPr>
        <p:spPr bwMode="black">
          <a:xfrm>
            <a:off x="2928938" y="1714500"/>
            <a:ext cx="6000750" cy="1938338"/>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сочетают в себе динамику, звук и изображение, что позволяет поддерживать интерес и внимание ребенка</a:t>
            </a:r>
          </a:p>
          <a:p>
            <a:endParaRPr lang="ru-RU" sz="2000">
              <a:latin typeface="Times New Roman" pitchFamily="18" charset="0"/>
              <a:cs typeface="Times New Roman" pitchFamily="18" charset="0"/>
            </a:endParaRPr>
          </a:p>
          <a:p>
            <a:r>
              <a:rPr lang="ru-RU" sz="2000" b="1">
                <a:latin typeface="Times New Roman" pitchFamily="18" charset="0"/>
                <a:cs typeface="Times New Roman" pitchFamily="18" charset="0"/>
              </a:rPr>
              <a:t>позволяют моделировать такие жизненные ситуации, которые нельзя увидеть в повседневной жизни</a:t>
            </a:r>
          </a:p>
        </p:txBody>
      </p:sp>
      <p:grpSp>
        <p:nvGrpSpPr>
          <p:cNvPr id="7173" name="Group 93"/>
          <p:cNvGrpSpPr>
            <a:grpSpLocks/>
          </p:cNvGrpSpPr>
          <p:nvPr/>
        </p:nvGrpSpPr>
        <p:grpSpPr bwMode="auto">
          <a:xfrm>
            <a:off x="2357438" y="1714500"/>
            <a:ext cx="393700" cy="393700"/>
            <a:chOff x="3071" y="1006"/>
            <a:chExt cx="416" cy="416"/>
          </a:xfrm>
        </p:grpSpPr>
        <p:sp>
          <p:nvSpPr>
            <p:cNvPr id="8227"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ru-RU"/>
            </a:p>
          </p:txBody>
        </p:sp>
        <p:grpSp>
          <p:nvGrpSpPr>
            <p:cNvPr id="7202" name="Group 63"/>
            <p:cNvGrpSpPr>
              <a:grpSpLocks/>
            </p:cNvGrpSpPr>
            <p:nvPr/>
          </p:nvGrpSpPr>
          <p:grpSpPr bwMode="auto">
            <a:xfrm rot="-2288454">
              <a:off x="3106" y="1034"/>
              <a:ext cx="348" cy="356"/>
              <a:chOff x="887" y="2040"/>
              <a:chExt cx="433" cy="422"/>
            </a:xfrm>
          </p:grpSpPr>
          <p:pic>
            <p:nvPicPr>
              <p:cNvPr id="7204" name="Picture 64" descr="circuler_1"/>
              <p:cNvPicPr>
                <a:picLocks noChangeAspect="1" noChangeArrowheads="1"/>
              </p:cNvPicPr>
              <p:nvPr/>
            </p:nvPicPr>
            <p:blipFill>
              <a:blip r:embed="rId2"/>
              <a:srcRect/>
              <a:stretch>
                <a:fillRect/>
              </a:stretch>
            </p:blipFill>
            <p:spPr bwMode="gray">
              <a:xfrm>
                <a:off x="887" y="2040"/>
                <a:ext cx="430" cy="420"/>
              </a:xfrm>
              <a:prstGeom prst="rect">
                <a:avLst/>
              </a:prstGeom>
              <a:noFill/>
              <a:ln w="9525">
                <a:noFill/>
                <a:miter lim="800000"/>
                <a:headEnd/>
                <a:tailEnd/>
              </a:ln>
            </p:spPr>
          </p:pic>
          <p:sp>
            <p:nvSpPr>
              <p:cNvPr id="35905"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7206" name="Picture 66" descr="Picture2"/>
              <p:cNvPicPr>
                <a:picLocks noChangeAspect="1" noChangeArrowheads="1"/>
              </p:cNvPicPr>
              <p:nvPr/>
            </p:nvPicPr>
            <p:blipFill>
              <a:blip r:embed="rId3"/>
              <a:srcRect/>
              <a:stretch>
                <a:fillRect/>
              </a:stretch>
            </p:blipFill>
            <p:spPr bwMode="gray">
              <a:xfrm>
                <a:off x="930" y="2044"/>
                <a:ext cx="345" cy="149"/>
              </a:xfrm>
              <a:prstGeom prst="rect">
                <a:avLst/>
              </a:prstGeom>
              <a:noFill/>
              <a:ln w="9525">
                <a:noFill/>
                <a:miter lim="800000"/>
                <a:headEnd/>
                <a:tailEnd/>
              </a:ln>
            </p:spPr>
          </p:pic>
        </p:grpSp>
        <p:pic>
          <p:nvPicPr>
            <p:cNvPr id="7203" name="Picture 86"/>
            <p:cNvPicPr>
              <a:picLocks noChangeAspect="1" noChangeArrowheads="1"/>
            </p:cNvPicPr>
            <p:nvPr/>
          </p:nvPicPr>
          <p:blipFill>
            <a:blip r:embed="rId4"/>
            <a:srcRect l="12015" t="9302" r="12404" b="12598"/>
            <a:stretch>
              <a:fillRect/>
            </a:stretch>
          </p:blipFill>
          <p:spPr bwMode="gray">
            <a:xfrm>
              <a:off x="3098" y="1020"/>
              <a:ext cx="359" cy="370"/>
            </a:xfrm>
            <a:prstGeom prst="rect">
              <a:avLst/>
            </a:prstGeom>
            <a:noFill/>
            <a:ln w="9525">
              <a:noFill/>
              <a:miter lim="800000"/>
              <a:headEnd/>
              <a:tailEnd/>
            </a:ln>
          </p:spPr>
        </p:pic>
      </p:grpSp>
      <p:grpSp>
        <p:nvGrpSpPr>
          <p:cNvPr id="7174" name="Group 92"/>
          <p:cNvGrpSpPr>
            <a:grpSpLocks/>
          </p:cNvGrpSpPr>
          <p:nvPr/>
        </p:nvGrpSpPr>
        <p:grpSpPr bwMode="auto">
          <a:xfrm>
            <a:off x="2357438" y="3929063"/>
            <a:ext cx="393700" cy="393700"/>
            <a:chOff x="3647" y="1006"/>
            <a:chExt cx="416" cy="416"/>
          </a:xfrm>
        </p:grpSpPr>
        <p:sp>
          <p:nvSpPr>
            <p:cNvPr id="8221" name="Oval 67"/>
            <p:cNvSpPr>
              <a:spLocks noChangeArrowheads="1"/>
            </p:cNvSpPr>
            <p:nvPr/>
          </p:nvSpPr>
          <p:spPr bwMode="gray">
            <a:xfrm>
              <a:off x="3647"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ru-RU"/>
            </a:p>
          </p:txBody>
        </p:sp>
        <p:grpSp>
          <p:nvGrpSpPr>
            <p:cNvPr id="7196" name="Group 68"/>
            <p:cNvGrpSpPr>
              <a:grpSpLocks/>
            </p:cNvGrpSpPr>
            <p:nvPr/>
          </p:nvGrpSpPr>
          <p:grpSpPr bwMode="auto">
            <a:xfrm rot="-2288454">
              <a:off x="3682" y="1034"/>
              <a:ext cx="348" cy="356"/>
              <a:chOff x="887" y="2040"/>
              <a:chExt cx="433" cy="422"/>
            </a:xfrm>
          </p:grpSpPr>
          <p:pic>
            <p:nvPicPr>
              <p:cNvPr id="7198" name="Picture 69" descr="circuler_1"/>
              <p:cNvPicPr>
                <a:picLocks noChangeAspect="1" noChangeArrowheads="1"/>
              </p:cNvPicPr>
              <p:nvPr/>
            </p:nvPicPr>
            <p:blipFill>
              <a:blip r:embed="rId2"/>
              <a:srcRect/>
              <a:stretch>
                <a:fillRect/>
              </a:stretch>
            </p:blipFill>
            <p:spPr bwMode="gray">
              <a:xfrm>
                <a:off x="887" y="2040"/>
                <a:ext cx="430" cy="420"/>
              </a:xfrm>
              <a:prstGeom prst="rect">
                <a:avLst/>
              </a:prstGeom>
              <a:noFill/>
              <a:ln w="9525">
                <a:noFill/>
                <a:miter lim="800000"/>
                <a:headEnd/>
                <a:tailEnd/>
              </a:ln>
            </p:spPr>
          </p:pic>
          <p:sp>
            <p:nvSpPr>
              <p:cNvPr id="35910" name="Oval 70"/>
              <p:cNvSpPr>
                <a:spLocks noChangeArrowheads="1"/>
              </p:cNvSpPr>
              <p:nvPr/>
            </p:nvSpPr>
            <p:spPr bwMode="gray">
              <a:xfrm>
                <a:off x="887" y="2040"/>
                <a:ext cx="432"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7200" name="Picture 71" descr="Picture2"/>
              <p:cNvPicPr>
                <a:picLocks noChangeAspect="1" noChangeArrowheads="1"/>
              </p:cNvPicPr>
              <p:nvPr/>
            </p:nvPicPr>
            <p:blipFill>
              <a:blip r:embed="rId3"/>
              <a:srcRect/>
              <a:stretch>
                <a:fillRect/>
              </a:stretch>
            </p:blipFill>
            <p:spPr bwMode="gray">
              <a:xfrm>
                <a:off x="930" y="2044"/>
                <a:ext cx="345" cy="149"/>
              </a:xfrm>
              <a:prstGeom prst="rect">
                <a:avLst/>
              </a:prstGeom>
              <a:noFill/>
              <a:ln w="9525">
                <a:noFill/>
                <a:miter lim="800000"/>
                <a:headEnd/>
                <a:tailEnd/>
              </a:ln>
            </p:spPr>
          </p:pic>
        </p:grpSp>
        <p:pic>
          <p:nvPicPr>
            <p:cNvPr id="7197" name="Picture 87"/>
            <p:cNvPicPr>
              <a:picLocks noChangeAspect="1" noChangeArrowheads="1"/>
            </p:cNvPicPr>
            <p:nvPr/>
          </p:nvPicPr>
          <p:blipFill>
            <a:blip r:embed="rId4"/>
            <a:srcRect l="12015" t="9302" r="12404" b="12598"/>
            <a:stretch>
              <a:fillRect/>
            </a:stretch>
          </p:blipFill>
          <p:spPr bwMode="gray">
            <a:xfrm>
              <a:off x="3676" y="1020"/>
              <a:ext cx="359" cy="370"/>
            </a:xfrm>
            <a:prstGeom prst="rect">
              <a:avLst/>
            </a:prstGeom>
            <a:noFill/>
            <a:ln w="9525">
              <a:noFill/>
              <a:miter lim="800000"/>
              <a:headEnd/>
              <a:tailEnd/>
            </a:ln>
          </p:spPr>
        </p:pic>
      </p:grpSp>
      <p:grpSp>
        <p:nvGrpSpPr>
          <p:cNvPr id="7175" name="Group 90"/>
          <p:cNvGrpSpPr>
            <a:grpSpLocks/>
          </p:cNvGrpSpPr>
          <p:nvPr/>
        </p:nvGrpSpPr>
        <p:grpSpPr bwMode="auto">
          <a:xfrm>
            <a:off x="2357438" y="5000625"/>
            <a:ext cx="393700" cy="393700"/>
            <a:chOff x="4803" y="1006"/>
            <a:chExt cx="416" cy="416"/>
          </a:xfrm>
        </p:grpSpPr>
        <p:sp>
          <p:nvSpPr>
            <p:cNvPr id="8215" name="Oval 81"/>
            <p:cNvSpPr>
              <a:spLocks noChangeArrowheads="1"/>
            </p:cNvSpPr>
            <p:nvPr/>
          </p:nvSpPr>
          <p:spPr bwMode="gray">
            <a:xfrm>
              <a:off x="480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ru-RU"/>
            </a:p>
          </p:txBody>
        </p:sp>
        <p:grpSp>
          <p:nvGrpSpPr>
            <p:cNvPr id="7190" name="Group 82"/>
            <p:cNvGrpSpPr>
              <a:grpSpLocks/>
            </p:cNvGrpSpPr>
            <p:nvPr/>
          </p:nvGrpSpPr>
          <p:grpSpPr bwMode="auto">
            <a:xfrm rot="-2288454">
              <a:off x="4838" y="1034"/>
              <a:ext cx="348" cy="356"/>
              <a:chOff x="887" y="2040"/>
              <a:chExt cx="433" cy="422"/>
            </a:xfrm>
          </p:grpSpPr>
          <p:pic>
            <p:nvPicPr>
              <p:cNvPr id="7192" name="Picture 83" descr="circuler_1"/>
              <p:cNvPicPr>
                <a:picLocks noChangeAspect="1" noChangeArrowheads="1"/>
              </p:cNvPicPr>
              <p:nvPr/>
            </p:nvPicPr>
            <p:blipFill>
              <a:blip r:embed="rId2"/>
              <a:srcRect/>
              <a:stretch>
                <a:fillRect/>
              </a:stretch>
            </p:blipFill>
            <p:spPr bwMode="gray">
              <a:xfrm>
                <a:off x="887" y="2040"/>
                <a:ext cx="430" cy="420"/>
              </a:xfrm>
              <a:prstGeom prst="rect">
                <a:avLst/>
              </a:prstGeom>
              <a:noFill/>
              <a:ln w="9525">
                <a:noFill/>
                <a:miter lim="800000"/>
                <a:headEnd/>
                <a:tailEnd/>
              </a:ln>
            </p:spPr>
          </p:pic>
          <p:sp>
            <p:nvSpPr>
              <p:cNvPr id="7193" name="Oval 84"/>
              <p:cNvSpPr>
                <a:spLocks noChangeArrowheads="1"/>
              </p:cNvSpPr>
              <p:nvPr/>
            </p:nvSpPr>
            <p:spPr bwMode="gray">
              <a:xfrm>
                <a:off x="887" y="2040"/>
                <a:ext cx="433" cy="422"/>
              </a:xfrm>
              <a:prstGeom prst="ellipse">
                <a:avLst/>
              </a:prstGeom>
              <a:solidFill>
                <a:srgbClr val="FB4F2D">
                  <a:alpha val="74901"/>
                </a:srgbClr>
              </a:solidFill>
              <a:ln w="9525" algn="ctr">
                <a:noFill/>
                <a:round/>
                <a:headEnd/>
                <a:tailEnd/>
              </a:ln>
            </p:spPr>
            <p:txBody>
              <a:bodyPr wrap="none" anchor="ctr"/>
              <a:lstStyle/>
              <a:p>
                <a:endParaRPr lang="ru-RU"/>
              </a:p>
            </p:txBody>
          </p:sp>
          <p:pic>
            <p:nvPicPr>
              <p:cNvPr id="7194" name="Picture 85" descr="Picture2"/>
              <p:cNvPicPr>
                <a:picLocks noChangeAspect="1" noChangeArrowheads="1"/>
              </p:cNvPicPr>
              <p:nvPr/>
            </p:nvPicPr>
            <p:blipFill>
              <a:blip r:embed="rId3"/>
              <a:srcRect/>
              <a:stretch>
                <a:fillRect/>
              </a:stretch>
            </p:blipFill>
            <p:spPr bwMode="gray">
              <a:xfrm>
                <a:off x="930" y="2044"/>
                <a:ext cx="345" cy="149"/>
              </a:xfrm>
              <a:prstGeom prst="rect">
                <a:avLst/>
              </a:prstGeom>
              <a:noFill/>
              <a:ln w="9525">
                <a:noFill/>
                <a:miter lim="800000"/>
                <a:headEnd/>
                <a:tailEnd/>
              </a:ln>
            </p:spPr>
          </p:pic>
        </p:grpSp>
        <p:pic>
          <p:nvPicPr>
            <p:cNvPr id="7191" name="Picture 89"/>
            <p:cNvPicPr>
              <a:picLocks noChangeAspect="1" noChangeArrowheads="1"/>
            </p:cNvPicPr>
            <p:nvPr/>
          </p:nvPicPr>
          <p:blipFill>
            <a:blip r:embed="rId4"/>
            <a:srcRect l="12015" t="9302" r="12404" b="12598"/>
            <a:stretch>
              <a:fillRect/>
            </a:stretch>
          </p:blipFill>
          <p:spPr bwMode="gray">
            <a:xfrm>
              <a:off x="4830" y="1020"/>
              <a:ext cx="359" cy="370"/>
            </a:xfrm>
            <a:prstGeom prst="rect">
              <a:avLst/>
            </a:prstGeom>
            <a:noFill/>
            <a:ln w="9525">
              <a:noFill/>
              <a:miter lim="800000"/>
              <a:headEnd/>
              <a:tailEnd/>
            </a:ln>
          </p:spPr>
        </p:pic>
      </p:grpSp>
      <p:sp>
        <p:nvSpPr>
          <p:cNvPr id="7176" name="Прямоугольник 49"/>
          <p:cNvSpPr>
            <a:spLocks noChangeArrowheads="1"/>
          </p:cNvSpPr>
          <p:nvPr/>
        </p:nvSpPr>
        <p:spPr bwMode="auto">
          <a:xfrm>
            <a:off x="2928938" y="3786188"/>
            <a:ext cx="5929312" cy="101600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облегчают процесс зрительного восприятия и запоминания информации с помощью ярких образов понятных дошкольникам</a:t>
            </a:r>
          </a:p>
        </p:txBody>
      </p:sp>
      <p:sp>
        <p:nvSpPr>
          <p:cNvPr id="7177" name="Line 2"/>
          <p:cNvSpPr>
            <a:spLocks noChangeShapeType="1"/>
          </p:cNvSpPr>
          <p:nvPr/>
        </p:nvSpPr>
        <p:spPr bwMode="black">
          <a:xfrm>
            <a:off x="3214688" y="3786188"/>
            <a:ext cx="4800600" cy="0"/>
          </a:xfrm>
          <a:prstGeom prst="line">
            <a:avLst/>
          </a:prstGeom>
          <a:noFill/>
          <a:ln w="28575" cap="rnd">
            <a:solidFill>
              <a:schemeClr val="tx1"/>
            </a:solidFill>
            <a:prstDash val="sysDot"/>
            <a:round/>
            <a:headEnd/>
            <a:tailEnd/>
          </a:ln>
        </p:spPr>
        <p:txBody>
          <a:bodyPr/>
          <a:lstStyle/>
          <a:p>
            <a:endParaRPr lang="ru-RU"/>
          </a:p>
        </p:txBody>
      </p:sp>
      <p:sp>
        <p:nvSpPr>
          <p:cNvPr id="7178" name="Line 2"/>
          <p:cNvSpPr>
            <a:spLocks noChangeShapeType="1"/>
          </p:cNvSpPr>
          <p:nvPr/>
        </p:nvSpPr>
        <p:spPr bwMode="black">
          <a:xfrm>
            <a:off x="3286125" y="4929188"/>
            <a:ext cx="4800600" cy="0"/>
          </a:xfrm>
          <a:prstGeom prst="line">
            <a:avLst/>
          </a:prstGeom>
          <a:noFill/>
          <a:ln w="28575" cap="rnd">
            <a:solidFill>
              <a:schemeClr val="tx1"/>
            </a:solidFill>
            <a:prstDash val="sysDot"/>
            <a:round/>
            <a:headEnd/>
            <a:tailEnd/>
          </a:ln>
        </p:spPr>
        <p:txBody>
          <a:bodyPr/>
          <a:lstStyle/>
          <a:p>
            <a:endParaRPr lang="ru-RU"/>
          </a:p>
        </p:txBody>
      </p:sp>
      <p:sp>
        <p:nvSpPr>
          <p:cNvPr id="7179" name="Line 2"/>
          <p:cNvSpPr>
            <a:spLocks noChangeShapeType="1"/>
          </p:cNvSpPr>
          <p:nvPr/>
        </p:nvSpPr>
        <p:spPr bwMode="black">
          <a:xfrm>
            <a:off x="3286125" y="2571750"/>
            <a:ext cx="4800600" cy="0"/>
          </a:xfrm>
          <a:prstGeom prst="line">
            <a:avLst/>
          </a:prstGeom>
          <a:noFill/>
          <a:ln w="28575" cap="rnd">
            <a:solidFill>
              <a:schemeClr val="tx1"/>
            </a:solidFill>
            <a:prstDash val="sysDot"/>
            <a:round/>
            <a:headEnd/>
            <a:tailEnd/>
          </a:ln>
        </p:spPr>
        <p:txBody>
          <a:bodyPr/>
          <a:lstStyle/>
          <a:p>
            <a:endParaRPr lang="ru-RU"/>
          </a:p>
        </p:txBody>
      </p:sp>
      <p:grpSp>
        <p:nvGrpSpPr>
          <p:cNvPr id="7180" name="Group 91"/>
          <p:cNvGrpSpPr>
            <a:grpSpLocks/>
          </p:cNvGrpSpPr>
          <p:nvPr/>
        </p:nvGrpSpPr>
        <p:grpSpPr bwMode="auto">
          <a:xfrm>
            <a:off x="2357438" y="2786063"/>
            <a:ext cx="393700" cy="393700"/>
            <a:chOff x="4213" y="1006"/>
            <a:chExt cx="416" cy="416"/>
          </a:xfrm>
        </p:grpSpPr>
        <p:sp>
          <p:nvSpPr>
            <p:cNvPr id="8209" name="Oval 72"/>
            <p:cNvSpPr>
              <a:spLocks noChangeArrowheads="1"/>
            </p:cNvSpPr>
            <p:nvPr/>
          </p:nvSpPr>
          <p:spPr bwMode="gray">
            <a:xfrm>
              <a:off x="421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ru-RU"/>
            </a:p>
          </p:txBody>
        </p:sp>
        <p:grpSp>
          <p:nvGrpSpPr>
            <p:cNvPr id="7184" name="Group 73"/>
            <p:cNvGrpSpPr>
              <a:grpSpLocks/>
            </p:cNvGrpSpPr>
            <p:nvPr/>
          </p:nvGrpSpPr>
          <p:grpSpPr bwMode="auto">
            <a:xfrm rot="-2288454">
              <a:off x="4248" y="1034"/>
              <a:ext cx="348" cy="356"/>
              <a:chOff x="887" y="2040"/>
              <a:chExt cx="433" cy="422"/>
            </a:xfrm>
          </p:grpSpPr>
          <p:pic>
            <p:nvPicPr>
              <p:cNvPr id="7186" name="Picture 74" descr="circuler_1"/>
              <p:cNvPicPr>
                <a:picLocks noChangeAspect="1" noChangeArrowheads="1"/>
              </p:cNvPicPr>
              <p:nvPr/>
            </p:nvPicPr>
            <p:blipFill>
              <a:blip r:embed="rId2"/>
              <a:srcRect/>
              <a:stretch>
                <a:fillRect/>
              </a:stretch>
            </p:blipFill>
            <p:spPr bwMode="gray">
              <a:xfrm>
                <a:off x="887" y="2040"/>
                <a:ext cx="430" cy="420"/>
              </a:xfrm>
              <a:prstGeom prst="rect">
                <a:avLst/>
              </a:prstGeom>
              <a:noFill/>
              <a:ln w="9525">
                <a:noFill/>
                <a:miter lim="800000"/>
                <a:headEnd/>
                <a:tailEnd/>
              </a:ln>
            </p:spPr>
          </p:pic>
          <p:sp>
            <p:nvSpPr>
              <p:cNvPr id="59" name="Oval 75"/>
              <p:cNvSpPr>
                <a:spLocks noChangeArrowheads="1"/>
              </p:cNvSpPr>
              <p:nvPr/>
            </p:nvSpPr>
            <p:spPr bwMode="gray">
              <a:xfrm>
                <a:off x="887" y="2040"/>
                <a:ext cx="432"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7188" name="Picture 76" descr="Picture2"/>
              <p:cNvPicPr>
                <a:picLocks noChangeAspect="1" noChangeArrowheads="1"/>
              </p:cNvPicPr>
              <p:nvPr/>
            </p:nvPicPr>
            <p:blipFill>
              <a:blip r:embed="rId3"/>
              <a:srcRect/>
              <a:stretch>
                <a:fillRect/>
              </a:stretch>
            </p:blipFill>
            <p:spPr bwMode="gray">
              <a:xfrm>
                <a:off x="930" y="2044"/>
                <a:ext cx="345" cy="149"/>
              </a:xfrm>
              <a:prstGeom prst="rect">
                <a:avLst/>
              </a:prstGeom>
              <a:noFill/>
              <a:ln w="9525">
                <a:noFill/>
                <a:miter lim="800000"/>
                <a:headEnd/>
                <a:tailEnd/>
              </a:ln>
            </p:spPr>
          </p:pic>
        </p:grpSp>
        <p:pic>
          <p:nvPicPr>
            <p:cNvPr id="7185" name="Picture 88"/>
            <p:cNvPicPr>
              <a:picLocks noChangeAspect="1" noChangeArrowheads="1"/>
            </p:cNvPicPr>
            <p:nvPr/>
          </p:nvPicPr>
          <p:blipFill>
            <a:blip r:embed="rId4"/>
            <a:srcRect l="12015" t="9302" r="12404" b="12598"/>
            <a:stretch>
              <a:fillRect/>
            </a:stretch>
          </p:blipFill>
          <p:spPr bwMode="gray">
            <a:xfrm>
              <a:off x="4240" y="1020"/>
              <a:ext cx="359" cy="370"/>
            </a:xfrm>
            <a:prstGeom prst="rect">
              <a:avLst/>
            </a:prstGeom>
            <a:noFill/>
            <a:ln w="9525">
              <a:noFill/>
              <a:miter lim="800000"/>
              <a:headEnd/>
              <a:tailEnd/>
            </a:ln>
          </p:spPr>
        </p:pic>
      </p:grpSp>
      <p:sp>
        <p:nvSpPr>
          <p:cNvPr id="7181" name="Прямоугольник 60"/>
          <p:cNvSpPr>
            <a:spLocks noChangeArrowheads="1"/>
          </p:cNvSpPr>
          <p:nvPr/>
        </p:nvSpPr>
        <p:spPr bwMode="auto">
          <a:xfrm>
            <a:off x="3000375" y="5072063"/>
            <a:ext cx="5929313" cy="70802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позволяют заменить почти все традиционные технические средства обучения</a:t>
            </a:r>
          </a:p>
        </p:txBody>
      </p:sp>
      <p:pic>
        <p:nvPicPr>
          <p:cNvPr id="7182" name="Рисунок 6" descr="images.jpeg"/>
          <p:cNvPicPr>
            <a:picLocks noChangeAspect="1"/>
          </p:cNvPicPr>
          <p:nvPr/>
        </p:nvPicPr>
        <p:blipFill>
          <a:blip r:embed="rId5"/>
          <a:srcRect/>
          <a:stretch>
            <a:fillRect/>
          </a:stretch>
        </p:blipFill>
        <p:spPr bwMode="auto">
          <a:xfrm>
            <a:off x="214313" y="2571750"/>
            <a:ext cx="2062162" cy="19288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10"/>
          <p:cNvSpPr>
            <a:spLocks noChangeArrowheads="1" noChangeShapeType="1" noTextEdit="1"/>
          </p:cNvSpPr>
          <p:nvPr/>
        </p:nvSpPr>
        <p:spPr bwMode="auto">
          <a:xfrm>
            <a:off x="357158" y="2071678"/>
            <a:ext cx="1947098" cy="1295401"/>
          </a:xfrm>
          <a:prstGeom prst="rect">
            <a:avLst/>
          </a:prstGeom>
          <a:ln>
            <a:noFill/>
          </a:ln>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ЦОР</a:t>
            </a:r>
          </a:p>
        </p:txBody>
      </p:sp>
      <p:sp>
        <p:nvSpPr>
          <p:cNvPr id="23564" name="Text Box 12"/>
          <p:cNvSpPr txBox="1">
            <a:spLocks noChangeArrowheads="1"/>
          </p:cNvSpPr>
          <p:nvPr/>
        </p:nvSpPr>
        <p:spPr bwMode="auto">
          <a:xfrm>
            <a:off x="2643188" y="1857375"/>
            <a:ext cx="3313112" cy="12001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altLang="ru-RU" sz="2400" b="1" dirty="0">
                <a:solidFill>
                  <a:srgbClr val="0066CC"/>
                </a:solidFill>
                <a:cs typeface="Arial" pitchFamily="34" charset="0"/>
              </a:rPr>
              <a:t>Средство развития и воспитания</a:t>
            </a:r>
          </a:p>
          <a:p>
            <a:pPr algn="ctr">
              <a:defRPr/>
            </a:pPr>
            <a:r>
              <a:rPr lang="ru-RU" altLang="ru-RU" sz="2400" b="1" dirty="0">
                <a:solidFill>
                  <a:srgbClr val="0066CC"/>
                </a:solidFill>
                <a:cs typeface="Arial" pitchFamily="34" charset="0"/>
              </a:rPr>
              <a:t>ребенка</a:t>
            </a:r>
            <a:endParaRPr lang="ru-RU" sz="2400" b="1" dirty="0">
              <a:solidFill>
                <a:srgbClr val="0066CC"/>
              </a:solidFill>
              <a:effectLst>
                <a:outerShdw blurRad="38100" dist="38100" dir="2700000" algn="tl">
                  <a:srgbClr val="000000"/>
                </a:outerShdw>
              </a:effectLst>
            </a:endParaRPr>
          </a:p>
        </p:txBody>
      </p:sp>
      <p:sp>
        <p:nvSpPr>
          <p:cNvPr id="23567" name="Text Box 15"/>
          <p:cNvSpPr txBox="1">
            <a:spLocks noChangeArrowheads="1"/>
          </p:cNvSpPr>
          <p:nvPr/>
        </p:nvSpPr>
        <p:spPr bwMode="auto">
          <a:xfrm>
            <a:off x="2643188" y="4857750"/>
            <a:ext cx="3286125" cy="15700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defPPr>
              <a:defRPr lang="ru-RU"/>
            </a:defPPr>
            <a:lvl1pPr algn="ctr">
              <a:defRPr sz="2400" b="1">
                <a:solidFill>
                  <a:srgbClr val="990033"/>
                </a:solidFill>
                <a:latin typeface="Arial" pitchFamily="34" charset="0"/>
                <a:cs typeface="Arial" pitchFamily="34" charset="0"/>
              </a:defRPr>
            </a:lvl1pPr>
          </a:lstStyle>
          <a:p>
            <a:pPr>
              <a:defRPr/>
            </a:pPr>
            <a:r>
              <a:rPr lang="ru-RU" altLang="ru-RU" dirty="0">
                <a:solidFill>
                  <a:srgbClr val="0066CC"/>
                </a:solidFill>
              </a:rPr>
              <a:t>Средство мониторинга за усвоением программы</a:t>
            </a:r>
            <a:endParaRPr lang="ru-RU" dirty="0">
              <a:solidFill>
                <a:srgbClr val="0066CC"/>
              </a:solidFill>
            </a:endParaRPr>
          </a:p>
        </p:txBody>
      </p:sp>
      <p:sp>
        <p:nvSpPr>
          <p:cNvPr id="31758" name="AutoShape 16"/>
          <p:cNvSpPr>
            <a:spLocks noChangeArrowheads="1"/>
          </p:cNvSpPr>
          <p:nvPr/>
        </p:nvSpPr>
        <p:spPr bwMode="auto">
          <a:xfrm>
            <a:off x="6227763" y="1557338"/>
            <a:ext cx="2667000" cy="1277937"/>
          </a:xfrm>
          <a:prstGeom prst="flowChartAlternate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ru-RU" altLang="ru-RU" b="1" i="1" dirty="0" smtClean="0">
                <a:solidFill>
                  <a:srgbClr val="0070C0"/>
                </a:solidFill>
                <a:latin typeface="Cambria" pitchFamily="18" charset="0"/>
                <a:cs typeface="Times New Roman" pitchFamily="18" charset="0"/>
              </a:rPr>
              <a:t>Развивающие </a:t>
            </a:r>
          </a:p>
          <a:p>
            <a:pPr algn="ctr">
              <a:defRPr/>
            </a:pPr>
            <a:r>
              <a:rPr lang="ru-RU" altLang="ru-RU" b="1" i="1" dirty="0" smtClean="0">
                <a:solidFill>
                  <a:srgbClr val="0070C0"/>
                </a:solidFill>
                <a:latin typeface="Cambria" pitchFamily="18" charset="0"/>
                <a:cs typeface="Times New Roman" pitchFamily="18" charset="0"/>
              </a:rPr>
              <a:t>компьютерные</a:t>
            </a:r>
          </a:p>
          <a:p>
            <a:pPr algn="ctr">
              <a:defRPr/>
            </a:pPr>
            <a:r>
              <a:rPr lang="ru-RU" altLang="ru-RU" b="1" i="1" dirty="0" smtClean="0">
                <a:solidFill>
                  <a:srgbClr val="0070C0"/>
                </a:solidFill>
                <a:latin typeface="Cambria" pitchFamily="18" charset="0"/>
                <a:cs typeface="Times New Roman" pitchFamily="18" charset="0"/>
              </a:rPr>
              <a:t> игры </a:t>
            </a:r>
          </a:p>
        </p:txBody>
      </p:sp>
      <p:sp>
        <p:nvSpPr>
          <p:cNvPr id="31759" name="AutoShape 17"/>
          <p:cNvSpPr>
            <a:spLocks noChangeArrowheads="1"/>
          </p:cNvSpPr>
          <p:nvPr/>
        </p:nvSpPr>
        <p:spPr bwMode="auto">
          <a:xfrm>
            <a:off x="6300788" y="3068638"/>
            <a:ext cx="2695575" cy="1079500"/>
          </a:xfrm>
          <a:prstGeom prst="flowChartAlternate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ru-RU" altLang="ru-RU" b="1" i="1" dirty="0">
                <a:solidFill>
                  <a:srgbClr val="0070C0"/>
                </a:solidFill>
                <a:latin typeface="Cambria" pitchFamily="18" charset="0"/>
                <a:cs typeface="Times New Roman" pitchFamily="18" charset="0"/>
              </a:rPr>
              <a:t>Аудиовизуальный </a:t>
            </a:r>
          </a:p>
          <a:p>
            <a:pPr algn="ctr">
              <a:defRPr/>
            </a:pPr>
            <a:r>
              <a:rPr lang="ru-RU" altLang="ru-RU" b="1" i="1" dirty="0">
                <a:solidFill>
                  <a:srgbClr val="0070C0"/>
                </a:solidFill>
                <a:latin typeface="Cambria" pitchFamily="18" charset="0"/>
                <a:cs typeface="Times New Roman" pitchFamily="18" charset="0"/>
              </a:rPr>
              <a:t>ряд,</a:t>
            </a:r>
          </a:p>
          <a:p>
            <a:pPr algn="ctr">
              <a:defRPr/>
            </a:pPr>
            <a:r>
              <a:rPr lang="ru-RU" altLang="ru-RU" b="1" i="1" dirty="0">
                <a:solidFill>
                  <a:srgbClr val="0070C0"/>
                </a:solidFill>
                <a:latin typeface="Cambria" pitchFamily="18" charset="0"/>
                <a:cs typeface="Times New Roman" pitchFamily="18" charset="0"/>
              </a:rPr>
              <a:t> презентации</a:t>
            </a:r>
          </a:p>
        </p:txBody>
      </p:sp>
      <p:sp>
        <p:nvSpPr>
          <p:cNvPr id="31757" name="AutoShape 15"/>
          <p:cNvSpPr>
            <a:spLocks noChangeArrowheads="1"/>
          </p:cNvSpPr>
          <p:nvPr/>
        </p:nvSpPr>
        <p:spPr bwMode="auto">
          <a:xfrm>
            <a:off x="6299200" y="4437063"/>
            <a:ext cx="2665413" cy="914400"/>
          </a:xfrm>
          <a:prstGeom prst="flowChartAlternate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ru-RU" altLang="ru-RU" b="1" i="1" dirty="0">
                <a:solidFill>
                  <a:srgbClr val="0070C0"/>
                </a:solidFill>
                <a:latin typeface="Cambria" pitchFamily="18" charset="0"/>
                <a:cs typeface="Times New Roman" pitchFamily="18" charset="0"/>
              </a:rPr>
              <a:t>Дидактические </a:t>
            </a:r>
          </a:p>
          <a:p>
            <a:pPr algn="ctr">
              <a:defRPr/>
            </a:pPr>
            <a:r>
              <a:rPr lang="ru-RU" altLang="ru-RU" b="1" i="1" dirty="0">
                <a:solidFill>
                  <a:srgbClr val="0070C0"/>
                </a:solidFill>
                <a:latin typeface="Cambria" pitchFamily="18" charset="0"/>
                <a:cs typeface="Times New Roman" pitchFamily="18" charset="0"/>
              </a:rPr>
              <a:t>компьютерные игры</a:t>
            </a:r>
          </a:p>
        </p:txBody>
      </p:sp>
      <p:sp>
        <p:nvSpPr>
          <p:cNvPr id="31760" name="AutoShape 19"/>
          <p:cNvSpPr>
            <a:spLocks noChangeArrowheads="1"/>
          </p:cNvSpPr>
          <p:nvPr/>
        </p:nvSpPr>
        <p:spPr bwMode="auto">
          <a:xfrm>
            <a:off x="6227763" y="5638800"/>
            <a:ext cx="2736850" cy="1103313"/>
          </a:xfrm>
          <a:prstGeom prst="flowChartAlternate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ru-RU" altLang="ru-RU" b="1" i="1" dirty="0">
                <a:solidFill>
                  <a:srgbClr val="0070C0"/>
                </a:solidFill>
                <a:latin typeface="Cambria" pitchFamily="18" charset="0"/>
                <a:cs typeface="Times New Roman" pitchFamily="18" charset="0"/>
              </a:rPr>
              <a:t>Компьютерные игры</a:t>
            </a:r>
          </a:p>
          <a:p>
            <a:pPr algn="ctr">
              <a:defRPr/>
            </a:pPr>
            <a:r>
              <a:rPr lang="ru-RU" altLang="ru-RU" b="1" i="1" dirty="0">
                <a:solidFill>
                  <a:srgbClr val="0070C0"/>
                </a:solidFill>
                <a:latin typeface="Cambria" pitchFamily="18" charset="0"/>
                <a:cs typeface="Times New Roman" pitchFamily="18" charset="0"/>
              </a:rPr>
              <a:t> для индивидуальной</a:t>
            </a:r>
          </a:p>
          <a:p>
            <a:pPr algn="ctr">
              <a:defRPr/>
            </a:pPr>
            <a:r>
              <a:rPr lang="ru-RU" altLang="ru-RU" b="1" i="1" dirty="0">
                <a:solidFill>
                  <a:srgbClr val="0070C0"/>
                </a:solidFill>
                <a:latin typeface="Cambria" pitchFamily="18" charset="0"/>
                <a:cs typeface="Times New Roman" pitchFamily="18" charset="0"/>
              </a:rPr>
              <a:t> работы с ребенком</a:t>
            </a:r>
          </a:p>
        </p:txBody>
      </p:sp>
      <p:sp>
        <p:nvSpPr>
          <p:cNvPr id="16" name="Text Box 12"/>
          <p:cNvSpPr txBox="1">
            <a:spLocks noChangeArrowheads="1"/>
          </p:cNvSpPr>
          <p:nvPr/>
        </p:nvSpPr>
        <p:spPr bwMode="auto">
          <a:xfrm>
            <a:off x="2643188" y="3286125"/>
            <a:ext cx="3313112" cy="12001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altLang="ru-RU" sz="2400" b="1" dirty="0">
                <a:solidFill>
                  <a:srgbClr val="0066CC"/>
                </a:solidFill>
                <a:cs typeface="Arial" pitchFamily="34" charset="0"/>
              </a:rPr>
              <a:t>Средство </a:t>
            </a:r>
          </a:p>
          <a:p>
            <a:pPr algn="ctr">
              <a:defRPr/>
            </a:pPr>
            <a:r>
              <a:rPr lang="ru-RU" altLang="ru-RU" sz="2400" b="1" dirty="0">
                <a:solidFill>
                  <a:srgbClr val="0066CC"/>
                </a:solidFill>
                <a:cs typeface="Arial" pitchFamily="34" charset="0"/>
              </a:rPr>
              <a:t>интерактивного</a:t>
            </a:r>
          </a:p>
          <a:p>
            <a:pPr algn="ctr">
              <a:defRPr/>
            </a:pPr>
            <a:r>
              <a:rPr lang="ru-RU" altLang="ru-RU" sz="2400" b="1" dirty="0">
                <a:solidFill>
                  <a:srgbClr val="0066CC"/>
                </a:solidFill>
                <a:cs typeface="Arial" pitchFamily="34" charset="0"/>
              </a:rPr>
              <a:t> обучения</a:t>
            </a:r>
            <a:endParaRPr lang="ru-RU" sz="2400" b="1" dirty="0">
              <a:solidFill>
                <a:srgbClr val="0066CC"/>
              </a:solidFill>
              <a:effectLst>
                <a:outerShdw blurRad="38100" dist="38100" dir="2700000" algn="tl">
                  <a:srgbClr val="000000"/>
                </a:outerShdw>
              </a:effectLst>
            </a:endParaRPr>
          </a:p>
        </p:txBody>
      </p:sp>
      <p:sp>
        <p:nvSpPr>
          <p:cNvPr id="17" name="AutoShape 16"/>
          <p:cNvSpPr>
            <a:spLocks noChangeArrowheads="1"/>
          </p:cNvSpPr>
          <p:nvPr/>
        </p:nvSpPr>
        <p:spPr bwMode="blackGray">
          <a:xfrm rot="10806395" flipH="1" flipV="1">
            <a:off x="358775" y="3287713"/>
            <a:ext cx="1784350" cy="569912"/>
          </a:xfrm>
          <a:prstGeom prst="rightArrow">
            <a:avLst>
              <a:gd name="adj1" fmla="val 46509"/>
              <a:gd name="adj2" fmla="val 42052"/>
            </a:avLst>
          </a:prstGeom>
          <a:gradFill rotWithShape="1">
            <a:gsLst>
              <a:gs pos="0">
                <a:schemeClr val="accent2">
                  <a:gamma/>
                  <a:tint val="0"/>
                  <a:invGamma/>
                  <a:alpha val="0"/>
                </a:schemeClr>
              </a:gs>
              <a:gs pos="100000">
                <a:schemeClr val="accent2"/>
              </a:gs>
            </a:gsLst>
            <a:lin ang="0" scaled="1"/>
          </a:gradFill>
          <a:ln w="9525" algn="ctr">
            <a:noFill/>
            <a:miter lim="800000"/>
            <a:headEnd/>
            <a:tailEnd/>
          </a:ln>
          <a:effectLst/>
        </p:spPr>
        <p:txBody>
          <a:bodyPr wrap="none" anchor="ctr"/>
          <a:lstStyle/>
          <a:p>
            <a:pPr>
              <a:defRPr/>
            </a:pPr>
            <a:endParaRPr lang="ru-RU">
              <a:latin typeface="Arial" pitchFamily="34" charset="0"/>
            </a:endParaRPr>
          </a:p>
        </p:txBody>
      </p:sp>
      <p:sp>
        <p:nvSpPr>
          <p:cNvPr id="8211" name="Rectangle 2"/>
          <p:cNvSpPr txBox="1">
            <a:spLocks noChangeArrowheads="1"/>
          </p:cNvSpPr>
          <p:nvPr/>
        </p:nvSpPr>
        <p:spPr bwMode="auto">
          <a:xfrm>
            <a:off x="285750" y="642938"/>
            <a:ext cx="8072438" cy="533400"/>
          </a:xfrm>
          <a:prstGeom prst="rect">
            <a:avLst/>
          </a:prstGeom>
          <a:noFill/>
          <a:ln w="9525">
            <a:noFill/>
            <a:miter lim="800000"/>
            <a:headEnd/>
            <a:tailEnd/>
          </a:ln>
        </p:spPr>
        <p:txBody>
          <a:bodyPr/>
          <a:lstStyle/>
          <a:p>
            <a:pPr algn="ctr"/>
            <a:r>
              <a:rPr lang="ru-RU" sz="2800" b="1">
                <a:solidFill>
                  <a:srgbClr val="003366"/>
                </a:solidFill>
                <a:latin typeface="Times New Roman" pitchFamily="18" charset="0"/>
                <a:cs typeface="Times New Roman" pitchFamily="18" charset="0"/>
              </a:rPr>
              <a:t>Использование ЦОР </a:t>
            </a:r>
            <a:endParaRPr lang="en-US" sz="2800" b="1">
              <a:solidFill>
                <a:srgbClr val="003366"/>
              </a:solidFill>
              <a:latin typeface="Times New Roman" pitchFamily="18" charset="0"/>
              <a:cs typeface="Times New Roman" pitchFamily="18" charset="0"/>
            </a:endParaRPr>
          </a:p>
        </p:txBody>
      </p:sp>
      <p:sp>
        <p:nvSpPr>
          <p:cNvPr id="8212" name="Rectangle 1"/>
          <p:cNvSpPr>
            <a:spLocks noChangeArrowheads="1"/>
          </p:cNvSpPr>
          <p:nvPr/>
        </p:nvSpPr>
        <p:spPr bwMode="auto">
          <a:xfrm>
            <a:off x="285750" y="4143375"/>
            <a:ext cx="2214563" cy="1570038"/>
          </a:xfrm>
          <a:prstGeom prst="rect">
            <a:avLst/>
          </a:prstGeom>
          <a:noFill/>
          <a:ln w="9525">
            <a:noFill/>
            <a:miter lim="800000"/>
            <a:headEnd/>
            <a:tailEnd/>
          </a:ln>
        </p:spPr>
        <p:txBody>
          <a:bodyPr anchor="ctr">
            <a:spAutoFit/>
          </a:bodyPr>
          <a:lstStyle/>
          <a:p>
            <a:r>
              <a:rPr lang="ru-RU" sz="1600" b="1" i="1">
                <a:solidFill>
                  <a:srgbClr val="0066CC"/>
                </a:solidFill>
                <a:latin typeface="Times New Roman" pitchFamily="18" charset="0"/>
                <a:cs typeface="Times New Roman" pitchFamily="18" charset="0"/>
              </a:rPr>
              <a:t>"Способность усваивать новые факты обратно</a:t>
            </a:r>
          </a:p>
          <a:p>
            <a:r>
              <a:rPr lang="ru-RU" sz="1600" b="1" i="1">
                <a:solidFill>
                  <a:srgbClr val="0066CC"/>
                </a:solidFill>
                <a:latin typeface="Times New Roman" pitchFamily="18" charset="0"/>
                <a:cs typeface="Times New Roman" pitchFamily="18" charset="0"/>
              </a:rPr>
              <a:t> пропорциональна возрасту" </a:t>
            </a:r>
          </a:p>
          <a:p>
            <a:r>
              <a:rPr lang="ru-RU" sz="1600" b="1" i="1">
                <a:solidFill>
                  <a:srgbClr val="0066CC"/>
                </a:solidFill>
                <a:latin typeface="Times New Roman" pitchFamily="18" charset="0"/>
                <a:cs typeface="Times New Roman" pitchFamily="18" charset="0"/>
              </a:rPr>
              <a:t>(Глен Доман)</a:t>
            </a:r>
            <a:endParaRPr lang="ru-RU" sz="1600" b="1">
              <a:solidFill>
                <a:srgbClr val="0066CC"/>
              </a:solidFill>
              <a:latin typeface="Times New Roman" pitchFamily="18" charset="0"/>
              <a:cs typeface="Times New Roman" pitchFamily="18" charset="0"/>
            </a:endParaRPr>
          </a:p>
        </p:txBody>
      </p:sp>
      <p:pic>
        <p:nvPicPr>
          <p:cNvPr id="23" name="Picture 5" descr="board"/>
          <p:cNvPicPr>
            <a:picLocks noChangeAspect="1" noChangeArrowheads="1" noCrop="1"/>
          </p:cNvPicPr>
          <p:nvPr/>
        </p:nvPicPr>
        <p:blipFill>
          <a:blip r:embed="rId2"/>
          <a:srcRect/>
          <a:stretch>
            <a:fillRect/>
          </a:stretch>
        </p:blipFill>
        <p:spPr bwMode="auto">
          <a:xfrm>
            <a:off x="500034" y="357166"/>
            <a:ext cx="1214446" cy="1214445"/>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Таблица 30"/>
          <p:cNvGraphicFramePr>
            <a:graphicFrameLocks noGrp="1"/>
          </p:cNvGraphicFramePr>
          <p:nvPr/>
        </p:nvGraphicFramePr>
        <p:xfrm>
          <a:off x="214313" y="1785938"/>
          <a:ext cx="8715376" cy="4537264"/>
        </p:xfrm>
        <a:graphic>
          <a:graphicData uri="http://schemas.openxmlformats.org/drawingml/2006/table">
            <a:tbl>
              <a:tblPr firstRow="1" bandRow="1">
                <a:tableStyleId>{5C22544A-7EE6-4342-B048-85BDC9FD1C3A}</a:tableStyleId>
              </a:tblPr>
              <a:tblGrid>
                <a:gridCol w="4357688"/>
                <a:gridCol w="4357688"/>
              </a:tblGrid>
              <a:tr h="942774">
                <a:tc>
                  <a:txBody>
                    <a:bodyPr/>
                    <a:lstStyle/>
                    <a:p>
                      <a:endParaRPr lang="ru-RU" sz="1800" dirty="0"/>
                    </a:p>
                  </a:txBody>
                  <a:tcPr marL="91439" marR="91439" marT="45709" marB="45709">
                    <a:solidFill>
                      <a:srgbClr val="99CCFF"/>
                    </a:solidFill>
                  </a:tcPr>
                </a:tc>
                <a:tc>
                  <a:txBody>
                    <a:bodyPr/>
                    <a:lstStyle/>
                    <a:p>
                      <a:endParaRPr lang="ru-RU" sz="1800" dirty="0" smtClean="0"/>
                    </a:p>
                    <a:p>
                      <a:r>
                        <a:rPr lang="en-US" sz="1800" dirty="0" smtClean="0">
                          <a:hlinkClick r:id="rId2"/>
                        </a:rPr>
                        <a:t>http://www.dddgazeta.ru/ideas/teacher/</a:t>
                      </a:r>
                      <a:endParaRPr lang="ru-RU" sz="1800" dirty="0" smtClean="0"/>
                    </a:p>
                  </a:txBody>
                  <a:tcPr marL="91439" marR="91439" marT="45709" marB="45709">
                    <a:solidFill>
                      <a:srgbClr val="99CCFF"/>
                    </a:solidFill>
                  </a:tcPr>
                </a:tc>
              </a:tr>
              <a:tr h="1462913">
                <a:tc>
                  <a:txBody>
                    <a:bodyPr/>
                    <a:lstStyle/>
                    <a:p>
                      <a:endParaRPr lang="ru-RU" sz="1800" dirty="0"/>
                    </a:p>
                  </a:txBody>
                  <a:tcPr marL="91439" marR="91439" marT="45709" marB="45709">
                    <a:solidFill>
                      <a:srgbClr val="99CCFF"/>
                    </a:solidFill>
                  </a:tcPr>
                </a:tc>
                <a:tc>
                  <a:txBody>
                    <a:bodyPr/>
                    <a:lstStyle/>
                    <a:p>
                      <a:endParaRPr lang="ru-RU"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dk1"/>
                          </a:solidFill>
                          <a:latin typeface="+mn-lt"/>
                          <a:ea typeface="+mn-ea"/>
                          <a:cs typeface="+mn-cs"/>
                          <a:hlinkClick r:id="rId3"/>
                        </a:rPr>
                        <a:t> </a:t>
                      </a:r>
                      <a:r>
                        <a:rPr lang="en-US" sz="1800" b="1" kern="1200" dirty="0" smtClean="0">
                          <a:solidFill>
                            <a:schemeClr val="dk1"/>
                          </a:solidFill>
                          <a:latin typeface="+mn-lt"/>
                          <a:ea typeface="+mn-ea"/>
                          <a:cs typeface="+mn-cs"/>
                          <a:hlinkClick r:id="rId3"/>
                        </a:rPr>
                        <a:t>http://perekrestok.ucoz.com/?page11</a:t>
                      </a:r>
                      <a:endParaRPr lang="ru-RU" sz="1800" b="1" kern="1200" dirty="0" smtClean="0">
                        <a:solidFill>
                          <a:schemeClr val="dk1"/>
                        </a:solidFill>
                        <a:latin typeface="+mn-lt"/>
                        <a:ea typeface="+mn-ea"/>
                        <a:cs typeface="+mn-cs"/>
                      </a:endParaRPr>
                    </a:p>
                    <a:p>
                      <a:endParaRPr lang="ru-RU" sz="1800" dirty="0" smtClean="0"/>
                    </a:p>
                    <a:p>
                      <a:endParaRPr lang="ru-RU" sz="1800" dirty="0" smtClean="0"/>
                    </a:p>
                    <a:p>
                      <a:endParaRPr lang="ru-RU" sz="1800" dirty="0"/>
                    </a:p>
                  </a:txBody>
                  <a:tcPr marL="91439" marR="91439" marT="45709" marB="45709">
                    <a:solidFill>
                      <a:srgbClr val="99CCFF"/>
                    </a:solidFill>
                  </a:tcPr>
                </a:tc>
              </a:tr>
              <a:tr h="1188614">
                <a:tc>
                  <a:txBody>
                    <a:bodyPr/>
                    <a:lstStyle/>
                    <a:p>
                      <a:endParaRPr lang="ru-RU" sz="1800" dirty="0"/>
                    </a:p>
                  </a:txBody>
                  <a:tcPr marL="91439" marR="91439" marT="45709" marB="45709">
                    <a:solidFill>
                      <a:srgbClr val="99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u="sng" kern="1200" dirty="0" smtClean="0">
                          <a:solidFill>
                            <a:schemeClr val="dk1"/>
                          </a:solidFill>
                          <a:latin typeface="+mn-lt"/>
                          <a:ea typeface="+mn-ea"/>
                          <a:cs typeface="+mn-cs"/>
                          <a:hlinkClick r:id="rId4"/>
                        </a:rPr>
                        <a:t>https://sites.google.com/site/skolazizniru/home/religioznaa-bezopasnost/izucenie-obz-v-skole/izucenie-obz-v-detskom-sadu</a:t>
                      </a:r>
                      <a:endParaRPr lang="ru-RU" sz="1800" b="1" kern="1200" dirty="0" smtClean="0">
                        <a:solidFill>
                          <a:schemeClr val="dk1"/>
                        </a:solidFill>
                        <a:latin typeface="+mn-lt"/>
                        <a:ea typeface="+mn-ea"/>
                        <a:cs typeface="+mn-cs"/>
                      </a:endParaRPr>
                    </a:p>
                  </a:txBody>
                  <a:tcPr marL="91439" marR="91439" marT="45709" marB="45709">
                    <a:solidFill>
                      <a:srgbClr val="99CCFF"/>
                    </a:solidFill>
                  </a:tcPr>
                </a:tc>
              </a:tr>
              <a:tr h="942774">
                <a:tc>
                  <a:txBody>
                    <a:bodyPr/>
                    <a:lstStyle/>
                    <a:p>
                      <a:endParaRPr lang="ru-RU" sz="1800" dirty="0"/>
                    </a:p>
                  </a:txBody>
                  <a:tcPr marL="91439" marR="91439" marT="45709" marB="45709">
                    <a:solidFill>
                      <a:srgbClr val="99CCFF"/>
                    </a:solidFill>
                  </a:tcPr>
                </a:tc>
                <a:tc>
                  <a:txBody>
                    <a:bodyPr/>
                    <a:lstStyle/>
                    <a:p>
                      <a:r>
                        <a:rPr lang="en-US" sz="1800" b="1" dirty="0" smtClean="0">
                          <a:hlinkClick r:id="rId5"/>
                        </a:rPr>
                        <a:t>http://learningapps.org/index.php?category=76&amp;s=</a:t>
                      </a:r>
                      <a:endParaRPr lang="ru-RU" sz="1800" b="1" dirty="0"/>
                    </a:p>
                  </a:txBody>
                  <a:tcPr marL="91439" marR="91439" marT="45709" marB="45709">
                    <a:solidFill>
                      <a:srgbClr val="99CCFF"/>
                    </a:solidFill>
                  </a:tcPr>
                </a:tc>
              </a:tr>
            </a:tbl>
          </a:graphicData>
        </a:graphic>
      </p:graphicFrame>
      <p:grpSp>
        <p:nvGrpSpPr>
          <p:cNvPr id="9235" name="Group 18"/>
          <p:cNvGrpSpPr>
            <a:grpSpLocks/>
          </p:cNvGrpSpPr>
          <p:nvPr/>
        </p:nvGrpSpPr>
        <p:grpSpPr bwMode="auto">
          <a:xfrm>
            <a:off x="1214438" y="1285875"/>
            <a:ext cx="3319462" cy="401638"/>
            <a:chOff x="720" y="1392"/>
            <a:chExt cx="4058" cy="480"/>
          </a:xfrm>
        </p:grpSpPr>
        <p:sp>
          <p:nvSpPr>
            <p:cNvPr id="2254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ru-RU"/>
            </a:p>
          </p:txBody>
        </p:sp>
        <p:grpSp>
          <p:nvGrpSpPr>
            <p:cNvPr id="9246" name="Group 20"/>
            <p:cNvGrpSpPr>
              <a:grpSpLocks/>
            </p:cNvGrpSpPr>
            <p:nvPr/>
          </p:nvGrpSpPr>
          <p:grpSpPr bwMode="auto">
            <a:xfrm>
              <a:off x="730" y="1407"/>
              <a:ext cx="4043" cy="444"/>
              <a:chOff x="744" y="1407"/>
              <a:chExt cx="3988" cy="444"/>
            </a:xfrm>
          </p:grpSpPr>
          <p:sp>
            <p:nvSpPr>
              <p:cNvPr id="22549" name="AutoShape 21"/>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ru-RU"/>
              </a:p>
            </p:txBody>
          </p:sp>
          <p:sp>
            <p:nvSpPr>
              <p:cNvPr id="22550" name="AutoShape 22"/>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ru-RU"/>
              </a:p>
            </p:txBody>
          </p:sp>
        </p:grpSp>
      </p:grpSp>
      <p:sp>
        <p:nvSpPr>
          <p:cNvPr id="19465" name="Rectangle 23"/>
          <p:cNvSpPr>
            <a:spLocks noChangeArrowheads="1"/>
          </p:cNvSpPr>
          <p:nvPr/>
        </p:nvSpPr>
        <p:spPr bwMode="gray">
          <a:xfrm>
            <a:off x="1928813" y="1285875"/>
            <a:ext cx="947737" cy="369888"/>
          </a:xfrm>
          <a:prstGeom prst="rect">
            <a:avLst/>
          </a:prstGeom>
          <a:noFill/>
          <a:ln w="9525">
            <a:noFill/>
            <a:miter lim="800000"/>
            <a:headEnd/>
            <a:tailEnd/>
          </a:ln>
        </p:spPr>
        <p:txBody>
          <a:bodyPr wrap="none">
            <a:spAutoFit/>
          </a:bodyPr>
          <a:lstStyle/>
          <a:p>
            <a:pPr algn="ctr">
              <a:defRPr/>
            </a:pPr>
            <a:r>
              <a:rPr lang="en-US" sz="1600" b="1" dirty="0">
                <a:solidFill>
                  <a:srgbClr val="FFFFFF"/>
                </a:solidFill>
                <a:latin typeface="Arial" pitchFamily="34" charset="0"/>
              </a:rPr>
              <a:t> </a:t>
            </a:r>
            <a:r>
              <a:rPr lang="ru-RU" b="1" dirty="0">
                <a:latin typeface="Times New Roman" pitchFamily="18" charset="0"/>
                <a:ea typeface="Calibri" pitchFamily="34" charset="0"/>
                <a:cs typeface="Times New Roman" pitchFamily="18" charset="0"/>
              </a:rPr>
              <a:t>сайты </a:t>
            </a:r>
            <a:endParaRPr lang="en-US" b="1" dirty="0">
              <a:solidFill>
                <a:srgbClr val="080808"/>
              </a:solidFill>
              <a:effectLst>
                <a:outerShdw blurRad="38100" dist="38100" dir="2700000" algn="tl">
                  <a:srgbClr val="C0C0C0"/>
                </a:outerShdw>
              </a:effectLst>
              <a:cs typeface="Arial" charset="0"/>
            </a:endParaRPr>
          </a:p>
        </p:txBody>
      </p:sp>
      <p:pic>
        <p:nvPicPr>
          <p:cNvPr id="9237" name="Рисунок 7"/>
          <p:cNvPicPr>
            <a:picLocks noChangeAspect="1" noChangeArrowheads="1"/>
          </p:cNvPicPr>
          <p:nvPr/>
        </p:nvPicPr>
        <p:blipFill>
          <a:blip r:embed="rId6"/>
          <a:srcRect/>
          <a:stretch>
            <a:fillRect/>
          </a:stretch>
        </p:blipFill>
        <p:spPr bwMode="auto">
          <a:xfrm>
            <a:off x="500063" y="3000375"/>
            <a:ext cx="3649662" cy="914400"/>
          </a:xfrm>
          <a:prstGeom prst="rect">
            <a:avLst/>
          </a:prstGeom>
          <a:noFill/>
          <a:ln w="9525">
            <a:noFill/>
            <a:miter lim="800000"/>
            <a:headEnd/>
            <a:tailEnd/>
          </a:ln>
        </p:spPr>
      </p:pic>
      <p:pic>
        <p:nvPicPr>
          <p:cNvPr id="9238" name="Picture 31" descr="школа жизни ру"/>
          <p:cNvPicPr>
            <a:picLocks noChangeAspect="1" noChangeArrowheads="1"/>
          </p:cNvPicPr>
          <p:nvPr/>
        </p:nvPicPr>
        <p:blipFill>
          <a:blip r:embed="rId7"/>
          <a:srcRect/>
          <a:stretch>
            <a:fillRect/>
          </a:stretch>
        </p:blipFill>
        <p:spPr bwMode="auto">
          <a:xfrm>
            <a:off x="785813" y="4357688"/>
            <a:ext cx="647700" cy="889000"/>
          </a:xfrm>
          <a:prstGeom prst="rect">
            <a:avLst/>
          </a:prstGeom>
          <a:noFill/>
          <a:ln w="9525">
            <a:noFill/>
            <a:miter lim="800000"/>
            <a:headEnd/>
            <a:tailEnd/>
          </a:ln>
        </p:spPr>
      </p:pic>
      <p:sp>
        <p:nvSpPr>
          <p:cNvPr id="9239" name="Прямоугольник 35"/>
          <p:cNvSpPr>
            <a:spLocks noChangeArrowheads="1"/>
          </p:cNvSpPr>
          <p:nvPr/>
        </p:nvSpPr>
        <p:spPr bwMode="auto">
          <a:xfrm>
            <a:off x="2143125" y="4786313"/>
            <a:ext cx="1873250" cy="369887"/>
          </a:xfrm>
          <a:prstGeom prst="rect">
            <a:avLst/>
          </a:prstGeom>
          <a:noFill/>
          <a:ln w="9525">
            <a:noFill/>
            <a:miter lim="800000"/>
            <a:headEnd/>
            <a:tailEnd/>
          </a:ln>
        </p:spPr>
        <p:txBody>
          <a:bodyPr wrap="none">
            <a:spAutoFit/>
          </a:bodyPr>
          <a:lstStyle/>
          <a:p>
            <a:r>
              <a:rPr lang="ru-RU">
                <a:hlinkClick r:id="rId8"/>
              </a:rPr>
              <a:t>школа жизни ру</a:t>
            </a:r>
            <a:endParaRPr lang="ru-RU"/>
          </a:p>
        </p:txBody>
      </p:sp>
      <p:sp>
        <p:nvSpPr>
          <p:cNvPr id="9240" name="Прямоугольник 36"/>
          <p:cNvSpPr>
            <a:spLocks noChangeArrowheads="1"/>
          </p:cNvSpPr>
          <p:nvPr/>
        </p:nvSpPr>
        <p:spPr bwMode="auto">
          <a:xfrm>
            <a:off x="2143125" y="2071688"/>
            <a:ext cx="2324100" cy="369887"/>
          </a:xfrm>
          <a:prstGeom prst="rect">
            <a:avLst/>
          </a:prstGeom>
          <a:noFill/>
          <a:ln w="9525">
            <a:noFill/>
            <a:miter lim="800000"/>
            <a:headEnd/>
            <a:tailEnd/>
          </a:ln>
        </p:spPr>
        <p:txBody>
          <a:bodyPr wrap="none">
            <a:spAutoFit/>
          </a:bodyPr>
          <a:lstStyle/>
          <a:p>
            <a:r>
              <a:rPr lang="ru-RU">
                <a:hlinkClick r:id="rId8"/>
              </a:rPr>
              <a:t>Город Детства ДДД.</a:t>
            </a:r>
          </a:p>
        </p:txBody>
      </p:sp>
      <p:sp>
        <p:nvSpPr>
          <p:cNvPr id="9241" name="Прямоугольник 38"/>
          <p:cNvSpPr>
            <a:spLocks noChangeArrowheads="1"/>
          </p:cNvSpPr>
          <p:nvPr/>
        </p:nvSpPr>
        <p:spPr bwMode="auto">
          <a:xfrm>
            <a:off x="2214563" y="5715000"/>
            <a:ext cx="2000250" cy="369888"/>
          </a:xfrm>
          <a:prstGeom prst="rect">
            <a:avLst/>
          </a:prstGeom>
          <a:noFill/>
          <a:ln w="9525">
            <a:noFill/>
            <a:miter lim="800000"/>
            <a:headEnd/>
            <a:tailEnd/>
          </a:ln>
        </p:spPr>
        <p:txBody>
          <a:bodyPr>
            <a:spAutoFit/>
          </a:bodyPr>
          <a:lstStyle/>
          <a:p>
            <a:r>
              <a:rPr lang="ru-RU">
                <a:hlinkClick r:id="rId8"/>
              </a:rPr>
              <a:t>LearningApps.org</a:t>
            </a:r>
          </a:p>
        </p:txBody>
      </p:sp>
      <p:pic>
        <p:nvPicPr>
          <p:cNvPr id="9242" name="Picture 33"/>
          <p:cNvPicPr>
            <a:picLocks noChangeAspect="1" noChangeArrowheads="1"/>
          </p:cNvPicPr>
          <p:nvPr/>
        </p:nvPicPr>
        <p:blipFill>
          <a:blip r:embed="rId9"/>
          <a:srcRect/>
          <a:stretch>
            <a:fillRect/>
          </a:stretch>
        </p:blipFill>
        <p:spPr bwMode="auto">
          <a:xfrm>
            <a:off x="571500" y="1982788"/>
            <a:ext cx="1285875" cy="614362"/>
          </a:xfrm>
          <a:prstGeom prst="rect">
            <a:avLst/>
          </a:prstGeom>
          <a:noFill/>
          <a:ln w="9525">
            <a:noFill/>
            <a:miter lim="800000"/>
            <a:headEnd/>
            <a:tailEnd/>
          </a:ln>
        </p:spPr>
      </p:pic>
      <p:pic>
        <p:nvPicPr>
          <p:cNvPr id="9243" name="Picture 34"/>
          <p:cNvPicPr>
            <a:picLocks noChangeAspect="1" noChangeArrowheads="1"/>
          </p:cNvPicPr>
          <p:nvPr/>
        </p:nvPicPr>
        <p:blipFill>
          <a:blip r:embed="rId10"/>
          <a:srcRect l="17606" t="28516" r="9370" b="5078"/>
          <a:stretch>
            <a:fillRect/>
          </a:stretch>
        </p:blipFill>
        <p:spPr bwMode="auto">
          <a:xfrm>
            <a:off x="428625" y="5500688"/>
            <a:ext cx="1285875" cy="657225"/>
          </a:xfrm>
          <a:prstGeom prst="rect">
            <a:avLst/>
          </a:prstGeom>
          <a:noFill/>
          <a:ln w="9525">
            <a:noFill/>
            <a:miter lim="800000"/>
            <a:headEnd/>
            <a:tailEnd/>
          </a:ln>
        </p:spPr>
      </p:pic>
      <p:sp>
        <p:nvSpPr>
          <p:cNvPr id="17" name="Прямоугольник 16"/>
          <p:cNvSpPr/>
          <p:nvPr/>
        </p:nvSpPr>
        <p:spPr>
          <a:xfrm>
            <a:off x="857250" y="642938"/>
            <a:ext cx="7358063" cy="523875"/>
          </a:xfrm>
          <a:prstGeom prst="rect">
            <a:avLst/>
          </a:prstGeom>
        </p:spPr>
        <p:txBody>
          <a:bodyPr>
            <a:spAutoFit/>
          </a:bodyPr>
          <a:lstStyle/>
          <a:p>
            <a:pPr marL="640080" lvl="1" indent="-274320" algn="ctr" fontAlgn="auto">
              <a:spcAft>
                <a:spcPts val="0"/>
              </a:spcAft>
              <a:defRPr/>
            </a:pPr>
            <a:r>
              <a:rPr lang="ru-RU" sz="2800" b="1" dirty="0">
                <a:solidFill>
                  <a:srgbClr val="003366"/>
                </a:solidFill>
                <a:latin typeface="Times New Roman" pitchFamily="18" charset="0"/>
                <a:ea typeface="+mj-ea"/>
                <a:cs typeface="Times New Roman" pitchFamily="18" charset="0"/>
              </a:rPr>
              <a:t>Интернет коллекции по теме ПДТТ</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5"/>
          <p:cNvSpPr>
            <a:spLocks noChangeArrowheads="1"/>
          </p:cNvSpPr>
          <p:nvPr/>
        </p:nvSpPr>
        <p:spPr bwMode="auto">
          <a:xfrm>
            <a:off x="1000125" y="1643063"/>
            <a:ext cx="7800975" cy="1631950"/>
          </a:xfrm>
          <a:prstGeom prst="rect">
            <a:avLst/>
          </a:prstGeom>
          <a:noFill/>
          <a:ln w="9525">
            <a:noFill/>
            <a:miter lim="800000"/>
            <a:headEnd/>
            <a:tailEnd/>
          </a:ln>
        </p:spPr>
        <p:txBody>
          <a:bodyPr>
            <a:spAutoFit/>
          </a:bodyPr>
          <a:lstStyle/>
          <a:p>
            <a:r>
              <a:rPr lang="kk-KZ" sz="2000">
                <a:latin typeface="Times New Roman" pitchFamily="18" charset="0"/>
                <a:cs typeface="Times New Roman" pitchFamily="18" charset="0"/>
              </a:rPr>
              <a:t>Частным случаем применения мультимедиа является </a:t>
            </a:r>
            <a:r>
              <a:rPr lang="ru-RU" sz="2000">
                <a:latin typeface="Times New Roman" pitchFamily="18" charset="0"/>
                <a:cs typeface="Times New Roman" pitchFamily="18" charset="0"/>
              </a:rPr>
              <a:t>фрагменты видеофильмов. Использование видеоинформации и анимации может значительно усилить обучающий эффект. Именно фильм, а точнее небольшой учебный фрагмент, в наибольшей степени способствует визуализации процесса </a:t>
            </a:r>
          </a:p>
        </p:txBody>
      </p:sp>
      <p:pic>
        <p:nvPicPr>
          <p:cNvPr id="10243" name="Picture 2" descr="film ob"/>
          <p:cNvPicPr>
            <a:picLocks noChangeAspect="1" noChangeArrowheads="1"/>
          </p:cNvPicPr>
          <p:nvPr/>
        </p:nvPicPr>
        <p:blipFill>
          <a:blip r:embed="rId3"/>
          <a:srcRect/>
          <a:stretch>
            <a:fillRect/>
          </a:stretch>
        </p:blipFill>
        <p:spPr bwMode="auto">
          <a:xfrm>
            <a:off x="285750" y="3500438"/>
            <a:ext cx="3500438" cy="1677987"/>
          </a:xfrm>
          <a:prstGeom prst="rect">
            <a:avLst/>
          </a:prstGeom>
          <a:noFill/>
          <a:ln w="9525">
            <a:noFill/>
            <a:miter lim="800000"/>
            <a:headEnd/>
            <a:tailEnd/>
          </a:ln>
        </p:spPr>
      </p:pic>
      <p:sp>
        <p:nvSpPr>
          <p:cNvPr id="10244" name="Прямоугольник 9"/>
          <p:cNvSpPr>
            <a:spLocks noChangeArrowheads="1"/>
          </p:cNvSpPr>
          <p:nvPr/>
        </p:nvSpPr>
        <p:spPr bwMode="auto">
          <a:xfrm>
            <a:off x="3857625" y="3286125"/>
            <a:ext cx="5286375" cy="2862263"/>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Каждый компакт-диск с библиотекой учебных фильмов содержит так же управляющую программу, которая позволяет эффективно управлять процессом демонстрации учебных фильмов со своего рабочего места. Имеется возможность на любом кадре приостановить демонстрацию фильма, педагогу задать необходимые вопросы или дать соответствующие комментарии, а затем продолжить демонстрацию с того места, на котором она была прервана. </a:t>
            </a:r>
          </a:p>
        </p:txBody>
      </p:sp>
      <p:sp>
        <p:nvSpPr>
          <p:cNvPr id="10245" name="Прямоугольник 10"/>
          <p:cNvSpPr>
            <a:spLocks noChangeArrowheads="1"/>
          </p:cNvSpPr>
          <p:nvPr/>
        </p:nvSpPr>
        <p:spPr bwMode="auto">
          <a:xfrm>
            <a:off x="357188" y="5929313"/>
            <a:ext cx="2428875" cy="369887"/>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Учебные фильмы</a:t>
            </a:r>
          </a:p>
        </p:txBody>
      </p:sp>
      <p:sp>
        <p:nvSpPr>
          <p:cNvPr id="30727" name="Прямоугольник 11"/>
          <p:cNvSpPr>
            <a:spLocks noChangeArrowheads="1"/>
          </p:cNvSpPr>
          <p:nvPr/>
        </p:nvSpPr>
        <p:spPr bwMode="auto">
          <a:xfrm>
            <a:off x="1714500" y="714375"/>
            <a:ext cx="5389563" cy="523875"/>
          </a:xfrm>
          <a:prstGeom prst="rect">
            <a:avLst/>
          </a:prstGeom>
          <a:noFill/>
          <a:ln w="9525">
            <a:noFill/>
            <a:miter lim="800000"/>
            <a:headEnd/>
            <a:tailEnd/>
          </a:ln>
        </p:spPr>
        <p:txBody>
          <a:bodyPr wrap="none">
            <a:spAutoFit/>
          </a:bodyPr>
          <a:lstStyle/>
          <a:p>
            <a:pPr algn="ctr">
              <a:defRPr/>
            </a:pPr>
            <a:r>
              <a:rPr lang="ru-RU" sz="2800" b="1" dirty="0">
                <a:solidFill>
                  <a:srgbClr val="003366"/>
                </a:solidFill>
                <a:latin typeface="Times New Roman" pitchFamily="18" charset="0"/>
                <a:ea typeface="+mj-ea"/>
                <a:cs typeface="Times New Roman" pitchFamily="18" charset="0"/>
              </a:rPr>
              <a:t>Видеофильмы- «ВИДЕОТЕКА»</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olls">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1504</TotalTime>
  <Words>1579</Words>
  <Application>Microsoft Office PowerPoint</Application>
  <PresentationFormat>Экран (4:3)</PresentationFormat>
  <Paragraphs>170</Paragraphs>
  <Slides>26</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Times New Roman</vt:lpstr>
      <vt:lpstr>Cambria</vt:lpstr>
      <vt:lpstr>Wingdings</vt:lpstr>
      <vt:lpstr>Bolls</vt:lpstr>
      <vt:lpstr>Слайд 1</vt:lpstr>
      <vt:lpstr>Актуальность</vt:lpstr>
      <vt:lpstr>Цифровые (электронные)  образовательные ресурсы</vt:lpstr>
      <vt:lpstr>Цифровые образовательные ресурсы (ЦОР)</vt:lpstr>
      <vt:lpstr>Слайд 5</vt:lpstr>
      <vt:lpstr>ЦОР по сравнению с  традиционными формами обучения дошкольников, обладают рядом преимуществ</vt:lpstr>
      <vt:lpstr>Слайд 7</vt:lpstr>
      <vt:lpstr>Слайд 8</vt:lpstr>
      <vt:lpstr>Слайд 9</vt:lpstr>
      <vt:lpstr>Видео – обучающие мультфильмы</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Правила обучения безопасности </vt:lpstr>
      <vt:lpstr>Слайд 24</vt:lpstr>
      <vt:lpstr>Слайд 25</vt:lpstr>
      <vt:lpstr>Слайд 26</vt:lpstr>
    </vt:vector>
  </TitlesOfParts>
  <Company>Retired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RWT</dc:creator>
  <cp:lastModifiedBy>User</cp:lastModifiedBy>
  <cp:revision>197</cp:revision>
  <dcterms:created xsi:type="dcterms:W3CDTF">2010-05-16T07:16:11Z</dcterms:created>
  <dcterms:modified xsi:type="dcterms:W3CDTF">2015-09-19T18:16:42Z</dcterms:modified>
</cp:coreProperties>
</file>