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9E53-098C-440B-A411-E6F955C6EE89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A68-EFDF-453A-9B1D-3A40352F3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9E53-098C-440B-A411-E6F955C6EE89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A68-EFDF-453A-9B1D-3A40352F3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9E53-098C-440B-A411-E6F955C6EE89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A68-EFDF-453A-9B1D-3A40352F3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9E53-098C-440B-A411-E6F955C6EE89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A68-EFDF-453A-9B1D-3A40352F3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9E53-098C-440B-A411-E6F955C6EE89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A68-EFDF-453A-9B1D-3A40352F3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9E53-098C-440B-A411-E6F955C6EE89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A68-EFDF-453A-9B1D-3A40352F3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9E53-098C-440B-A411-E6F955C6EE89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A68-EFDF-453A-9B1D-3A40352F3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9E53-098C-440B-A411-E6F955C6EE89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A68-EFDF-453A-9B1D-3A40352F3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9E53-098C-440B-A411-E6F955C6EE89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A68-EFDF-453A-9B1D-3A40352F3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9E53-098C-440B-A411-E6F955C6EE89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A68-EFDF-453A-9B1D-3A40352F3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9E53-098C-440B-A411-E6F955C6EE89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A68-EFDF-453A-9B1D-3A40352F3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19E53-098C-440B-A411-E6F955C6EE89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05A68-EFDF-453A-9B1D-3A40352F35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313" t="24711" r="20859" b="17847"/>
          <a:stretch>
            <a:fillRect/>
          </a:stretch>
        </p:blipFill>
        <p:spPr bwMode="auto">
          <a:xfrm>
            <a:off x="1547664" y="1412776"/>
            <a:ext cx="6048672" cy="435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27584" y="476672"/>
            <a:ext cx="7236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по английскому языку в 3 классе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 "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Food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      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616530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Учитель: Степанова Людмила Викторовна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76672"/>
            <a:ext cx="5098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Фонетическая зарядка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5598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[f] – coffee, fish, fly</a:t>
            </a:r>
          </a:p>
          <a:p>
            <a:r>
              <a:rPr lang="en-US" sz="2800" dirty="0"/>
              <a:t>[n] – orange, sandwich, corn</a:t>
            </a:r>
          </a:p>
          <a:p>
            <a:r>
              <a:rPr lang="en-US" sz="2800" dirty="0"/>
              <a:t>[p] – soup, potato, porridge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 – fish, porridge, milk</a:t>
            </a:r>
          </a:p>
          <a:p>
            <a:r>
              <a:rPr lang="en-US" sz="2800" dirty="0"/>
              <a:t>[m] – some, ham</a:t>
            </a:r>
          </a:p>
          <a:p>
            <a:r>
              <a:rPr lang="en-US" sz="2800" dirty="0"/>
              <a:t>[l] – a lot of, apple, lemon</a:t>
            </a:r>
          </a:p>
        </p:txBody>
      </p:sp>
      <p:pic>
        <p:nvPicPr>
          <p:cNvPr id="14338" name="Picture 2" descr="9-12-31.jpg"/>
          <p:cNvPicPr>
            <a:picLocks noChangeAspect="1" noChangeArrowheads="1"/>
          </p:cNvPicPr>
          <p:nvPr/>
        </p:nvPicPr>
        <p:blipFill>
          <a:blip r:embed="rId2" cstate="print"/>
          <a:srcRect l="13524" t="3992" b="44105"/>
          <a:stretch>
            <a:fillRect/>
          </a:stretch>
        </p:blipFill>
        <p:spPr bwMode="auto">
          <a:xfrm>
            <a:off x="5580112" y="3140968"/>
            <a:ext cx="2762622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3880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Загадки от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Тайни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80728"/>
            <a:ext cx="3563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1)</a:t>
            </a:r>
            <a:r>
              <a:rPr lang="en-US" sz="2800" b="1" dirty="0" smtClean="0">
                <a:solidFill>
                  <a:prstClr val="black"/>
                </a:solidFill>
              </a:rPr>
              <a:t>They </a:t>
            </a:r>
            <a:r>
              <a:rPr lang="en-US" sz="2800" b="1" dirty="0">
                <a:solidFill>
                  <a:prstClr val="black"/>
                </a:solidFill>
              </a:rPr>
              <a:t>are red, green, and yellow. They are round and sweet.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052736"/>
            <a:ext cx="28620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2)</a:t>
            </a:r>
            <a:r>
              <a:rPr lang="en-US" sz="2800" b="1" dirty="0" smtClean="0">
                <a:solidFill>
                  <a:prstClr val="black"/>
                </a:solidFill>
              </a:rPr>
              <a:t>It </a:t>
            </a:r>
            <a:r>
              <a:rPr lang="en-US" sz="2800" b="1" dirty="0">
                <a:solidFill>
                  <a:prstClr val="black"/>
                </a:solidFill>
              </a:rPr>
              <a:t>is orange and long. Rabbits like to eat it.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908720"/>
            <a:ext cx="3131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3)</a:t>
            </a:r>
            <a:r>
              <a:rPr lang="en-US" sz="2800" b="1" dirty="0" smtClean="0">
                <a:solidFill>
                  <a:prstClr val="black"/>
                </a:solidFill>
              </a:rPr>
              <a:t>It </a:t>
            </a:r>
            <a:r>
              <a:rPr lang="en-US" sz="2800" b="1" dirty="0">
                <a:solidFill>
                  <a:prstClr val="black"/>
                </a:solidFill>
              </a:rPr>
              <a:t>is green, big and round. Rabbits and goats like it.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077072"/>
            <a:ext cx="30135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4)</a:t>
            </a:r>
            <a:r>
              <a:rPr lang="en-US" sz="2800" b="1" dirty="0" smtClean="0">
                <a:solidFill>
                  <a:prstClr val="black"/>
                </a:solidFill>
              </a:rPr>
              <a:t>It </a:t>
            </a:r>
            <a:r>
              <a:rPr lang="en-US" sz="2800" b="1" dirty="0">
                <a:solidFill>
                  <a:prstClr val="black"/>
                </a:solidFill>
              </a:rPr>
              <a:t>is yellow, not sweet. I drink tea with it.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4221088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5)</a:t>
            </a:r>
            <a:r>
              <a:rPr lang="en-US" sz="2800" b="1" dirty="0" smtClean="0">
                <a:solidFill>
                  <a:prstClr val="black"/>
                </a:solidFill>
              </a:rPr>
              <a:t>Mickey </a:t>
            </a:r>
            <a:r>
              <a:rPr lang="en-US" sz="2800" b="1" dirty="0">
                <a:solidFill>
                  <a:prstClr val="black"/>
                </a:solidFill>
              </a:rPr>
              <a:t>Mouse likes it very much. 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4077072"/>
            <a:ext cx="2627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6)</a:t>
            </a:r>
            <a:r>
              <a:rPr lang="en-US" sz="2800" b="1" dirty="0" smtClean="0">
                <a:solidFill>
                  <a:prstClr val="black"/>
                </a:solidFill>
              </a:rPr>
              <a:t>It </a:t>
            </a:r>
            <a:r>
              <a:rPr lang="en-US" sz="2800" b="1" dirty="0">
                <a:solidFill>
                  <a:prstClr val="black"/>
                </a:solidFill>
              </a:rPr>
              <a:t>is yellow. Monkeys like to eat it. </a:t>
            </a:r>
            <a:endParaRPr lang="en-US" sz="2800" b="1" dirty="0">
              <a:solidFill>
                <a:prstClr val="black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79512" y="5301208"/>
            <a:ext cx="2866772" cy="1393715"/>
            <a:chOff x="179512" y="5301208"/>
            <a:chExt cx="2866772" cy="139371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835696" y="5805264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</a:rPr>
                <a:t>(A lemon)</a:t>
              </a:r>
              <a:endParaRPr lang="ru-RU" sz="1400" dirty="0"/>
            </a:p>
          </p:txBody>
        </p:sp>
        <p:pic>
          <p:nvPicPr>
            <p:cNvPr id="15364" name="Picture 4" descr="Fruits: lemon Фрукты - лимон &quot; ALLDAY - народный сайт о дизайне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5301208"/>
              <a:ext cx="1512168" cy="1393715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>
            <a:off x="3563888" y="5201816"/>
            <a:ext cx="2863693" cy="1656184"/>
            <a:chOff x="3563888" y="5201816"/>
            <a:chExt cx="2863693" cy="165618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148064" y="6093296"/>
              <a:ext cx="12795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</a:rPr>
                <a:t>(A cheese</a:t>
              </a:r>
              <a:r>
                <a:rPr lang="en-US" sz="2000" b="1" dirty="0">
                  <a:solidFill>
                    <a:prstClr val="black"/>
                  </a:solidFill>
                </a:rPr>
                <a:t>)</a:t>
              </a:r>
              <a:endParaRPr lang="ru-RU" sz="1400" dirty="0"/>
            </a:p>
          </p:txBody>
        </p:sp>
        <p:pic>
          <p:nvPicPr>
            <p:cNvPr id="15366" name="Picture 6" descr="MineDonalds Mod for Minecraft 1.6.4/1.6.2 - 2minecraft.ne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3888" y="5201816"/>
              <a:ext cx="1656184" cy="1656184"/>
            </a:xfrm>
            <a:prstGeom prst="rect">
              <a:avLst/>
            </a:prstGeom>
            <a:noFill/>
          </p:spPr>
        </p:pic>
      </p:grpSp>
      <p:grpSp>
        <p:nvGrpSpPr>
          <p:cNvPr id="28" name="Группа 27"/>
          <p:cNvGrpSpPr/>
          <p:nvPr/>
        </p:nvGrpSpPr>
        <p:grpSpPr>
          <a:xfrm>
            <a:off x="7030709" y="4797152"/>
            <a:ext cx="2113291" cy="1840270"/>
            <a:chOff x="7030709" y="4797152"/>
            <a:chExt cx="2113291" cy="184027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092280" y="6237312"/>
              <a:ext cx="13227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</a:rPr>
                <a:t>(A banana)</a:t>
              </a:r>
              <a:endParaRPr lang="ru-RU" sz="1400" dirty="0"/>
            </a:p>
          </p:txBody>
        </p:sp>
        <p:pic>
          <p:nvPicPr>
            <p:cNvPr id="15368" name="Picture 8" descr="банан клипарт, Скачать Обои и Фото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30709" y="4797152"/>
              <a:ext cx="2113291" cy="1584176"/>
            </a:xfrm>
            <a:prstGeom prst="rect">
              <a:avLst/>
            </a:prstGeom>
            <a:noFill/>
          </p:spPr>
        </p:pic>
      </p:grpSp>
      <p:grpSp>
        <p:nvGrpSpPr>
          <p:cNvPr id="23" name="Группа 22"/>
          <p:cNvGrpSpPr/>
          <p:nvPr/>
        </p:nvGrpSpPr>
        <p:grpSpPr>
          <a:xfrm>
            <a:off x="323528" y="2276872"/>
            <a:ext cx="2704869" cy="1652716"/>
            <a:chOff x="323528" y="2276872"/>
            <a:chExt cx="2704869" cy="165271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979712" y="3356992"/>
              <a:ext cx="10486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</a:rPr>
                <a:t>(Apples)</a:t>
              </a:r>
              <a:endParaRPr lang="ru-RU" sz="2000" dirty="0"/>
            </a:p>
          </p:txBody>
        </p:sp>
        <p:pic>
          <p:nvPicPr>
            <p:cNvPr id="15370" name="Picture 10" descr="Красное яблоко - Стоковое фото ladyann #791204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b="8163"/>
            <a:stretch>
              <a:fillRect/>
            </a:stretch>
          </p:blipFill>
          <p:spPr bwMode="auto">
            <a:xfrm>
              <a:off x="323528" y="2276872"/>
              <a:ext cx="1584176" cy="1652716"/>
            </a:xfrm>
            <a:prstGeom prst="rect">
              <a:avLst/>
            </a:prstGeom>
            <a:noFill/>
          </p:spPr>
        </p:pic>
      </p:grpSp>
      <p:grpSp>
        <p:nvGrpSpPr>
          <p:cNvPr id="24" name="Группа 23"/>
          <p:cNvGrpSpPr/>
          <p:nvPr/>
        </p:nvGrpSpPr>
        <p:grpSpPr>
          <a:xfrm>
            <a:off x="3779912" y="2276872"/>
            <a:ext cx="2536795" cy="1552238"/>
            <a:chOff x="3779912" y="2276872"/>
            <a:chExt cx="2536795" cy="155223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788024" y="3429000"/>
              <a:ext cx="1175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</a:rPr>
                <a:t>(A carrot)</a:t>
              </a:r>
              <a:endParaRPr lang="ru-RU" sz="1400" dirty="0"/>
            </a:p>
          </p:txBody>
        </p:sp>
        <p:pic>
          <p:nvPicPr>
            <p:cNvPr id="15372" name="Picture 12" descr="Морковь Картинки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79912" y="2276872"/>
              <a:ext cx="2536795" cy="1080120"/>
            </a:xfrm>
            <a:prstGeom prst="rect">
              <a:avLst/>
            </a:prstGeom>
            <a:noFill/>
          </p:spPr>
        </p:pic>
      </p:grpSp>
      <p:grpSp>
        <p:nvGrpSpPr>
          <p:cNvPr id="25" name="Группа 24"/>
          <p:cNvGrpSpPr/>
          <p:nvPr/>
        </p:nvGrpSpPr>
        <p:grpSpPr>
          <a:xfrm>
            <a:off x="6516216" y="2204864"/>
            <a:ext cx="2627784" cy="1768262"/>
            <a:chOff x="6516216" y="2204864"/>
            <a:chExt cx="2627784" cy="176826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726048" y="3573016"/>
              <a:ext cx="14179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</a:rPr>
                <a:t>(A cabbage)</a:t>
              </a:r>
              <a:endParaRPr lang="ru-RU" sz="1400" dirty="0"/>
            </a:p>
          </p:txBody>
        </p:sp>
        <p:pic>
          <p:nvPicPr>
            <p:cNvPr id="15374" name="Picture 14" descr="Фотообои зеленая капуста, изолированных на белом - сырой * PIXERS.ru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16216" y="2204864"/>
              <a:ext cx="1724314" cy="158417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805264"/>
            <a:ext cx="669674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/>
              <a:t>e</a:t>
            </a:r>
            <a:r>
              <a:rPr lang="ru-RU" sz="2400" dirty="0"/>
              <a:t>) Лакомство американских и английских детей, </a:t>
            </a:r>
            <a:endParaRPr lang="ru-RU" sz="2400" dirty="0" smtClean="0"/>
          </a:p>
          <a:p>
            <a:r>
              <a:rPr lang="ru-RU" sz="2400" dirty="0" smtClean="0"/>
              <a:t>которое </a:t>
            </a:r>
            <a:r>
              <a:rPr lang="ru-RU" sz="2400" dirty="0"/>
              <a:t>может быть любой формы и размеров.   </a:t>
            </a:r>
          </a:p>
        </p:txBody>
      </p:sp>
      <p:pic>
        <p:nvPicPr>
          <p:cNvPr id="16386" name="Picture 2" descr="http://doc4web.ru/uploads/files/17/16220/hello_html_m69ce81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431" y="-99392"/>
            <a:ext cx="2081936" cy="2880320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1691680" y="188640"/>
            <a:ext cx="2520280" cy="1584176"/>
            <a:chOff x="2843808" y="404664"/>
            <a:chExt cx="4248472" cy="1152128"/>
          </a:xfrm>
        </p:grpSpPr>
        <p:sp>
          <p:nvSpPr>
            <p:cNvPr id="5" name="Скругленная прямоугольная выноска 4"/>
            <p:cNvSpPr/>
            <p:nvPr/>
          </p:nvSpPr>
          <p:spPr>
            <a:xfrm>
              <a:off x="2843808" y="404664"/>
              <a:ext cx="4248472" cy="1152128"/>
            </a:xfrm>
            <a:prstGeom prst="wedgeRoundRectCallout">
              <a:avLst>
                <a:gd name="adj1" fmla="val -75124"/>
                <a:gd name="adj2" fmla="val -2766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987824" y="476672"/>
              <a:ext cx="3960439" cy="1007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/>
                <a:t>Отгадай, </a:t>
              </a:r>
              <a:r>
                <a:rPr lang="ru-RU" sz="2800" dirty="0"/>
                <a:t>что англичане </a:t>
              </a:r>
              <a:endParaRPr lang="ru-RU" sz="2800" dirty="0" smtClean="0"/>
            </a:p>
            <a:p>
              <a:r>
                <a:rPr lang="ru-RU" sz="2800" dirty="0" smtClean="0"/>
                <a:t>любят </a:t>
              </a:r>
              <a:r>
                <a:rPr lang="ru-RU" sz="2800" dirty="0"/>
                <a:t>есть!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283968" y="260648"/>
            <a:ext cx="468052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AutoNum type="alphaLcParenR"/>
            </a:pPr>
            <a:r>
              <a:rPr lang="ru-RU" sz="2400" dirty="0" smtClean="0">
                <a:solidFill>
                  <a:prstClr val="black"/>
                </a:solidFill>
              </a:rPr>
              <a:t>Национальное </a:t>
            </a:r>
            <a:r>
              <a:rPr lang="ru-RU" sz="2400" dirty="0">
                <a:solidFill>
                  <a:prstClr val="black"/>
                </a:solidFill>
              </a:rPr>
              <a:t>блюдо, любимый </a:t>
            </a:r>
            <a:r>
              <a:rPr lang="ru-RU" sz="2400" dirty="0" smtClean="0">
                <a:solidFill>
                  <a:prstClr val="black"/>
                </a:solidFill>
              </a:rPr>
              <a:t>десерт </a:t>
            </a:r>
            <a:r>
              <a:rPr lang="ru-RU" sz="2400" dirty="0">
                <a:solidFill>
                  <a:prstClr val="black"/>
                </a:solidFill>
              </a:rPr>
              <a:t>англичан и американцев  </a:t>
            </a:r>
            <a:endParaRPr lang="ru-RU" sz="2400" dirty="0">
              <a:solidFill>
                <a:prstClr val="black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508104" y="1052736"/>
            <a:ext cx="3185704" cy="1080120"/>
            <a:chOff x="5508104" y="1052736"/>
            <a:chExt cx="3185704" cy="1080120"/>
          </a:xfrm>
        </p:grpSpPr>
        <p:pic>
          <p:nvPicPr>
            <p:cNvPr id="16388" name="Picture 4" descr="американский яблочный пирог рецепт фото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6296" y="1052736"/>
              <a:ext cx="1457512" cy="1080120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5508104" y="1628800"/>
              <a:ext cx="13051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lvl="0" indent="-457200"/>
              <a:r>
                <a:rPr lang="ru-RU" b="1" dirty="0">
                  <a:solidFill>
                    <a:prstClr val="black"/>
                  </a:solidFill>
                </a:rPr>
                <a:t>(Apple-pie) </a:t>
              </a:r>
              <a:endParaRPr lang="ru-RU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923928" y="2204864"/>
            <a:ext cx="504056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2400" dirty="0" err="1">
                <a:solidFill>
                  <a:prstClr val="black"/>
                </a:solidFill>
              </a:rPr>
              <a:t>b</a:t>
            </a:r>
            <a:r>
              <a:rPr lang="ru-RU" sz="2400" dirty="0">
                <a:solidFill>
                  <a:prstClr val="black"/>
                </a:solidFill>
              </a:rPr>
              <a:t>)  Традиционное сладкое блюдо </a:t>
            </a:r>
            <a:r>
              <a:rPr lang="ru-RU" sz="2400" dirty="0" smtClean="0">
                <a:solidFill>
                  <a:prstClr val="black"/>
                </a:solidFill>
              </a:rPr>
              <a:t>с </a:t>
            </a:r>
            <a:r>
              <a:rPr lang="ru-RU" sz="2400" dirty="0">
                <a:solidFill>
                  <a:prstClr val="black"/>
                </a:solidFill>
              </a:rPr>
              <a:t>фруктами, похожее на желе, крем.  </a:t>
            </a:r>
            <a:endParaRPr lang="ru-RU" sz="2400" dirty="0">
              <a:solidFill>
                <a:prstClr val="black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763688" y="1988839"/>
            <a:ext cx="2047306" cy="1449453"/>
            <a:chOff x="1763688" y="1988839"/>
            <a:chExt cx="2047306" cy="144945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699792" y="3068960"/>
              <a:ext cx="1111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prstClr val="black"/>
                  </a:solidFill>
                </a:rPr>
                <a:t>(</a:t>
              </a:r>
              <a:r>
                <a:rPr lang="ru-RU" b="1" dirty="0" err="1">
                  <a:solidFill>
                    <a:prstClr val="black"/>
                  </a:solidFill>
                </a:rPr>
                <a:t>Pudding</a:t>
              </a:r>
              <a:r>
                <a:rPr lang="ru-RU" b="1" dirty="0">
                  <a:solidFill>
                    <a:prstClr val="black"/>
                  </a:solidFill>
                </a:rPr>
                <a:t>)</a:t>
              </a:r>
              <a:endParaRPr lang="ru-RU" sz="1400" b="1" dirty="0"/>
            </a:p>
          </p:txBody>
        </p:sp>
        <p:pic>
          <p:nvPicPr>
            <p:cNvPr id="16390" name="Picture 6" descr="Изобр по Английский Пудинг Рецепт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3688" y="1988839"/>
              <a:ext cx="1584176" cy="10561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4" name="Прямоугольник 13"/>
          <p:cNvSpPr/>
          <p:nvPr/>
        </p:nvSpPr>
        <p:spPr>
          <a:xfrm>
            <a:off x="179512" y="3501008"/>
            <a:ext cx="374441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solidFill>
                  <a:prstClr val="black"/>
                </a:solidFill>
              </a:rPr>
              <a:t>c</a:t>
            </a:r>
            <a:r>
              <a:rPr lang="ru-RU" sz="2400" dirty="0">
                <a:solidFill>
                  <a:prstClr val="black"/>
                </a:solidFill>
              </a:rPr>
              <a:t>) Традиционное блюдо </a:t>
            </a:r>
            <a:endParaRPr lang="ru-RU" sz="2400" dirty="0" smtClean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англичан </a:t>
            </a:r>
            <a:r>
              <a:rPr lang="ru-RU" sz="2400" dirty="0">
                <a:solidFill>
                  <a:prstClr val="black"/>
                </a:solidFill>
              </a:rPr>
              <a:t>на завтрак.  </a:t>
            </a:r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4427984" y="3140968"/>
            <a:ext cx="4392488" cy="1229456"/>
            <a:chOff x="4427984" y="3140968"/>
            <a:chExt cx="4392488" cy="122945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660232" y="3645024"/>
              <a:ext cx="21602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prstClr val="black"/>
                  </a:solidFill>
                </a:rPr>
                <a:t>(</a:t>
              </a:r>
              <a:r>
                <a:rPr lang="ru-RU" b="1" dirty="0" err="1">
                  <a:solidFill>
                    <a:prstClr val="black"/>
                  </a:solidFill>
                </a:rPr>
                <a:t>Bacon</a:t>
              </a:r>
              <a:r>
                <a:rPr lang="ru-RU" b="1" dirty="0">
                  <a:solidFill>
                    <a:prstClr val="black"/>
                  </a:solidFill>
                </a:rPr>
                <a:t> </a:t>
              </a:r>
              <a:r>
                <a:rPr lang="ru-RU" b="1" dirty="0" err="1" smtClean="0">
                  <a:solidFill>
                    <a:prstClr val="black"/>
                  </a:solidFill>
                </a:rPr>
                <a:t>and</a:t>
              </a:r>
              <a:r>
                <a:rPr lang="ru-RU" b="1" dirty="0" smtClean="0">
                  <a:solidFill>
                    <a:prstClr val="black"/>
                  </a:solidFill>
                </a:rPr>
                <a:t> </a:t>
              </a:r>
              <a:r>
                <a:rPr lang="ru-RU" b="1" dirty="0" err="1" smtClean="0">
                  <a:solidFill>
                    <a:prstClr val="black"/>
                  </a:solidFill>
                </a:rPr>
                <a:t>eggs</a:t>
              </a:r>
              <a:r>
                <a:rPr lang="ru-RU" b="1" dirty="0">
                  <a:solidFill>
                    <a:prstClr val="black"/>
                  </a:solidFill>
                </a:rPr>
                <a:t>)</a:t>
              </a:r>
              <a:endParaRPr lang="ru-RU" sz="1400" b="1" dirty="0"/>
            </a:p>
          </p:txBody>
        </p:sp>
        <p:pic>
          <p:nvPicPr>
            <p:cNvPr id="16392" name="Picture 8" descr="Картинка бекон, помидоры, eggs, food, яиц, tomatoes, bacon, продуктов питания, завтрак, breakfast 2560x1600, фото 84340"/>
            <p:cNvPicPr>
              <a:picLocks noChangeAspect="1" noChangeArrowheads="1"/>
            </p:cNvPicPr>
            <p:nvPr/>
          </p:nvPicPr>
          <p:blipFill>
            <a:blip r:embed="rId5" cstate="print"/>
            <a:srcRect l="1477" t="18348" r="6978"/>
            <a:stretch>
              <a:fillRect/>
            </a:stretch>
          </p:blipFill>
          <p:spPr bwMode="auto">
            <a:xfrm>
              <a:off x="4427984" y="3140968"/>
              <a:ext cx="1944216" cy="122945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7" name="Прямоугольник 16"/>
          <p:cNvSpPr/>
          <p:nvPr/>
        </p:nvSpPr>
        <p:spPr>
          <a:xfrm>
            <a:off x="4283968" y="4509120"/>
            <a:ext cx="424847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2400" dirty="0" err="1">
                <a:solidFill>
                  <a:prstClr val="black"/>
                </a:solidFill>
              </a:rPr>
              <a:t>d</a:t>
            </a:r>
            <a:r>
              <a:rPr lang="ru-RU" sz="2400" dirty="0">
                <a:solidFill>
                  <a:prstClr val="black"/>
                </a:solidFill>
              </a:rPr>
              <a:t>) Бутерброд с котлетой</a:t>
            </a:r>
            <a:r>
              <a:rPr lang="ru-RU" sz="2400" dirty="0" smtClean="0">
                <a:solidFill>
                  <a:prstClr val="black"/>
                </a:solidFill>
              </a:rPr>
              <a:t>,</a:t>
            </a:r>
          </a:p>
          <a:p>
            <a:pPr lvl="0" algn="r"/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овощами, </a:t>
            </a:r>
            <a:r>
              <a:rPr lang="ru-RU" sz="2400" dirty="0" smtClean="0">
                <a:solidFill>
                  <a:prstClr val="black"/>
                </a:solidFill>
              </a:rPr>
              <a:t>сыром </a:t>
            </a:r>
            <a:r>
              <a:rPr lang="ru-RU" sz="2400" dirty="0">
                <a:solidFill>
                  <a:prstClr val="black"/>
                </a:solidFill>
              </a:rPr>
              <a:t>и кетчупом. </a:t>
            </a:r>
            <a:endParaRPr lang="ru-RU" sz="2400" dirty="0">
              <a:solidFill>
                <a:prstClr val="black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755576" y="4509120"/>
            <a:ext cx="3330877" cy="1143486"/>
            <a:chOff x="755576" y="4509120"/>
            <a:chExt cx="3330877" cy="114348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627784" y="4581128"/>
              <a:ext cx="14586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prstClr val="black"/>
                  </a:solidFill>
                </a:rPr>
                <a:t>(</a:t>
              </a:r>
              <a:r>
                <a:rPr lang="ru-RU" b="1" dirty="0" err="1">
                  <a:solidFill>
                    <a:prstClr val="black"/>
                  </a:solidFill>
                </a:rPr>
                <a:t>Hamburger</a:t>
              </a:r>
              <a:r>
                <a:rPr lang="ru-RU" b="1" dirty="0">
                  <a:solidFill>
                    <a:prstClr val="black"/>
                  </a:solidFill>
                </a:rPr>
                <a:t>) </a:t>
              </a:r>
              <a:endParaRPr lang="ru-RU" sz="1400" b="1" dirty="0"/>
            </a:p>
          </p:txBody>
        </p:sp>
        <p:pic>
          <p:nvPicPr>
            <p:cNvPr id="16394" name="Picture 10" descr="На американских базах в Афганистане закроют фаст-фуд сети MealBlog.Ru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5576" y="4509120"/>
              <a:ext cx="1728192" cy="11434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6" name="Группа 25"/>
          <p:cNvGrpSpPr/>
          <p:nvPr/>
        </p:nvGrpSpPr>
        <p:grpSpPr>
          <a:xfrm>
            <a:off x="6889163" y="5279673"/>
            <a:ext cx="2274073" cy="1628138"/>
            <a:chOff x="6889163" y="5279673"/>
            <a:chExt cx="2274073" cy="162813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8074476" y="6309320"/>
              <a:ext cx="1088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prstClr val="black"/>
                  </a:solidFill>
                </a:rPr>
                <a:t>(</a:t>
              </a:r>
              <a:r>
                <a:rPr lang="ru-RU" b="1" dirty="0" err="1">
                  <a:solidFill>
                    <a:prstClr val="black"/>
                  </a:solidFill>
                </a:rPr>
                <a:t>Lollipop</a:t>
              </a:r>
              <a:r>
                <a:rPr lang="ru-RU" b="1" dirty="0">
                  <a:solidFill>
                    <a:prstClr val="black"/>
                  </a:solidFill>
                </a:rPr>
                <a:t>)</a:t>
              </a:r>
              <a:endParaRPr lang="ru-RU" sz="1400" b="1" dirty="0"/>
            </a:p>
          </p:txBody>
        </p:sp>
        <p:pic>
          <p:nvPicPr>
            <p:cNvPr id="16396" name="Picture 12" descr="Lollipop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379" t="12343" r="20560"/>
            <a:stretch>
              <a:fillRect/>
            </a:stretch>
          </p:blipFill>
          <p:spPr bwMode="auto">
            <a:xfrm rot="2256243">
              <a:off x="6889163" y="5279673"/>
              <a:ext cx="1191788" cy="162813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 </a:t>
            </a:r>
            <a:endParaRPr lang="ru-RU" sz="2400" b="1" dirty="0"/>
          </a:p>
        </p:txBody>
      </p:sp>
      <p:pic>
        <p:nvPicPr>
          <p:cNvPr id="3" name="Picture 2" descr="http://doc4web.ru/uploads/files/17/16220/hello_html_m69ce81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36296" y="0"/>
            <a:ext cx="1691680" cy="2333352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827584" y="260648"/>
            <a:ext cx="5544616" cy="1584176"/>
            <a:chOff x="2843808" y="404664"/>
            <a:chExt cx="4248472" cy="1152128"/>
          </a:xfrm>
        </p:grpSpPr>
        <p:sp>
          <p:nvSpPr>
            <p:cNvPr id="5" name="Скругленная прямоугольная выноска 4"/>
            <p:cNvSpPr/>
            <p:nvPr/>
          </p:nvSpPr>
          <p:spPr>
            <a:xfrm>
              <a:off x="2843808" y="404664"/>
              <a:ext cx="4248472" cy="1152128"/>
            </a:xfrm>
            <a:prstGeom prst="wedgeRoundRectCallout">
              <a:avLst>
                <a:gd name="adj1" fmla="val 79847"/>
                <a:gd name="adj2" fmla="val -18750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We’ll go to the Supermarket.</a:t>
              </a:r>
              <a:endParaRPr lang="ru-RU" sz="2800" b="1" dirty="0" smtClean="0"/>
            </a:p>
            <a:p>
              <a:pPr algn="ctr"/>
              <a:r>
                <a:rPr lang="en-US" sz="2800" b="1" dirty="0" smtClean="0"/>
                <a:t> There are different shops in this Supermarket.</a:t>
              </a:r>
              <a:endParaRPr lang="ru-RU" sz="28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87824" y="476672"/>
              <a:ext cx="3960439" cy="380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28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11560" y="2636912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 </a:t>
            </a: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</a:rPr>
              <a:t>The </a:t>
            </a:r>
            <a:r>
              <a:rPr lang="en-US" sz="2800" b="1" dirty="0">
                <a:solidFill>
                  <a:srgbClr val="C00000"/>
                </a:solidFill>
              </a:rPr>
              <a:t>green </a:t>
            </a:r>
            <a:r>
              <a:rPr lang="en-US" sz="2800" b="1" dirty="0" smtClean="0">
                <a:solidFill>
                  <a:srgbClr val="C00000"/>
                </a:solidFill>
              </a:rPr>
              <a:t>shop</a:t>
            </a:r>
            <a:r>
              <a:rPr lang="ru-RU" sz="2800" b="1" dirty="0" smtClean="0">
                <a:solidFill>
                  <a:srgbClr val="C00000"/>
                </a:solidFill>
              </a:rPr>
              <a:t>                                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a </a:t>
            </a:r>
            <a:r>
              <a:rPr lang="ru-RU" sz="2800" b="1" dirty="0" smtClean="0">
                <a:solidFill>
                  <a:srgbClr val="7030A0"/>
                </a:solidFill>
              </a:rPr>
              <a:t>   </a:t>
            </a:r>
            <a:r>
              <a:rPr lang="en-US" sz="2800" b="1" dirty="0" err="1" smtClean="0">
                <a:solidFill>
                  <a:srgbClr val="7030A0"/>
                </a:solidFill>
              </a:rPr>
              <a:t>молочный</a:t>
            </a:r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C00000"/>
                </a:solidFill>
              </a:rPr>
              <a:t>2 </a:t>
            </a: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</a:rPr>
              <a:t>The </a:t>
            </a:r>
            <a:r>
              <a:rPr lang="en-US" sz="2800" b="1" dirty="0">
                <a:solidFill>
                  <a:srgbClr val="C00000"/>
                </a:solidFill>
              </a:rPr>
              <a:t>white shop </a:t>
            </a:r>
            <a:r>
              <a:rPr lang="ru-RU" sz="2800" b="1" dirty="0" smtClean="0">
                <a:solidFill>
                  <a:srgbClr val="C00000"/>
                </a:solidFill>
              </a:rPr>
              <a:t>                                </a:t>
            </a:r>
            <a:r>
              <a:rPr lang="en-US" sz="2800" b="1" dirty="0" smtClean="0">
                <a:solidFill>
                  <a:srgbClr val="7030A0"/>
                </a:solidFill>
              </a:rPr>
              <a:t>b</a:t>
            </a:r>
            <a:r>
              <a:rPr lang="ru-RU" sz="2800" b="1" dirty="0" smtClean="0">
                <a:solidFill>
                  <a:srgbClr val="7030A0"/>
                </a:solidFill>
              </a:rPr>
              <a:t>   </a:t>
            </a:r>
            <a:r>
              <a:rPr lang="en-US" sz="2800" b="1" dirty="0">
                <a:solidFill>
                  <a:srgbClr val="7030A0"/>
                </a:solidFill>
              </a:rPr>
              <a:t> </a:t>
            </a:r>
            <a:r>
              <a:rPr lang="en-US" sz="2800" b="1" dirty="0" err="1">
                <a:solidFill>
                  <a:srgbClr val="7030A0"/>
                </a:solidFill>
              </a:rPr>
              <a:t>овощной</a:t>
            </a:r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C00000"/>
                </a:solidFill>
              </a:rPr>
              <a:t>3 </a:t>
            </a: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</a:rPr>
              <a:t>The </a:t>
            </a:r>
            <a:r>
              <a:rPr lang="en-US" sz="2800" b="1" dirty="0">
                <a:solidFill>
                  <a:srgbClr val="C00000"/>
                </a:solidFill>
              </a:rPr>
              <a:t>sweet shop </a:t>
            </a:r>
            <a:r>
              <a:rPr lang="ru-RU" sz="2800" b="1" dirty="0" smtClean="0">
                <a:solidFill>
                  <a:srgbClr val="C00000"/>
                </a:solidFill>
              </a:rPr>
              <a:t>                                </a:t>
            </a:r>
            <a:r>
              <a:rPr lang="en-US" sz="2800" b="1" dirty="0" smtClean="0">
                <a:solidFill>
                  <a:srgbClr val="7030A0"/>
                </a:solidFill>
              </a:rPr>
              <a:t>c</a:t>
            </a:r>
            <a:r>
              <a:rPr lang="en-US" sz="2800" b="1" dirty="0">
                <a:solidFill>
                  <a:srgbClr val="7030A0"/>
                </a:solidFill>
              </a:rPr>
              <a:t> </a:t>
            </a:r>
            <a:r>
              <a:rPr lang="ru-RU" sz="2800" b="1" dirty="0" smtClean="0">
                <a:solidFill>
                  <a:srgbClr val="7030A0"/>
                </a:solidFill>
              </a:rPr>
              <a:t>   </a:t>
            </a:r>
            <a:r>
              <a:rPr lang="en-US" sz="2800" b="1" dirty="0" err="1" smtClean="0">
                <a:solidFill>
                  <a:srgbClr val="7030A0"/>
                </a:solidFill>
              </a:rPr>
              <a:t>школьный</a:t>
            </a:r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C00000"/>
                </a:solidFill>
              </a:rPr>
              <a:t>4 </a:t>
            </a: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</a:rPr>
              <a:t>The </a:t>
            </a:r>
            <a:r>
              <a:rPr lang="en-US" sz="2800" b="1" dirty="0">
                <a:solidFill>
                  <a:srgbClr val="C00000"/>
                </a:solidFill>
              </a:rPr>
              <a:t>school </a:t>
            </a:r>
            <a:r>
              <a:rPr lang="en-US" sz="2800" b="1" dirty="0" smtClean="0">
                <a:solidFill>
                  <a:srgbClr val="C00000"/>
                </a:solidFill>
              </a:rPr>
              <a:t>shop</a:t>
            </a:r>
            <a:r>
              <a:rPr lang="ru-RU" sz="2800" b="1" dirty="0" smtClean="0">
                <a:solidFill>
                  <a:srgbClr val="C00000"/>
                </a:solidFill>
              </a:rPr>
              <a:t>                               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d </a:t>
            </a:r>
            <a:r>
              <a:rPr lang="ru-RU" sz="2800" b="1" dirty="0" smtClean="0">
                <a:solidFill>
                  <a:srgbClr val="7030A0"/>
                </a:solidFill>
              </a:rPr>
              <a:t>   </a:t>
            </a:r>
            <a:r>
              <a:rPr lang="en-US" sz="2800" b="1" dirty="0" err="1" smtClean="0">
                <a:solidFill>
                  <a:srgbClr val="7030A0"/>
                </a:solidFill>
              </a:rPr>
              <a:t>сладостей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71600" y="4725144"/>
          <a:ext cx="710411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0822"/>
                <a:gridCol w="1420822"/>
                <a:gridCol w="1420822"/>
                <a:gridCol w="1420822"/>
                <a:gridCol w="14208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на английском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на русском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oc4web.ru/uploads/files/17/16220/hello_html_m69ce81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00200" cy="2333352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2051720" y="188639"/>
            <a:ext cx="6624736" cy="2232249"/>
            <a:chOff x="2898983" y="-263047"/>
            <a:chExt cx="4248472" cy="1120243"/>
          </a:xfrm>
        </p:grpSpPr>
        <p:sp>
          <p:nvSpPr>
            <p:cNvPr id="5" name="Скругленная прямоугольная выноска 4"/>
            <p:cNvSpPr/>
            <p:nvPr/>
          </p:nvSpPr>
          <p:spPr>
            <a:xfrm>
              <a:off x="2898983" y="-263047"/>
              <a:ext cx="4248472" cy="630616"/>
            </a:xfrm>
            <a:prstGeom prst="wedgeRoundRectCallout">
              <a:avLst>
                <a:gd name="adj1" fmla="val -67268"/>
                <a:gd name="adj2" fmla="val -1355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Прочитайте слова и распределите товары по различным отделам магазина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87824" y="476672"/>
              <a:ext cx="3960439" cy="380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280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123728" y="3212976"/>
            <a:ext cx="917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646">
                    <a:lumMod val="50000"/>
                  </a:srgbClr>
                </a:solidFill>
              </a:rPr>
              <a:t>milk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4509120"/>
            <a:ext cx="731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646">
                    <a:lumMod val="50000"/>
                  </a:srgbClr>
                </a:solidFill>
              </a:rPr>
              <a:t>tea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44208" y="2420888"/>
            <a:ext cx="940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646">
                    <a:lumMod val="50000"/>
                  </a:srgbClr>
                </a:solidFill>
              </a:rPr>
              <a:t>corn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3068960"/>
            <a:ext cx="1252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646">
                    <a:lumMod val="50000"/>
                  </a:srgbClr>
                </a:solidFill>
              </a:rPr>
              <a:t>butter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34982" y="2634963"/>
            <a:ext cx="946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646">
                    <a:lumMod val="50000"/>
                  </a:srgbClr>
                </a:solidFill>
              </a:rPr>
              <a:t>eggs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5013176"/>
            <a:ext cx="1524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646">
                    <a:lumMod val="50000"/>
                  </a:srgbClr>
                </a:solidFill>
              </a:rPr>
              <a:t>oranges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64288" y="3212976"/>
            <a:ext cx="1593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646">
                    <a:lumMod val="50000"/>
                  </a:srgbClr>
                </a:solidFill>
              </a:rPr>
              <a:t>cabbage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948264" y="5949280"/>
            <a:ext cx="1369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646">
                    <a:lumMod val="50000"/>
                  </a:srgbClr>
                </a:solidFill>
              </a:rPr>
              <a:t>carrots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28698" y="5954425"/>
            <a:ext cx="1241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646">
                    <a:lumMod val="50000"/>
                  </a:srgbClr>
                </a:solidFill>
              </a:rPr>
              <a:t>coffee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3717032"/>
            <a:ext cx="1359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646">
                    <a:lumMod val="50000"/>
                  </a:srgbClr>
                </a:solidFill>
              </a:rPr>
              <a:t>cheese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96136" y="3861048"/>
            <a:ext cx="1366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646">
                    <a:lumMod val="50000"/>
                  </a:srgbClr>
                </a:solidFill>
              </a:rPr>
              <a:t>sweets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3933056"/>
            <a:ext cx="1173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646">
                    <a:lumMod val="50000"/>
                  </a:srgbClr>
                </a:solidFill>
              </a:rPr>
              <a:t>bread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00192" y="4653136"/>
            <a:ext cx="1811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646">
                    <a:lumMod val="50000"/>
                  </a:srgbClr>
                </a:solidFill>
              </a:rPr>
              <a:t>ice cream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923928" y="4581128"/>
            <a:ext cx="939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646">
                    <a:lumMod val="50000"/>
                  </a:srgbClr>
                </a:solidFill>
              </a:rPr>
              <a:t>ham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292080" y="5445224"/>
            <a:ext cx="1430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646">
                    <a:lumMod val="50000"/>
                  </a:srgbClr>
                </a:solidFill>
              </a:rPr>
              <a:t>lemons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75856" y="2492896"/>
            <a:ext cx="1242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646">
                    <a:lumMod val="50000"/>
                  </a:srgbClr>
                </a:solidFill>
              </a:rPr>
              <a:t>honey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051720" y="5445224"/>
            <a:ext cx="1612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646">
                    <a:lumMod val="50000"/>
                  </a:srgbClr>
                </a:solidFill>
              </a:rPr>
              <a:t>bananas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95936" y="5949280"/>
            <a:ext cx="1111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646">
                    <a:lumMod val="50000"/>
                  </a:srgbClr>
                </a:solidFill>
              </a:rPr>
              <a:t>cakes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04664"/>
            <a:ext cx="3821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Физкультминутка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4928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4" name="Picture 2" descr="http://doc4web.ru/uploads/files/17/16220/hello_html_m69ce81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72200" y="1556792"/>
            <a:ext cx="3059832" cy="4220458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899592" y="1628800"/>
            <a:ext cx="5544616" cy="1872208"/>
            <a:chOff x="2843808" y="404664"/>
            <a:chExt cx="4248472" cy="1152128"/>
          </a:xfrm>
        </p:grpSpPr>
        <p:sp>
          <p:nvSpPr>
            <p:cNvPr id="6" name="Скругленная прямоугольная выноска 5"/>
            <p:cNvSpPr/>
            <p:nvPr/>
          </p:nvSpPr>
          <p:spPr>
            <a:xfrm>
              <a:off x="2843808" y="404664"/>
              <a:ext cx="4248472" cy="1152128"/>
            </a:xfrm>
            <a:prstGeom prst="wedgeRoundRectCallout">
              <a:avLst>
                <a:gd name="adj1" fmla="val 74266"/>
                <a:gd name="adj2" fmla="val 21825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Хлопни в ладоши, когда услышишь название овоща, топни ногой, когда услышишь название фрукта, покрути головой, когда услышишь название напитка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987824" y="476672"/>
              <a:ext cx="3960439" cy="380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2800" dirty="0"/>
            </a:p>
          </p:txBody>
        </p:sp>
      </p:grpSp>
      <p:pic>
        <p:nvPicPr>
          <p:cNvPr id="17410" name="Picture 2" descr="Download хоровод клипарт pictures for free and share n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5715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oc4web.ru/uploads/files/17/16220/hello_html_m69ce81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00200" cy="2333352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2051720" y="188639"/>
            <a:ext cx="6624736" cy="2304257"/>
            <a:chOff x="2898983" y="-263047"/>
            <a:chExt cx="4248472" cy="1156380"/>
          </a:xfrm>
        </p:grpSpPr>
        <p:sp>
          <p:nvSpPr>
            <p:cNvPr id="5" name="Скругленная прямоугольная выноска 4"/>
            <p:cNvSpPr/>
            <p:nvPr/>
          </p:nvSpPr>
          <p:spPr>
            <a:xfrm>
              <a:off x="2898983" y="-263047"/>
              <a:ext cx="4248472" cy="1156380"/>
            </a:xfrm>
            <a:prstGeom prst="wedgeRoundRectCallout">
              <a:avLst>
                <a:gd name="adj1" fmla="val -67056"/>
                <a:gd name="adj2" fmla="val -24554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I see you like to eat different food. But do you know the proverb “An apple a day keeps the doctor away”? Which food is good for our health and which is not?</a:t>
              </a:r>
              <a:endParaRPr lang="ru-RU" sz="2800" dirty="0" smtClean="0"/>
            </a:p>
            <a:p>
              <a:pPr algn="ctr"/>
              <a:endParaRPr lang="ru-RU" sz="2800" dirty="0" smtClean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87824" y="476672"/>
              <a:ext cx="3960439" cy="380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28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83568" y="3212976"/>
            <a:ext cx="2807756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dirty="0"/>
              <a:t>healthy food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3212976"/>
            <a:ext cx="3346365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dirty="0"/>
              <a:t>unhealthy food</a:t>
            </a:r>
            <a:endParaRPr lang="ru-RU" sz="4000" dirty="0"/>
          </a:p>
        </p:txBody>
      </p:sp>
      <p:pic>
        <p:nvPicPr>
          <p:cNvPr id="20484" name="Picture 4" descr="Первостольник.рф - фармацевтический сайт для работников аптек. . - Part 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365104"/>
            <a:ext cx="3065529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6" name="Picture 6" descr="http://nyam-nyam.ru/dostavim/uploads/posts/2014-04/1398546952_533574_69865-640x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365104"/>
            <a:ext cx="3449960" cy="2182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366</Words>
  <Application>Microsoft Office PowerPoint</Application>
  <PresentationFormat>Экран 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1</cp:revision>
  <dcterms:created xsi:type="dcterms:W3CDTF">2015-06-10T07:04:00Z</dcterms:created>
  <dcterms:modified xsi:type="dcterms:W3CDTF">2015-06-10T08:56:34Z</dcterms:modified>
</cp:coreProperties>
</file>