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9FBB8-BC70-4C92-BD22-B699A10EF3A9}" type="datetimeFigureOut">
              <a:rPr lang="ru-RU"/>
              <a:pPr>
                <a:defRPr/>
              </a:pPr>
              <a:t>25.08.2010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6DBE7-4024-472E-B27C-DB8611692B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A742F-421D-4E91-9C48-7F98CEFE9A23}" type="datetimeFigureOut">
              <a:rPr lang="ru-RU"/>
              <a:pPr>
                <a:defRPr/>
              </a:pPr>
              <a:t>25.08.2010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953BF-F83B-40F5-B6D9-DAF0A008B8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578A3-C6B2-4984-8ADD-55B77874B879}" type="datetimeFigureOut">
              <a:rPr lang="ru-RU"/>
              <a:pPr>
                <a:defRPr/>
              </a:pPr>
              <a:t>25.08.2010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EF4ED-3F48-46C4-B90F-7BFA38B63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AF90A-058A-4799-9DC6-1CFF9410B9F9}" type="datetimeFigureOut">
              <a:rPr lang="ru-RU"/>
              <a:pPr>
                <a:defRPr/>
              </a:pPr>
              <a:t>25.08.2010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192AE-B9AC-465A-AB5A-9525B62C9F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8FD30-DA11-4BFA-A5AA-22F236F3876E}" type="datetimeFigureOut">
              <a:rPr lang="ru-RU"/>
              <a:pPr>
                <a:defRPr/>
              </a:pPr>
              <a:t>25.08.2010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3F6E1-332D-41BC-A388-6F91021C9F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1B1E7-E737-4530-93E4-838DFBE308D2}" type="datetimeFigureOut">
              <a:rPr lang="ru-RU"/>
              <a:pPr>
                <a:defRPr/>
              </a:pPr>
              <a:t>25.08.2010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254DE-B872-47FA-A58C-99E50BF05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9DCC2-20FE-46C8-B5B0-BD108E2AB69B}" type="datetimeFigureOut">
              <a:rPr lang="ru-RU"/>
              <a:pPr>
                <a:defRPr/>
              </a:pPr>
              <a:t>25.08.2010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95F24-877B-4C0E-95B2-E42610081F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4CFF3-0119-4E01-BA55-3DFF572BB941}" type="datetimeFigureOut">
              <a:rPr lang="ru-RU"/>
              <a:pPr>
                <a:defRPr/>
              </a:pPr>
              <a:t>25.08.2010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4BA43-5BDE-4F3D-B712-F50FCBC95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AAC91-579C-442E-9F6F-A12800C3AAA6}" type="datetimeFigureOut">
              <a:rPr lang="ru-RU"/>
              <a:pPr>
                <a:defRPr/>
              </a:pPr>
              <a:t>25.08.2010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C4187-BA05-4DBD-98B4-DA1FFADAA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80EE-4029-4F22-848C-9A0E07EBDF3C}" type="datetimeFigureOut">
              <a:rPr lang="ru-RU"/>
              <a:pPr>
                <a:defRPr/>
              </a:pPr>
              <a:t>25.08.2010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91F26-FB3F-4B91-BFB2-3553908B4F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7A31B-13E7-43C1-836D-94EB3FAB7193}" type="datetimeFigureOut">
              <a:rPr lang="ru-RU"/>
              <a:pPr>
                <a:defRPr/>
              </a:pPr>
              <a:t>25.08.2010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0A2D9-BACA-4AFD-BE85-4C81BB535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086863-AB6F-4A26-AE55-4BB27DAE5882}" type="datetimeFigureOut">
              <a:rPr lang="ru-RU"/>
              <a:pPr>
                <a:defRPr/>
              </a:pPr>
              <a:t>25.08.2010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75ED0E-4E9C-46C4-94D1-5305383F2E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5" r:id="rId9"/>
    <p:sldLayoutId id="2147483733" r:id="rId10"/>
    <p:sldLayoutId id="214748373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143000"/>
          </a:xfrm>
        </p:spPr>
        <p:txBody>
          <a:bodyPr/>
          <a:lstStyle/>
          <a:p>
            <a:pPr eaLnBrk="1" hangingPunct="1"/>
            <a:r>
              <a:rPr lang="ru-RU" dirty="0" smtClean="0"/>
              <a:t>            Г</a:t>
            </a:r>
            <a:r>
              <a:rPr lang="ru-RU" sz="5400" dirty="0" smtClean="0"/>
              <a:t>лагол </a:t>
            </a:r>
            <a:r>
              <a:rPr lang="en-US" sz="5400" dirty="0" smtClean="0">
                <a:solidFill>
                  <a:srgbClr val="FF0000"/>
                </a:solidFill>
              </a:rPr>
              <a:t>To be </a:t>
            </a:r>
            <a:r>
              <a:rPr lang="en-US" sz="5400" dirty="0" smtClean="0"/>
              <a:t>(</a:t>
            </a:r>
            <a:r>
              <a:rPr lang="ru-RU" sz="5400" dirty="0" smtClean="0"/>
              <a:t>быть)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92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Единственное число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800" dirty="0" smtClean="0"/>
              <a:t>I </a:t>
            </a:r>
            <a:r>
              <a:rPr lang="ru-RU" sz="4800" dirty="0" smtClean="0"/>
              <a:t>       </a:t>
            </a:r>
            <a:r>
              <a:rPr lang="en-US" sz="4800" dirty="0" smtClean="0"/>
              <a:t>am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4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800" dirty="0" smtClean="0"/>
              <a:t>He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800" dirty="0" smtClean="0"/>
              <a:t>She      </a:t>
            </a:r>
            <a:r>
              <a:rPr lang="en-US" sz="4800" dirty="0" smtClean="0"/>
              <a:t>IS</a:t>
            </a:r>
            <a:endParaRPr lang="en-US" sz="4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800" dirty="0" smtClean="0"/>
              <a:t>It</a:t>
            </a:r>
            <a:endParaRPr lang="ru-RU" sz="4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92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Множественное число</a:t>
            </a:r>
            <a:endParaRPr lang="en-US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800" dirty="0" smtClean="0"/>
              <a:t>You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4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800" dirty="0" smtClean="0"/>
              <a:t>We           ARE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4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800" dirty="0" smtClean="0"/>
              <a:t>They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1000125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Глагол </a:t>
            </a:r>
            <a:r>
              <a:rPr lang="en-US" dirty="0" smtClean="0">
                <a:solidFill>
                  <a:srgbClr val="FF0000"/>
                </a:solidFill>
              </a:rPr>
              <a:t>To Have </a:t>
            </a:r>
            <a:r>
              <a:rPr lang="en-US" dirty="0" smtClean="0"/>
              <a:t>(</a:t>
            </a:r>
            <a:r>
              <a:rPr lang="ru-RU" dirty="0" smtClean="0"/>
              <a:t>иметь)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Единственное число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4400" smtClean="0"/>
              <a:t>I             HAVE</a:t>
            </a:r>
          </a:p>
          <a:p>
            <a:pPr eaLnBrk="1" hangingPunct="1">
              <a:buFont typeface="Wingdings 2" pitchFamily="18" charset="2"/>
              <a:buNone/>
            </a:pPr>
            <a:endParaRPr lang="en-US" sz="44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4400" smtClean="0"/>
              <a:t>He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4400" smtClean="0"/>
              <a:t>She         HAS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4400" smtClean="0"/>
              <a:t>It</a:t>
            </a:r>
            <a:endParaRPr lang="ru-RU" sz="440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Множественное число</a:t>
            </a: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z="44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4400" smtClean="0"/>
              <a:t>You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4400" smtClean="0"/>
              <a:t>We       HAVE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4400" smtClean="0"/>
              <a:t>They</a:t>
            </a:r>
            <a:endParaRPr lang="ru-RU" sz="4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00188"/>
          </a:xfrm>
        </p:spPr>
        <p:txBody>
          <a:bodyPr/>
          <a:lstStyle/>
          <a:p>
            <a:pPr algn="ctr" eaLnBrk="1" hangingPunct="1"/>
            <a:r>
              <a:rPr lang="en-US" smtClean="0"/>
              <a:t> Present Simple</a:t>
            </a:r>
            <a:br>
              <a:rPr lang="en-US" smtClean="0"/>
            </a:br>
            <a:r>
              <a:rPr lang="en-US" smtClean="0"/>
              <a:t>(</a:t>
            </a:r>
            <a:r>
              <a:rPr lang="ru-RU" smtClean="0"/>
              <a:t>Настоящее время)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88" y="1920875"/>
            <a:ext cx="4138612" cy="25796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</a:t>
            </a:r>
            <a:r>
              <a:rPr lang="en-US" sz="3200" smtClean="0"/>
              <a:t>I          work</a:t>
            </a:r>
          </a:p>
          <a:p>
            <a:pPr eaLnBrk="1" hangingPunct="1">
              <a:buFont typeface="Wingdings 2" pitchFamily="18" charset="2"/>
              <a:buNone/>
            </a:pPr>
            <a:endParaRPr lang="en-US" sz="32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3200" smtClean="0"/>
              <a:t>He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200" smtClean="0"/>
              <a:t>She    Work + </a:t>
            </a:r>
            <a:r>
              <a:rPr lang="en-US" sz="3200" smtClean="0">
                <a:solidFill>
                  <a:srgbClr val="FF0000"/>
                </a:solidFill>
              </a:rPr>
              <a:t>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200" smtClean="0"/>
              <a:t>It </a:t>
            </a:r>
            <a:endParaRPr lang="ru-RU" sz="320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920875"/>
            <a:ext cx="4043362" cy="22939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3200" smtClean="0"/>
              <a:t>You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200" smtClean="0"/>
              <a:t>We          Work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200" smtClean="0"/>
              <a:t>They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Present Continuous</a:t>
            </a:r>
            <a:br>
              <a:rPr lang="en-US" smtClean="0"/>
            </a:br>
            <a:r>
              <a:rPr lang="en-US" smtClean="0"/>
              <a:t>(</a:t>
            </a:r>
            <a:r>
              <a:rPr lang="ru-RU" smtClean="0"/>
              <a:t>настоящее длительное)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4000" smtClean="0"/>
              <a:t>I        </a:t>
            </a:r>
            <a:r>
              <a:rPr lang="en-US" sz="4000" smtClean="0">
                <a:solidFill>
                  <a:srgbClr val="FF0000"/>
                </a:solidFill>
              </a:rPr>
              <a:t>am</a:t>
            </a:r>
            <a:r>
              <a:rPr lang="en-US" sz="4000" smtClean="0"/>
              <a:t> working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4000" smtClean="0"/>
              <a:t>He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4000" smtClean="0"/>
              <a:t>She    </a:t>
            </a:r>
            <a:r>
              <a:rPr lang="en-US" sz="4000" smtClean="0">
                <a:solidFill>
                  <a:srgbClr val="FF0000"/>
                </a:solidFill>
              </a:rPr>
              <a:t>is</a:t>
            </a:r>
            <a:r>
              <a:rPr lang="en-US" sz="4000" smtClean="0"/>
              <a:t>   working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4000" smtClean="0"/>
              <a:t>It</a:t>
            </a:r>
            <a:endParaRPr lang="ru-RU" sz="400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4000" smtClean="0"/>
              <a:t>You</a:t>
            </a:r>
          </a:p>
          <a:p>
            <a:pPr eaLnBrk="1" hangingPunct="1">
              <a:buFont typeface="Wingdings 2" pitchFamily="18" charset="2"/>
              <a:buNone/>
            </a:pPr>
            <a:endParaRPr lang="en-US" sz="40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4000" smtClean="0"/>
              <a:t>We   </a:t>
            </a:r>
            <a:r>
              <a:rPr lang="en-US" sz="4000" smtClean="0">
                <a:solidFill>
                  <a:srgbClr val="FF0000"/>
                </a:solidFill>
              </a:rPr>
              <a:t>are</a:t>
            </a:r>
            <a:r>
              <a:rPr lang="en-US" sz="4000" smtClean="0"/>
              <a:t> working</a:t>
            </a:r>
          </a:p>
          <a:p>
            <a:pPr eaLnBrk="1" hangingPunct="1">
              <a:buFont typeface="Wingdings 2" pitchFamily="18" charset="2"/>
              <a:buNone/>
            </a:pPr>
            <a:endParaRPr lang="en-US" sz="40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4000" smtClean="0"/>
              <a:t>They</a:t>
            </a:r>
          </a:p>
          <a:p>
            <a:pPr eaLnBrk="1" hangingPunct="1">
              <a:buFont typeface="Wingdings 2" pitchFamily="18" charset="2"/>
              <a:buNone/>
            </a:pPr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algn="ctr"/>
            <a:r>
              <a:rPr lang="ru-RU" smtClean="0"/>
              <a:t>Глагол </a:t>
            </a:r>
            <a:r>
              <a:rPr lang="en-US" smtClean="0"/>
              <a:t>To do (</a:t>
            </a:r>
            <a:r>
              <a:rPr lang="ru-RU" smtClean="0"/>
              <a:t>делать)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4400" smtClean="0"/>
              <a:t>I      </a:t>
            </a:r>
            <a:r>
              <a:rPr lang="en-US" sz="5400" smtClean="0"/>
              <a:t>Do</a:t>
            </a:r>
          </a:p>
          <a:p>
            <a:pPr>
              <a:buFont typeface="Wingdings 2" pitchFamily="18" charset="2"/>
              <a:buNone/>
            </a:pPr>
            <a:endParaRPr lang="en-US" sz="4400" smtClean="0"/>
          </a:p>
          <a:p>
            <a:pPr>
              <a:buFont typeface="Wingdings 2" pitchFamily="18" charset="2"/>
              <a:buNone/>
            </a:pPr>
            <a:r>
              <a:rPr lang="en-US" sz="4400" smtClean="0"/>
              <a:t>He</a:t>
            </a:r>
          </a:p>
          <a:p>
            <a:pPr>
              <a:buFont typeface="Wingdings 2" pitchFamily="18" charset="2"/>
              <a:buNone/>
            </a:pPr>
            <a:r>
              <a:rPr lang="en-US" sz="4400" smtClean="0"/>
              <a:t>She      Do</a:t>
            </a:r>
            <a:r>
              <a:rPr lang="en-US" sz="4400" smtClean="0">
                <a:solidFill>
                  <a:srgbClr val="FF0000"/>
                </a:solidFill>
              </a:rPr>
              <a:t>es</a:t>
            </a:r>
          </a:p>
          <a:p>
            <a:pPr>
              <a:buFont typeface="Wingdings 2" pitchFamily="18" charset="2"/>
              <a:buNone/>
            </a:pPr>
            <a:r>
              <a:rPr lang="en-US" sz="4400" smtClean="0"/>
              <a:t>It</a:t>
            </a:r>
            <a:endParaRPr lang="ru-RU" sz="440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4400" smtClean="0"/>
              <a:t>You</a:t>
            </a:r>
          </a:p>
          <a:p>
            <a:pPr>
              <a:buFont typeface="Wingdings 2" pitchFamily="18" charset="2"/>
              <a:buNone/>
            </a:pPr>
            <a:r>
              <a:rPr lang="en-US" sz="4400" smtClean="0"/>
              <a:t>We       </a:t>
            </a:r>
            <a:r>
              <a:rPr lang="en-US" sz="7200" smtClean="0"/>
              <a:t>Do</a:t>
            </a:r>
          </a:p>
          <a:p>
            <a:pPr>
              <a:buFont typeface="Wingdings 2" pitchFamily="18" charset="2"/>
              <a:buNone/>
            </a:pPr>
            <a:endParaRPr lang="en-US" sz="4400" smtClean="0"/>
          </a:p>
          <a:p>
            <a:pPr>
              <a:buFont typeface="Wingdings 2" pitchFamily="18" charset="2"/>
              <a:buNone/>
            </a:pPr>
            <a:r>
              <a:rPr lang="en-US" sz="4400" smtClean="0"/>
              <a:t>They</a:t>
            </a:r>
          </a:p>
          <a:p>
            <a:pPr>
              <a:buFont typeface="Wingdings 2" pitchFamily="18" charset="2"/>
              <a:buNone/>
            </a:pPr>
            <a:endParaRPr lang="en-US" sz="4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algn="ctr"/>
            <a:r>
              <a:rPr lang="en-US" smtClean="0"/>
              <a:t>Questions in Present Simple</a:t>
            </a:r>
            <a:br>
              <a:rPr lang="en-US" smtClean="0"/>
            </a:br>
            <a:r>
              <a:rPr lang="en-US" smtClean="0"/>
              <a:t>(</a:t>
            </a:r>
            <a:r>
              <a:rPr lang="ru-RU" smtClean="0"/>
              <a:t>вопросы)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rabicParenR"/>
            </a:pPr>
            <a:r>
              <a:rPr lang="ru-RU" sz="2000" smtClean="0"/>
              <a:t>В вопросительном предложении во множественном числе используется вспомогательный глагол </a:t>
            </a:r>
            <a:r>
              <a:rPr lang="en-US" sz="2000" smtClean="0"/>
              <a:t>DO.</a:t>
            </a:r>
          </a:p>
          <a:p>
            <a:pPr marL="514350" indent="-514350">
              <a:buFont typeface="Wingdings 2" pitchFamily="18" charset="2"/>
              <a:buAutoNum type="arabicParenR"/>
            </a:pPr>
            <a:r>
              <a:rPr lang="ru-RU" sz="2000" smtClean="0"/>
              <a:t>В вопросительном предложении в</a:t>
            </a:r>
            <a:r>
              <a:rPr lang="en-US" sz="2000" smtClean="0"/>
              <a:t> </a:t>
            </a:r>
            <a:r>
              <a:rPr lang="ru-RU" sz="2000" smtClean="0"/>
              <a:t>единственном числе 3 лице используется вспомогательный глагол </a:t>
            </a:r>
            <a:r>
              <a:rPr lang="en-US" sz="2000" smtClean="0"/>
              <a:t>DOES.</a:t>
            </a:r>
          </a:p>
          <a:p>
            <a:pPr marL="514350" indent="-514350">
              <a:buFont typeface="Wingdings 2" pitchFamily="18" charset="2"/>
              <a:buAutoNum type="arabicParenR"/>
            </a:pPr>
            <a:r>
              <a:rPr lang="ru-RU" sz="2000" smtClean="0"/>
              <a:t>В вопросительном предложении с </a:t>
            </a:r>
            <a:r>
              <a:rPr lang="en-US" sz="2000" smtClean="0"/>
              <a:t>I </a:t>
            </a:r>
            <a:r>
              <a:rPr lang="ru-RU" sz="2000" smtClean="0"/>
              <a:t>используется </a:t>
            </a:r>
            <a:r>
              <a:rPr lang="en-US" sz="2000" smtClean="0"/>
              <a:t>DO.</a:t>
            </a:r>
            <a:endParaRPr lang="ru-RU" sz="200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rabicParenR"/>
            </a:pPr>
            <a:r>
              <a:rPr lang="en-US" sz="2400" smtClean="0"/>
              <a:t>DO we have a lot of books?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en-US" sz="2400" smtClean="0"/>
              <a:t>Do they travel a lot?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en-US" sz="2400" smtClean="0"/>
              <a:t>Do you want to go shopping?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en-US" sz="2400" smtClean="0"/>
              <a:t>2) Does he have a lot of money?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en-US" sz="2400" smtClean="0"/>
              <a:t>Does she play tennis?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en-US" sz="2400" smtClean="0"/>
              <a:t>Does it cold outside?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en-US" sz="2400" smtClean="0"/>
              <a:t>3) Do I like it here?</a:t>
            </a: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174</Words>
  <Application>Microsoft Office PowerPoint</Application>
  <PresentationFormat>Экран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            Глагол To be (быть)</vt:lpstr>
      <vt:lpstr>Глагол To Have (иметь)</vt:lpstr>
      <vt:lpstr> Present Simple (Настоящее время)</vt:lpstr>
      <vt:lpstr>Present Continuous (настоящее длительное)</vt:lpstr>
      <vt:lpstr>Глагол To do (делать)</vt:lpstr>
      <vt:lpstr>Questions in Present Simple (вопросы)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 To be (быть)</dc:title>
  <dc:creator>М.Видео</dc:creator>
  <cp:lastModifiedBy>М.Видео</cp:lastModifiedBy>
  <cp:revision>10</cp:revision>
  <dcterms:created xsi:type="dcterms:W3CDTF">2010-01-14T19:58:18Z</dcterms:created>
  <dcterms:modified xsi:type="dcterms:W3CDTF">2010-08-25T10:12:51Z</dcterms:modified>
</cp:coreProperties>
</file>