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20th.su/2014/06/" TargetMode="External"/><Relationship Id="rId3" Type="http://schemas.openxmlformats.org/officeDocument/2006/relationships/hyperlink" Target="http://www.baby-scool.narod.ru/media/book/img/foto/index.html" TargetMode="External"/><Relationship Id="rId7" Type="http://schemas.openxmlformats.org/officeDocument/2006/relationships/hyperlink" Target="http://vintage-retro.ru/pticy-vintazh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ooschool.ru/birds/vidy/fringillidae/4.shtml" TargetMode="External"/><Relationship Id="rId5" Type="http://schemas.openxmlformats.org/officeDocument/2006/relationships/hyperlink" Target="http://zooschool.ru/birds/vidy/fringillidae/6.shtml" TargetMode="External"/><Relationship Id="rId10" Type="http://schemas.openxmlformats.org/officeDocument/2006/relationships/hyperlink" Target="http://graphic.org.ru/charushin.html" TargetMode="External"/><Relationship Id="rId4" Type="http://schemas.openxmlformats.org/officeDocument/2006/relationships/hyperlink" Target="http://www.zin.ru/animalia/coleoptera/rus/usachev2.htm" TargetMode="External"/><Relationship Id="rId9" Type="http://schemas.openxmlformats.org/officeDocument/2006/relationships/hyperlink" Target="http://wildscat.ucoz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xelbrush.ru/uploads/posts/2012-12/1355232075_01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832" y="1484784"/>
            <a:ext cx="35955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Book Antiqua" pitchFamily="18" charset="0"/>
              </a:rPr>
              <a:t>Урок литературного чтения </a:t>
            </a:r>
          </a:p>
          <a:p>
            <a:pPr algn="ctr"/>
            <a:r>
              <a:rPr lang="ru-RU" sz="2400" i="1" dirty="0" smtClean="0">
                <a:latin typeface="Book Antiqua" pitchFamily="18" charset="0"/>
              </a:rPr>
              <a:t>2 класс</a:t>
            </a:r>
          </a:p>
          <a:p>
            <a:pPr algn="ctr"/>
            <a:endParaRPr lang="ru-RU" sz="2400" i="1" dirty="0" smtClean="0">
              <a:latin typeface="Book Antiqua" pitchFamily="18" charset="0"/>
            </a:endParaRPr>
          </a:p>
          <a:p>
            <a:pPr algn="ctr"/>
            <a:r>
              <a:rPr lang="ru-RU" sz="2400" b="1" i="1" dirty="0" smtClean="0">
                <a:latin typeface="Book Antiqua" pitchFamily="18" charset="0"/>
              </a:rPr>
              <a:t>Евгений Иванович </a:t>
            </a:r>
            <a:r>
              <a:rPr lang="ru-RU" sz="2400" b="1" i="1" dirty="0" err="1" smtClean="0">
                <a:latin typeface="Book Antiqua" pitchFamily="18" charset="0"/>
              </a:rPr>
              <a:t>Чарушин</a:t>
            </a:r>
            <a:r>
              <a:rPr lang="ru-RU" sz="2400" b="1" i="1" dirty="0" smtClean="0">
                <a:latin typeface="Book Antiqua" pitchFamily="18" charset="0"/>
              </a:rPr>
              <a:t> </a:t>
            </a:r>
          </a:p>
          <a:p>
            <a:pPr algn="ctr"/>
            <a:r>
              <a:rPr lang="ru-RU" sz="2400" b="1" i="1" dirty="0" smtClean="0">
                <a:latin typeface="Book Antiqua" pitchFamily="18" charset="0"/>
              </a:rPr>
              <a:t>«Страшный рассказ»</a:t>
            </a:r>
            <a:endParaRPr lang="ru-RU" sz="2400" b="1" i="1" dirty="0">
              <a:latin typeface="Book Antiqua" pitchFamily="18" charset="0"/>
            </a:endParaRPr>
          </a:p>
        </p:txBody>
      </p:sp>
      <p:pic>
        <p:nvPicPr>
          <p:cNvPr id="1032" name="Picture 8" descr="http://www.aiv.by/sites/default/files/images/2012_12.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2336881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339753" y="5229200"/>
            <a:ext cx="41008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latin typeface="Book Antiqua" pitchFamily="18" charset="0"/>
                <a:cs typeface="Arabic Typesetting" pitchFamily="66" charset="-78"/>
              </a:rPr>
              <a:t>Подготовила Ларионова Людмила Павловна</a:t>
            </a:r>
          </a:p>
          <a:p>
            <a:pPr algn="r"/>
            <a:r>
              <a:rPr lang="ru-RU" sz="1400" dirty="0" smtClean="0">
                <a:latin typeface="Book Antiqua" pitchFamily="18" charset="0"/>
                <a:cs typeface="Arabic Typesetting" pitchFamily="66" charset="-78"/>
              </a:rPr>
              <a:t>учитель начальных классов ГБОУ СОШ № 547</a:t>
            </a:r>
          </a:p>
          <a:p>
            <a:pPr algn="r"/>
            <a:r>
              <a:rPr lang="ru-RU" sz="1400" dirty="0" smtClean="0">
                <a:latin typeface="Book Antiqua" pitchFamily="18" charset="0"/>
                <a:cs typeface="Arabic Typesetting" pitchFamily="66" charset="-78"/>
              </a:rPr>
              <a:t>Красносельского района Санкт- Петербурга</a:t>
            </a:r>
            <a:endParaRPr lang="ru-RU" sz="1400" dirty="0">
              <a:latin typeface="Book Antiqua" pitchFamily="18" charset="0"/>
              <a:cs typeface="Arabic Typesetting" pitchFamily="66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6093296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ook Antiqua" pitchFamily="18" charset="0"/>
              </a:rPr>
              <a:t>2015 год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voyrebenok.ru/images/presentation/literature/m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2204864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Book Antiqua" pitchFamily="18" charset="0"/>
                <a:ea typeface="Times New Roman"/>
              </a:rPr>
              <a:t>— Жабе я кричу: — Скажите,</a:t>
            </a:r>
            <a:br>
              <a:rPr lang="ru-RU" sz="2000" b="1" dirty="0" smtClean="0">
                <a:latin typeface="Book Antiqua" pitchFamily="18" charset="0"/>
                <a:ea typeface="Times New Roman"/>
              </a:rPr>
            </a:br>
            <a:r>
              <a:rPr lang="ru-RU" sz="2000" b="1" dirty="0" smtClean="0">
                <a:latin typeface="Book Antiqua" pitchFamily="18" charset="0"/>
                <a:ea typeface="Times New Roman"/>
              </a:rPr>
              <a:t>Отчего вы так жужжите?</a:t>
            </a:r>
          </a:p>
          <a:p>
            <a:r>
              <a:rPr lang="ru-RU" sz="2000" b="1" dirty="0" smtClean="0">
                <a:latin typeface="Book Antiqua" pitchFamily="18" charset="0"/>
                <a:ea typeface="Times New Roman"/>
              </a:rPr>
              <a:t>Жаба квакнула Ужу:</a:t>
            </a:r>
            <a:br>
              <a:rPr lang="ru-RU" sz="2000" b="1" dirty="0" smtClean="0">
                <a:latin typeface="Book Antiqua" pitchFamily="18" charset="0"/>
                <a:ea typeface="Times New Roman"/>
              </a:rPr>
            </a:br>
            <a:r>
              <a:rPr lang="ru-RU" sz="2000" b="1" dirty="0" smtClean="0">
                <a:latin typeface="Book Antiqua" pitchFamily="18" charset="0"/>
                <a:ea typeface="Times New Roman"/>
              </a:rPr>
              <a:t>— И совсем не я жужжу.</a:t>
            </a:r>
            <a:br>
              <a:rPr lang="ru-RU" sz="2000" b="1" dirty="0" smtClean="0">
                <a:latin typeface="Book Antiqua" pitchFamily="18" charset="0"/>
                <a:ea typeface="Times New Roman"/>
              </a:rPr>
            </a:br>
            <a:r>
              <a:rPr lang="ru-RU" sz="2000" b="1" dirty="0" smtClean="0">
                <a:latin typeface="Book Antiqua" pitchFamily="18" charset="0"/>
                <a:ea typeface="Times New Roman"/>
              </a:rPr>
              <a:t>Проглотила я Жука,</a:t>
            </a:r>
            <a:br>
              <a:rPr lang="ru-RU" sz="2000" b="1" dirty="0" smtClean="0">
                <a:latin typeface="Book Antiqua" pitchFamily="18" charset="0"/>
                <a:ea typeface="Times New Roman"/>
              </a:rPr>
            </a:br>
            <a:r>
              <a:rPr lang="ru-RU" sz="2000" b="1" dirty="0" smtClean="0">
                <a:latin typeface="Book Antiqua" pitchFamily="18" charset="0"/>
                <a:ea typeface="Times New Roman"/>
              </a:rPr>
              <a:t>Жук жужжит наверняка.</a:t>
            </a:r>
          </a:p>
          <a:p>
            <a:endParaRPr lang="ru-RU" sz="2000" b="1" dirty="0" smtClean="0">
              <a:latin typeface="Book Antiqua" pitchFamily="18" charset="0"/>
              <a:ea typeface="Times New Roman"/>
            </a:endParaRPr>
          </a:p>
          <a:p>
            <a:r>
              <a:rPr lang="ru-RU" sz="2000" b="1" dirty="0" smtClean="0">
                <a:latin typeface="Book Antiqua" pitchFamily="18" charset="0"/>
                <a:ea typeface="Times New Roman"/>
              </a:rPr>
              <a:t>Все кричат Жуку: — Скажите,</a:t>
            </a:r>
            <a:br>
              <a:rPr lang="ru-RU" sz="2000" b="1" dirty="0" smtClean="0">
                <a:latin typeface="Book Antiqua" pitchFamily="18" charset="0"/>
                <a:ea typeface="Times New Roman"/>
              </a:rPr>
            </a:br>
            <a:r>
              <a:rPr lang="ru-RU" sz="2000" b="1" dirty="0" smtClean="0">
                <a:latin typeface="Book Antiqua" pitchFamily="18" charset="0"/>
                <a:ea typeface="Times New Roman"/>
              </a:rPr>
              <a:t>Отчего вы так жужжите?</a:t>
            </a:r>
          </a:p>
          <a:p>
            <a:r>
              <a:rPr lang="ru-RU" sz="2000" b="1" dirty="0" smtClean="0">
                <a:latin typeface="Book Antiqua" pitchFamily="18" charset="0"/>
                <a:ea typeface="Times New Roman"/>
              </a:rPr>
              <a:t>— Ну, жужжу, — ответил Жук. —</a:t>
            </a:r>
            <a:br>
              <a:rPr lang="ru-RU" sz="2000" b="1" dirty="0" smtClean="0">
                <a:latin typeface="Book Antiqua" pitchFamily="18" charset="0"/>
                <a:ea typeface="Times New Roman"/>
              </a:rPr>
            </a:br>
            <a:r>
              <a:rPr lang="ru-RU" sz="2000" b="1" dirty="0" err="1" smtClean="0">
                <a:latin typeface="Book Antiqua" pitchFamily="18" charset="0"/>
                <a:ea typeface="Times New Roman"/>
              </a:rPr>
              <a:t>Иждаю</a:t>
            </a:r>
            <a:r>
              <a:rPr lang="ru-RU" sz="2000" b="1" dirty="0" smtClean="0">
                <a:latin typeface="Book Antiqua" pitchFamily="18" charset="0"/>
                <a:ea typeface="Times New Roman"/>
              </a:rPr>
              <a:t> нормальный </a:t>
            </a:r>
            <a:r>
              <a:rPr lang="ru-RU" sz="2000" b="1" dirty="0" err="1" smtClean="0">
                <a:latin typeface="Book Antiqua" pitchFamily="18" charset="0"/>
                <a:ea typeface="Times New Roman"/>
              </a:rPr>
              <a:t>жвук</a:t>
            </a:r>
            <a:r>
              <a:rPr lang="ru-RU" sz="2000" b="1" dirty="0" smtClean="0">
                <a:latin typeface="Book Antiqua" pitchFamily="18" charset="0"/>
                <a:ea typeface="Times New Roman"/>
              </a:rPr>
              <a:t>…</a:t>
            </a:r>
            <a:br>
              <a:rPr lang="ru-RU" sz="2000" b="1" dirty="0" smtClean="0">
                <a:latin typeface="Book Antiqua" pitchFamily="18" charset="0"/>
                <a:ea typeface="Times New Roman"/>
              </a:rPr>
            </a:br>
            <a:r>
              <a:rPr lang="ru-RU" sz="2000" b="1" dirty="0" smtClean="0">
                <a:latin typeface="Book Antiqua" pitchFamily="18" charset="0"/>
                <a:ea typeface="Times New Roman"/>
              </a:rPr>
              <a:t>Я всегда, когда лежу,</a:t>
            </a:r>
            <a:br>
              <a:rPr lang="ru-RU" sz="2000" b="1" dirty="0" smtClean="0">
                <a:latin typeface="Book Antiqua" pitchFamily="18" charset="0"/>
                <a:ea typeface="Times New Roman"/>
              </a:rPr>
            </a:br>
            <a:r>
              <a:rPr lang="ru-RU" sz="2000" b="1" dirty="0" smtClean="0">
                <a:latin typeface="Book Antiqua" pitchFamily="18" charset="0"/>
                <a:ea typeface="Times New Roman"/>
              </a:rPr>
              <a:t>После ужина жужжу!</a:t>
            </a:r>
            <a:endParaRPr lang="ru-RU" sz="2000" b="1" dirty="0">
              <a:latin typeface="Book Antiqua" pitchFamily="18" charset="0"/>
              <a:ea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260648"/>
          <a:ext cx="3672408" cy="4876800"/>
        </p:xfrm>
        <a:graphic>
          <a:graphicData uri="http://schemas.openxmlformats.org/drawingml/2006/table">
            <a:tbl>
              <a:tblPr/>
              <a:tblGrid>
                <a:gridCol w="3672408"/>
              </a:tblGrid>
              <a:tr h="406400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  <a:t>Встретил я в лесу </a:t>
                      </a:r>
                      <a:r>
                        <a:rPr lang="ru-RU" sz="2000" b="1" dirty="0" smtClean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  <a:t>Ежа.</a:t>
                      </a:r>
                      <a:r>
                        <a:rPr lang="ru-RU" sz="2000" b="1" dirty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  <a:t/>
                      </a:r>
                      <a:br>
                        <a:rPr lang="ru-RU" sz="2000" b="1" dirty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</a:br>
                      <a:r>
                        <a:rPr lang="ru-RU" sz="2000" b="1" dirty="0" smtClean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  <a:t>Ёж </a:t>
                      </a:r>
                      <a:r>
                        <a:rPr lang="ru-RU" sz="2000" b="1" dirty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  <a:t>лежал в лесу ЖУЖЖА</a:t>
                      </a:r>
                      <a:r>
                        <a:rPr lang="ru-RU" sz="2000" b="1" dirty="0" smtClean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  <a:t>.</a:t>
                      </a:r>
                    </a:p>
                    <a:p>
                      <a:pPr algn="l"/>
                      <a:endParaRPr lang="ru-RU" sz="2000" b="1" dirty="0" smtClean="0">
                        <a:latin typeface="Book Antiqua" pitchFamily="18" charset="0"/>
                        <a:ea typeface="Times New Roman"/>
                        <a:cs typeface="MV Boli" pitchFamily="2" charset="0"/>
                      </a:endParaRPr>
                    </a:p>
                    <a:p>
                      <a:pPr algn="l"/>
                      <a:r>
                        <a:rPr lang="ru-RU" sz="2000" b="1" dirty="0" smtClean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  <a:t>Я спросил ежа: — Скажите,</a:t>
                      </a:r>
                      <a:br>
                        <a:rPr lang="ru-RU" sz="2000" b="1" dirty="0" smtClean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</a:br>
                      <a:r>
                        <a:rPr lang="ru-RU" sz="2000" b="1" dirty="0" smtClean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  <a:t>Отчего вы так жужжите?</a:t>
                      </a:r>
                    </a:p>
                    <a:p>
                      <a:pPr algn="l"/>
                      <a:r>
                        <a:rPr lang="ru-RU" sz="2000" b="1" dirty="0" smtClean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  <a:t>Ёж сказал: — Я не жужжу,</a:t>
                      </a:r>
                      <a:br>
                        <a:rPr lang="ru-RU" sz="2000" b="1" dirty="0" smtClean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</a:br>
                      <a:r>
                        <a:rPr lang="ru-RU" sz="2000" b="1" dirty="0" smtClean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  <a:t>После ужина лежу.</a:t>
                      </a:r>
                      <a:br>
                        <a:rPr lang="ru-RU" sz="2000" b="1" dirty="0" smtClean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</a:br>
                      <a:r>
                        <a:rPr lang="ru-RU" sz="2000" b="1" dirty="0" smtClean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  <a:t>Я на ужин съел ужа,</a:t>
                      </a:r>
                      <a:br>
                        <a:rPr lang="ru-RU" sz="2000" b="1" dirty="0" smtClean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</a:br>
                      <a:r>
                        <a:rPr lang="ru-RU" sz="2000" b="1" dirty="0" smtClean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  <a:t>Может, он лежит жужжа.</a:t>
                      </a:r>
                    </a:p>
                    <a:p>
                      <a:pPr algn="l"/>
                      <a:endParaRPr lang="ru-RU" sz="2000" b="1" dirty="0">
                        <a:latin typeface="Book Antiqua" pitchFamily="18" charset="0"/>
                        <a:ea typeface="Times New Roman"/>
                        <a:cs typeface="MV Boli" pitchFamily="2" charset="0"/>
                      </a:endParaRPr>
                    </a:p>
                    <a:p>
                      <a:pPr algn="l"/>
                      <a:r>
                        <a:rPr lang="ru-RU" sz="2000" b="1" dirty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  <a:t>Я сказал Ужу: — Скажите,</a:t>
                      </a:r>
                      <a:br>
                        <a:rPr lang="ru-RU" sz="2000" b="1" dirty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</a:br>
                      <a:r>
                        <a:rPr lang="ru-RU" sz="2000" b="1" dirty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  <a:t>Отчего вы так жужжите?</a:t>
                      </a:r>
                    </a:p>
                    <a:p>
                      <a:pPr algn="l"/>
                      <a:r>
                        <a:rPr lang="ru-RU" sz="2000" b="1" dirty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  <a:t>Уж в ответ: — Я не жужжу,</a:t>
                      </a:r>
                      <a:br>
                        <a:rPr lang="ru-RU" sz="2000" b="1" dirty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</a:br>
                      <a:r>
                        <a:rPr lang="ru-RU" sz="2000" b="1" dirty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  <a:t>После ужина лежу</a:t>
                      </a:r>
                      <a:r>
                        <a:rPr lang="ru-RU" sz="2000" b="1" dirty="0" smtClean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  <a:t>.</a:t>
                      </a:r>
                      <a:r>
                        <a:rPr lang="ru-RU" sz="2000" b="1" dirty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  <a:t/>
                      </a:r>
                      <a:br>
                        <a:rPr lang="ru-RU" sz="2000" b="1" dirty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</a:br>
                      <a:r>
                        <a:rPr lang="ru-RU" sz="2000" b="1" dirty="0" smtClean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  <a:t>Жабу съел я у болота,</a:t>
                      </a:r>
                      <a:br>
                        <a:rPr lang="ru-RU" sz="2000" b="1" dirty="0" smtClean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</a:br>
                      <a:r>
                        <a:rPr lang="ru-RU" sz="2000" b="1" dirty="0" smtClean="0">
                          <a:latin typeface="Book Antiqua" pitchFamily="18" charset="0"/>
                          <a:ea typeface="Times New Roman"/>
                          <a:cs typeface="MV Boli" pitchFamily="2" charset="0"/>
                        </a:rPr>
                        <a:t>Может, ей жужжать охота.</a:t>
                      </a:r>
                      <a:endParaRPr lang="ru-RU" sz="2000" b="1" dirty="0">
                        <a:latin typeface="Book Antiqua" pitchFamily="18" charset="0"/>
                        <a:ea typeface="Times New Roman"/>
                        <a:cs typeface="MV Boli" pitchFamily="2" charset="0"/>
                      </a:endParaRPr>
                    </a:p>
                  </a:txBody>
                  <a:tcPr marL="97692" marR="9769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20272" y="6381328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ook Antiqua" pitchFamily="18" charset="0"/>
              </a:rPr>
              <a:t>Андрей Усачев</a:t>
            </a:r>
            <a:endParaRPr lang="ru-RU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voyrebenok.ru/images/presentation/literature/m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</p:spPr>
      </p:pic>
      <p:pic>
        <p:nvPicPr>
          <p:cNvPr id="15362" name="Picture 2" descr="http://pixabay.com/static/uploads/photo/2013/10/01/16/55/magnifying-glass-189254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1515057" cy="1488562"/>
          </a:xfrm>
          <a:prstGeom prst="rect">
            <a:avLst/>
          </a:prstGeom>
          <a:noFill/>
        </p:spPr>
      </p:pic>
      <p:pic>
        <p:nvPicPr>
          <p:cNvPr id="15364" name="Picture 4" descr="http://lenagold.narod.ru/fon/clipart/k/kras/kras9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212976"/>
            <a:ext cx="1752859" cy="1494160"/>
          </a:xfrm>
          <a:prstGeom prst="rect">
            <a:avLst/>
          </a:prstGeom>
          <a:noFill/>
        </p:spPr>
      </p:pic>
      <p:pic>
        <p:nvPicPr>
          <p:cNvPr id="15368" name="Picture 8" descr="http://illustrators.ru/illustrations/83021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32656"/>
            <a:ext cx="1878782" cy="1530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 descr="http://abali.ru/wp-content/uploads/2013/07/sobaka-v-budk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365104"/>
            <a:ext cx="1758586" cy="186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2" name="Picture 12" descr="http://vintage-retro.ru/images/pticy-narisovannye/pticy-retro_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2204864"/>
            <a:ext cx="1699961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4" name="Picture 14" descr="http://zooschool.ru/attach/img1/9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492896"/>
            <a:ext cx="1949687" cy="174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6" name="Picture 16" descr="http://900igr.net/Detskie_prezentatsii/nasekomye_i_ptitsy/Ptitsy_lesa_2.files/slide0006_image0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76672"/>
            <a:ext cx="2115012" cy="1701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8" name="Picture 18" descr="http://art-needlework.ru/products_pictures/anchor-apc942-big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576" y="4581128"/>
            <a:ext cx="2579391" cy="215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80" name="Picture 20" descr="http://www.encyclopedia.ru/upload/iblock/2c2/hlmum%20myhsuqdl%207%20198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15816" y="908720"/>
            <a:ext cx="196245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82" name="Picture 22" descr="http://pc-vestnik.ru/wp-content/uploads/2014/01/Pishushhaya-mashin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3717032"/>
            <a:ext cx="2474640" cy="2474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voyrebenok.ru/images/presentation/literature/m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pic>
        <p:nvPicPr>
          <p:cNvPr id="16386" name="Picture 2" descr="http://www.baby-scool.narod.ru/media/book/prosa/charuschin/img/charushin_e._i.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908720"/>
            <a:ext cx="3088894" cy="4478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artinvestment.ru/content/download/news_2011/20111008_tom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725144"/>
            <a:ext cx="2375720" cy="187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ljplus.ru/img3/o/z/ozozo/charushi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25144"/>
            <a:ext cx="2231660" cy="1920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://graphic.org.ru/history/Charushin/char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492896"/>
            <a:ext cx="2492891" cy="181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2" descr="http://graphic.org.ru/history/Charushin/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2276872"/>
            <a:ext cx="1782056" cy="228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8" name="Picture 14" descr="http://graphic.org.ru/history/Charushin/i_bianki3_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76672"/>
            <a:ext cx="1905000" cy="1704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00" name="Picture 16" descr="http://graphic.org.ru/history/Charushin/i_charushin7_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188640"/>
            <a:ext cx="1762125" cy="2095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483768" y="5589240"/>
            <a:ext cx="423866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latin typeface="Book Antiqua" pitchFamily="18" charset="0"/>
              </a:rPr>
              <a:t>Евгений Иванович </a:t>
            </a:r>
            <a:r>
              <a:rPr lang="ru-RU" sz="2400" b="1" i="1" dirty="0" err="1" smtClean="0">
                <a:latin typeface="Book Antiqua" pitchFamily="18" charset="0"/>
              </a:rPr>
              <a:t>Чарушин</a:t>
            </a:r>
            <a:endParaRPr lang="ru-RU" sz="2400" b="1" i="1" dirty="0" smtClean="0">
              <a:latin typeface="Book Antiqua" pitchFamily="18" charset="0"/>
            </a:endParaRPr>
          </a:p>
          <a:p>
            <a:pPr algn="ctr"/>
            <a:r>
              <a:rPr lang="ru-RU" sz="2400" b="1" i="1" dirty="0" smtClean="0">
                <a:latin typeface="Book Antiqua" pitchFamily="18" charset="0"/>
              </a:rPr>
              <a:t>(1901 – 1965) </a:t>
            </a:r>
          </a:p>
          <a:p>
            <a:pPr algn="ctr"/>
            <a:endParaRPr lang="ru-RU" b="1" i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voyrebenok.ru/images/presentation/literature/m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189209"/>
          <a:ext cx="8424937" cy="5535493"/>
        </p:xfrm>
        <a:graphic>
          <a:graphicData uri="http://schemas.openxmlformats.org/drawingml/2006/table">
            <a:tbl>
              <a:tblPr/>
              <a:tblGrid>
                <a:gridCol w="3491880"/>
                <a:gridCol w="1728192"/>
                <a:gridCol w="3204865"/>
              </a:tblGrid>
              <a:tr h="1433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. Бианки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Двенадцать месяцев»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2800" b="1" dirty="0" err="1">
                          <a:latin typeface="Times New Roman"/>
                          <a:ea typeface="Calibri"/>
                          <a:cs typeface="Times New Roman"/>
                        </a:rPr>
                        <a:t>Мамин-Сибиряк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Мышонок Пик»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2800" b="1" dirty="0" err="1">
                          <a:latin typeface="Times New Roman"/>
                          <a:ea typeface="Calibri"/>
                          <a:cs typeface="Times New Roman"/>
                        </a:rPr>
                        <a:t>Чарушин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2400" b="1" dirty="0" err="1">
                          <a:latin typeface="Times New Roman"/>
                          <a:ea typeface="Calibri"/>
                          <a:cs typeface="Times New Roman"/>
                        </a:rPr>
                        <a:t>Аленушкины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 сказки»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3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2800" b="1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2800" b="1" dirty="0" smtClean="0">
                          <a:latin typeface="Times New Roman"/>
                          <a:ea typeface="Calibri"/>
                          <a:cs typeface="Times New Roman"/>
                        </a:rPr>
                        <a:t>Маршак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3923928" y="1844824"/>
            <a:ext cx="1728192" cy="158417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923928" y="3356992"/>
            <a:ext cx="1728192" cy="13681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923928" y="1844824"/>
            <a:ext cx="1656184" cy="40324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52120" y="5445224"/>
            <a:ext cx="3172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«Страшный рассказ»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851920" y="4437112"/>
            <a:ext cx="1728192" cy="15121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voyrebenok.ru/images/presentation/literature/m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1700808"/>
            <a:ext cx="54726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Book Antiqua" pitchFamily="18" charset="0"/>
              </a:rPr>
              <a:t>Домашнее задание:</a:t>
            </a:r>
          </a:p>
          <a:p>
            <a:endParaRPr lang="ru-RU" sz="2800" b="1" i="1" dirty="0" smtClean="0">
              <a:latin typeface="Book Antiqua" pitchFamily="18" charset="0"/>
            </a:endParaRPr>
          </a:p>
          <a:p>
            <a:r>
              <a:rPr lang="ru-RU" sz="2800" b="1" i="1" dirty="0" smtClean="0">
                <a:latin typeface="Book Antiqua" pitchFamily="18" charset="0"/>
              </a:rPr>
              <a:t>С.97-99 читать выразительно.</a:t>
            </a:r>
          </a:p>
          <a:p>
            <a:endParaRPr lang="ru-RU" sz="2800" b="1" i="1" dirty="0" smtClean="0">
              <a:latin typeface="Book Antiqua" pitchFamily="18" charset="0"/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  <a:latin typeface="Book Antiqua" pitchFamily="18" charset="0"/>
              </a:rPr>
              <a:t>Работа на выбор : </a:t>
            </a:r>
            <a:r>
              <a:rPr lang="ru-RU" sz="2800" b="1" i="1" dirty="0" smtClean="0">
                <a:latin typeface="Book Antiqua" pitchFamily="18" charset="0"/>
              </a:rPr>
              <a:t>нарисовать ежика или найти пословицы, соответствующие этому рассказу.</a:t>
            </a:r>
            <a:endParaRPr lang="ru-RU" sz="2800" b="1" i="1" dirty="0">
              <a:latin typeface="Book Antiqua" pitchFamily="18" charset="0"/>
            </a:endParaRPr>
          </a:p>
        </p:txBody>
      </p:sp>
      <p:pic>
        <p:nvPicPr>
          <p:cNvPr id="1026" name="Picture 2" descr="http://img0.liveinternet.ru/images/attach/c/4/80/198/80198700_ezhik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2132945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voyrebenok.ru/images/presentation/literature/m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</p:spPr>
      </p:pic>
      <p:pic>
        <p:nvPicPr>
          <p:cNvPr id="3" name="Рисунок 2" descr="голубо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564904"/>
            <a:ext cx="2539413" cy="1961754"/>
          </a:xfrm>
          <a:prstGeom prst="rect">
            <a:avLst/>
          </a:prstGeom>
        </p:spPr>
      </p:pic>
      <p:pic>
        <p:nvPicPr>
          <p:cNvPr id="4" name="Рисунок 3" descr="зеле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437112"/>
            <a:ext cx="2539413" cy="1961754"/>
          </a:xfrm>
          <a:prstGeom prst="rect">
            <a:avLst/>
          </a:prstGeom>
        </p:spPr>
      </p:pic>
      <p:pic>
        <p:nvPicPr>
          <p:cNvPr id="5" name="Рисунок 4" descr="красный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620688"/>
            <a:ext cx="2539413" cy="196175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55776" y="1340768"/>
          <a:ext cx="6096000" cy="630936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Segoe Print" pitchFamily="2" charset="0"/>
                          <a:ea typeface="Calibri"/>
                          <a:cs typeface="Times New Roman"/>
                        </a:rPr>
                        <a:t>Мне </a:t>
                      </a:r>
                      <a:r>
                        <a:rPr lang="ru-RU" sz="1800" b="1" dirty="0">
                          <a:latin typeface="Segoe Print" pitchFamily="2" charset="0"/>
                          <a:ea typeface="Calibri"/>
                          <a:cs typeface="Times New Roman"/>
                        </a:rPr>
                        <a:t>было не интересно на уроке и я ничего не </a:t>
                      </a:r>
                      <a:r>
                        <a:rPr lang="ru-RU" sz="1800" b="1" dirty="0" smtClean="0">
                          <a:latin typeface="Segoe Print" pitchFamily="2" charset="0"/>
                          <a:ea typeface="Calibri"/>
                          <a:cs typeface="Times New Roman"/>
                        </a:rPr>
                        <a:t>понял.</a:t>
                      </a:r>
                      <a:endParaRPr lang="ru-RU" sz="1800" b="1" dirty="0">
                        <a:latin typeface="Segoe Print" pitchFamily="2" charset="0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71800" y="3284984"/>
            <a:ext cx="5174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Segoe Print" pitchFamily="2" charset="0"/>
                <a:ea typeface="Calibri"/>
                <a:cs typeface="Times New Roman"/>
              </a:rPr>
              <a:t>Мне было интересно, но у меня возникло</a:t>
            </a:r>
          </a:p>
          <a:p>
            <a:pPr algn="ctr"/>
            <a:r>
              <a:rPr lang="ru-RU" b="1" dirty="0" smtClean="0">
                <a:latin typeface="Segoe Print" pitchFamily="2" charset="0"/>
                <a:ea typeface="Calibri"/>
                <a:cs typeface="Times New Roman"/>
              </a:rPr>
              <a:t> очень много вопросов.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5157192"/>
            <a:ext cx="5517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Segoe Print" pitchFamily="2" charset="0"/>
                <a:ea typeface="Calibri"/>
                <a:cs typeface="Times New Roman"/>
              </a:rPr>
              <a:t>Мне урок понравился, хочется прочитать </a:t>
            </a:r>
          </a:p>
          <a:p>
            <a:pPr algn="ctr"/>
            <a:r>
              <a:rPr lang="ru-RU" b="1" dirty="0" smtClean="0">
                <a:latin typeface="Segoe Print" pitchFamily="2" charset="0"/>
                <a:ea typeface="Calibri"/>
                <a:cs typeface="Times New Roman"/>
              </a:rPr>
              <a:t>другие произведения Е.И. </a:t>
            </a:r>
            <a:r>
              <a:rPr lang="ru-RU" b="1" dirty="0" err="1" smtClean="0">
                <a:latin typeface="Segoe Print" pitchFamily="2" charset="0"/>
                <a:ea typeface="Calibri"/>
                <a:cs typeface="Times New Roman"/>
              </a:rPr>
              <a:t>Чарушина</a:t>
            </a:r>
            <a:r>
              <a:rPr lang="ru-RU" b="1" dirty="0" smtClean="0">
                <a:latin typeface="Segoe Print" pitchFamily="2" charset="0"/>
                <a:ea typeface="Calibri"/>
                <a:cs typeface="Times New Roman"/>
              </a:rPr>
              <a:t>.</a:t>
            </a:r>
            <a:endParaRPr lang="ru-RU" b="1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voyrebenok.ru/images/presentation/literature/m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980728"/>
            <a:ext cx="4342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Print" pitchFamily="2" charset="0"/>
              </a:rPr>
              <a:t>Список используемых источников.</a:t>
            </a:r>
            <a:endParaRPr lang="ru-RU" b="1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556792"/>
            <a:ext cx="682674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hlinkClick r:id="rId3"/>
              </a:rPr>
              <a:t>http://www.baby-scool.narod.ru/media/book/img/foto/index.html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4"/>
              </a:rPr>
              <a:t>http://www.zin.ru/animalia/coleoptera/rus/usachev2.htm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5"/>
              </a:rPr>
              <a:t>http://zooschool.ru/birds/vidy/fringillidae/6.shtml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6"/>
              </a:rPr>
              <a:t>http://zooschool.ru/birds/vidy/fringillidae/4.shtml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7"/>
              </a:rPr>
              <a:t>http://vintage-retro.ru/pticy-vintazh.html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8"/>
              </a:rPr>
              <a:t>http://20th.su/2014/06/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9"/>
              </a:rPr>
              <a:t>http://wildscat.ucoz.ru/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en-US" dirty="0" smtClean="0">
                <a:hlinkClick r:id="rId10"/>
              </a:rPr>
              <a:t>http://graphic.org.ru/charushin.html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169</Words>
  <Application>Microsoft Office PowerPoint</Application>
  <PresentationFormat>Экран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SKATER</dc:creator>
  <cp:lastModifiedBy>SKATER</cp:lastModifiedBy>
  <cp:revision>30</cp:revision>
  <dcterms:created xsi:type="dcterms:W3CDTF">2015-03-14T14:14:39Z</dcterms:created>
  <dcterms:modified xsi:type="dcterms:W3CDTF">2015-09-16T18:32:00Z</dcterms:modified>
</cp:coreProperties>
</file>