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305" r:id="rId2"/>
    <p:sldId id="260" r:id="rId3"/>
    <p:sldId id="296" r:id="rId4"/>
    <p:sldId id="261" r:id="rId5"/>
    <p:sldId id="269" r:id="rId6"/>
    <p:sldId id="270" r:id="rId7"/>
    <p:sldId id="271" r:id="rId8"/>
    <p:sldId id="272" r:id="rId9"/>
    <p:sldId id="275" r:id="rId10"/>
    <p:sldId id="273" r:id="rId11"/>
    <p:sldId id="274" r:id="rId12"/>
    <p:sldId id="276" r:id="rId13"/>
    <p:sldId id="277" r:id="rId14"/>
    <p:sldId id="278" r:id="rId15"/>
    <p:sldId id="279" r:id="rId16"/>
    <p:sldId id="280" r:id="rId17"/>
    <p:sldId id="281" r:id="rId18"/>
    <p:sldId id="292" r:id="rId19"/>
    <p:sldId id="294" r:id="rId20"/>
    <p:sldId id="302" r:id="rId21"/>
    <p:sldId id="293" r:id="rId22"/>
    <p:sldId id="288" r:id="rId23"/>
    <p:sldId id="301" r:id="rId24"/>
    <p:sldId id="298" r:id="rId25"/>
    <p:sldId id="300" r:id="rId26"/>
    <p:sldId id="303" r:id="rId27"/>
    <p:sldId id="282" r:id="rId28"/>
    <p:sldId id="30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76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0D3F5-6734-4A11-9B40-98963CAC5EBE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0468A-04D0-4B80-B443-CE22E664C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F5835-969A-4AFC-AD69-3847B06B127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805DE-1613-4427-84C7-7AAC7F2D7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71353-A37F-4C05-A57A-74EA1AFD3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12C4F-E804-4F7F-9EE1-C92ACECCB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FB84E0-58B5-4BD4-B6C5-FBBDB20F61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7C286-9E5A-470B-8CB1-B846F7BF6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401CB-BFE8-4432-A0F8-A31D7000B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9EBD-A387-44F3-9098-702CB1A2CC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098A4-CBA7-47E1-84F8-EA1F850E4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D4D52-D058-41AB-A4EE-EF9E2DFE0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AF045-33B5-4C53-8D19-729AAA9643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91021-C444-480E-8AFC-8DB0A2B9E0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78FC8-17A8-4CBB-BFEF-716CC1C868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1F49525-CBB5-461D-B217-8825113E8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//upload.wikimedia.org/wikipedia/commons/9/9b/2M62M-1198_Kyviskes-Kena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gif"/><Relationship Id="rId10" Type="http://schemas.openxmlformats.org/officeDocument/2006/relationships/image" Target="../media/image8.png"/><Relationship Id="rId4" Type="http://schemas.openxmlformats.org/officeDocument/2006/relationships/image" Target="../media/image35.gif"/><Relationship Id="rId9" Type="http://schemas.openxmlformats.org/officeDocument/2006/relationships/image" Target="../media/image14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fantasyflash.ru/anime/index.php?kont=arrow&amp;n=1" TargetMode="External"/><Relationship Id="rId2" Type="http://schemas.openxmlformats.org/officeDocument/2006/relationships/hyperlink" Target="http://forum.materinstvo.ru/index.php?s=d0c1a26d8e62fe7927b9208c2de446cd&amp;showforum=223-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webman.ru/animation/main.htm" TargetMode="External"/><Relationship Id="rId4" Type="http://schemas.openxmlformats.org/officeDocument/2006/relationships/hyperlink" Target="http://fantasyflash.ru/index.php?&amp;kontent=anim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2357430"/>
            <a:ext cx="5429288" cy="92869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Урок  математики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4000504"/>
            <a:ext cx="2428892" cy="57150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  класс                                         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535782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Учитель: </a:t>
            </a:r>
            <a:r>
              <a:rPr lang="ru-RU" dirty="0" err="1" smtClean="0"/>
              <a:t>Мележик</a:t>
            </a:r>
            <a:r>
              <a:rPr lang="ru-RU" dirty="0" smtClean="0"/>
              <a:t> С.В.</a:t>
            </a:r>
            <a:endParaRPr lang="ru-RU" dirty="0"/>
          </a:p>
        </p:txBody>
      </p:sp>
      <p:sp>
        <p:nvSpPr>
          <p:cNvPr id="17409" name="WordArt 1"/>
          <p:cNvSpPr>
            <a:spLocks noChangeArrowheads="1" noChangeShapeType="1" noTextEdit="1"/>
          </p:cNvSpPr>
          <p:nvPr/>
        </p:nvSpPr>
        <p:spPr bwMode="auto">
          <a:xfrm>
            <a:off x="785786" y="642918"/>
            <a:ext cx="6858048" cy="1857388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МБОУ </a:t>
            </a:r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Кружилинская</a:t>
            </a:r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 СОШ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74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 какое время можно пройти 30км со скоростью 5км/ч, но сделать в пути остановку на 1 ч?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500174"/>
            <a:ext cx="6429420" cy="4525963"/>
          </a:xfrm>
        </p:spPr>
        <p:txBody>
          <a:bodyPr>
            <a:normAutofit/>
          </a:bodyPr>
          <a:lstStyle/>
          <a:p>
            <a:endParaRPr lang="ru-RU" sz="4400" dirty="0" smtClean="0"/>
          </a:p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8ч                                     5ч</a:t>
            </a:r>
          </a:p>
          <a:p>
            <a:pPr>
              <a:buNone/>
            </a:pPr>
            <a:r>
              <a:rPr lang="ru-RU" sz="4400" dirty="0" smtClean="0">
                <a:solidFill>
                  <a:srgbClr val="7030A0"/>
                </a:solidFill>
              </a:rPr>
              <a:t>6ч                                     7ч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21506" name="Picture 2" descr="http://prv1.lori-images.net/molodoi-chelovek-otdyhaet-lezha-v-trave-0002946237-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3000372"/>
            <a:ext cx="5500726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Мотоциклист ехал без остановок 2ч со скоростью 85км/ч. Сколько километров он проехал?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4400" dirty="0" smtClean="0"/>
              <a:t>    120км                                 170км</a:t>
            </a:r>
          </a:p>
          <a:p>
            <a:pPr>
              <a:buNone/>
            </a:pPr>
            <a:r>
              <a:rPr lang="ru-RU" sz="4400" dirty="0" smtClean="0"/>
              <a:t>    83км                                    87км</a:t>
            </a:r>
            <a:endParaRPr lang="ru-RU" sz="4400" dirty="0"/>
          </a:p>
        </p:txBody>
      </p:sp>
      <p:pic>
        <p:nvPicPr>
          <p:cNvPr id="24578" name="Picture 2" descr="http://dp.ric.ua/uploads/posts/2010-05/1272964668_bmw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705225"/>
            <a:ext cx="5500726" cy="2867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Ответ: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8000" dirty="0" smtClean="0">
                <a:solidFill>
                  <a:srgbClr val="7030A0"/>
                </a:solidFill>
              </a:rPr>
              <a:t>             3км/ч                                  </a:t>
            </a:r>
          </a:p>
        </p:txBody>
      </p:sp>
      <p:pic>
        <p:nvPicPr>
          <p:cNvPr id="15362" name="Picture 2" descr="http://t3.gstatic.com/images?q=tbn:ANd9GcRKxsLC7wyKqzJuxUjN6mYxh9VB8fpanyuOe-jKyrfhfFq1DZYxg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28868"/>
            <a:ext cx="2571768" cy="3695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29642" cy="1131910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Ответ: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</a:t>
            </a:r>
          </a:p>
          <a:p>
            <a:endParaRPr lang="ru-RU" dirty="0"/>
          </a:p>
          <a:p>
            <a:r>
              <a:rPr lang="ru-RU" dirty="0" smtClean="0"/>
              <a:t>                           </a:t>
            </a:r>
            <a:r>
              <a:rPr lang="ru-RU" sz="8800" dirty="0" smtClean="0">
                <a:solidFill>
                  <a:srgbClr val="7030A0"/>
                </a:solidFill>
              </a:rPr>
              <a:t>5км/ч</a:t>
            </a:r>
            <a:endParaRPr lang="ru-RU" sz="8800" dirty="0">
              <a:solidFill>
                <a:srgbClr val="7030A0"/>
              </a:solidFill>
            </a:endParaRPr>
          </a:p>
        </p:txBody>
      </p:sp>
      <p:pic>
        <p:nvPicPr>
          <p:cNvPr id="17410" name="Picture 2" descr="http://citypicture.ru/wp-content/uploads/2009/11/gavana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286676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Ответ: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</a:t>
            </a:r>
          </a:p>
          <a:p>
            <a:r>
              <a:rPr lang="ru-RU" dirty="0" smtClean="0"/>
              <a:t> </a:t>
            </a:r>
            <a:r>
              <a:rPr lang="ru-RU" sz="9600" dirty="0" smtClean="0">
                <a:solidFill>
                  <a:srgbClr val="7030A0"/>
                </a:solidFill>
              </a:rPr>
              <a:t>270км</a:t>
            </a:r>
          </a:p>
          <a:p>
            <a:endParaRPr lang="ru-RU" sz="9600" dirty="0">
              <a:solidFill>
                <a:srgbClr val="7030A0"/>
              </a:solidFill>
            </a:endParaRPr>
          </a:p>
        </p:txBody>
      </p:sp>
      <p:pic>
        <p:nvPicPr>
          <p:cNvPr id="19458" name="Picture 2" descr="Файл:2M62M-1198 Kyviskes-Ken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71612"/>
            <a:ext cx="5643602" cy="2390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Ответ: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571612"/>
            <a:ext cx="6715172" cy="4525963"/>
          </a:xfrm>
        </p:spPr>
        <p:txBody>
          <a:bodyPr>
            <a:normAutofit/>
          </a:bodyPr>
          <a:lstStyle/>
          <a:p>
            <a:endParaRPr lang="ru-RU" sz="4000" dirty="0" smtClean="0"/>
          </a:p>
          <a:p>
            <a:endParaRPr lang="ru-RU" sz="4000" dirty="0"/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                                               </a:t>
            </a:r>
          </a:p>
          <a:p>
            <a:pPr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                                               7ч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bigpicture.ru/wp-content/uploads/2009/08/summer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500306"/>
            <a:ext cx="4786346" cy="306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Ответ: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6600" dirty="0" smtClean="0">
                <a:solidFill>
                  <a:srgbClr val="7030A0"/>
                </a:solidFill>
              </a:rPr>
              <a:t>                              100м/мин</a:t>
            </a:r>
            <a:endParaRPr lang="ru-RU" sz="6600" dirty="0">
              <a:solidFill>
                <a:srgbClr val="7030A0"/>
              </a:solidFill>
            </a:endParaRPr>
          </a:p>
        </p:txBody>
      </p:sp>
      <p:pic>
        <p:nvPicPr>
          <p:cNvPr id="23554" name="Picture 2" descr="http://t1.gstatic.com/images?q=tbn:ANd9GcTOhWDjEf1N9sKkOQFrNb2fij5IUgkkIGiUN1emTGCqyCbL6JFexgD0iWp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71612"/>
            <a:ext cx="328614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Ответ: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9600" dirty="0" smtClean="0">
                <a:solidFill>
                  <a:srgbClr val="7030A0"/>
                </a:solidFill>
              </a:rPr>
              <a:t>                                     170км</a:t>
            </a:r>
            <a:endParaRPr lang="ru-RU" sz="9600" dirty="0">
              <a:solidFill>
                <a:srgbClr val="7030A0"/>
              </a:solidFill>
            </a:endParaRPr>
          </a:p>
        </p:txBody>
      </p:sp>
      <p:pic>
        <p:nvPicPr>
          <p:cNvPr id="25602" name="Picture 2" descr="http://chita-russia.com/wp-content/uploads/2011/08/m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714488"/>
            <a:ext cx="4524364" cy="4643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7803_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80288" y="188913"/>
            <a:ext cx="2376487" cy="1589087"/>
          </a:xfrm>
          <a:prstGeom prst="rect">
            <a:avLst/>
          </a:prstGeom>
          <a:noFill/>
        </p:spPr>
      </p:pic>
      <p:pic>
        <p:nvPicPr>
          <p:cNvPr id="5125" name="Picture 5" descr="47631bi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973138" y="4076700"/>
            <a:ext cx="2520951" cy="1690688"/>
          </a:xfrm>
          <a:prstGeom prst="rect">
            <a:avLst/>
          </a:prstGeom>
          <a:noFill/>
        </p:spPr>
      </p:pic>
      <p:pic>
        <p:nvPicPr>
          <p:cNvPr id="5127" name="Picture 7" descr="motor_max_250_00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t="29208" b="27333"/>
          <a:stretch>
            <a:fillRect/>
          </a:stretch>
        </p:blipFill>
        <p:spPr bwMode="auto">
          <a:xfrm rot="376049">
            <a:off x="5148263" y="4508500"/>
            <a:ext cx="3810000" cy="1655763"/>
          </a:xfrm>
          <a:prstGeom prst="rect">
            <a:avLst/>
          </a:prstGeom>
          <a:noFill/>
        </p:spPr>
      </p:pic>
      <p:pic>
        <p:nvPicPr>
          <p:cNvPr id="5133" name="Picture 13" descr="ZP319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260350"/>
            <a:ext cx="2665413" cy="1998663"/>
          </a:xfrm>
          <a:prstGeom prst="rect">
            <a:avLst/>
          </a:prstGeom>
          <a:noFill/>
        </p:spPr>
      </p:pic>
      <p:pic>
        <p:nvPicPr>
          <p:cNvPr id="5135" name="Picture 15" descr="ZP329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84213" y="1700213"/>
            <a:ext cx="2922588" cy="2427287"/>
          </a:xfrm>
          <a:prstGeom prst="rect">
            <a:avLst/>
          </a:prstGeom>
          <a:noFill/>
        </p:spPr>
      </p:pic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3779838" y="692150"/>
            <a:ext cx="1152525" cy="316865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4284663" y="3860800"/>
            <a:ext cx="142875" cy="504825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3851275" y="765175"/>
            <a:ext cx="1008063" cy="10080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3851275" y="1773238"/>
            <a:ext cx="1008063" cy="10080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3851275" y="2781300"/>
            <a:ext cx="1008063" cy="1008063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44" name="Picture 2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Автомобили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1.09462 0.66157 " pathEditMode="relative" ptsTypes="AA">
                                      <p:cBhvr>
                                        <p:cTn id="11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25 0.06852 L -1.00364 0.0581 " pathEditMode="relative" ptsTypes="AA">
                                      <p:cBhvr>
                                        <p:cTn id="17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0.02129 L -1.08264 0.26227 " pathEditMode="relative" ptsTypes="AA">
                                      <p:cBhvr>
                                        <p:cTn id="2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93 0.09629 L 1.30503 0.24329 " pathEditMode="relative" ptsTypes="AA">
                                      <p:cBhvr>
                                        <p:cTn id="65" dur="5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1 -0.00069 L 1.48837 0.02107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4"/>
                </p:tgtEl>
              </p:cMediaNode>
            </p:audio>
          </p:childTnLst>
        </p:cTn>
      </p:par>
    </p:tnLst>
    <p:bldLst>
      <p:bldP spid="5137" grpId="0" animBg="1"/>
      <p:bldP spid="5138" grpId="0" animBg="1"/>
      <p:bldP spid="5139" grpId="0" animBg="1"/>
      <p:bldP spid="5139" grpId="1" animBg="1"/>
      <p:bldP spid="5139" grpId="2" animBg="1"/>
      <p:bldP spid="5140" grpId="0" animBg="1"/>
      <p:bldP spid="5140" grpId="1" animBg="1"/>
      <p:bldP spid="5140" grpId="2" animBg="1"/>
      <p:bldP spid="51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8286808" cy="41434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1378" name="WordArt 2"/>
          <p:cNvSpPr>
            <a:spLocks noChangeArrowheads="1" noChangeShapeType="1" noTextEdit="1"/>
          </p:cNvSpPr>
          <p:nvPr/>
        </p:nvSpPr>
        <p:spPr bwMode="auto">
          <a:xfrm>
            <a:off x="2143108" y="500042"/>
            <a:ext cx="5286412" cy="1484333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39507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/>
              </a:rPr>
              <a:t>Мини-проект но тему: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/>
            </a:endParaRPr>
          </a:p>
        </p:txBody>
      </p:sp>
      <p:sp>
        <p:nvSpPr>
          <p:cNvPr id="101379" name="WordArt 3"/>
          <p:cNvSpPr>
            <a:spLocks noChangeArrowheads="1" noChangeShapeType="1" noTextEdit="1"/>
          </p:cNvSpPr>
          <p:nvPr/>
        </p:nvSpPr>
        <p:spPr bwMode="auto">
          <a:xfrm>
            <a:off x="285720" y="2643183"/>
            <a:ext cx="8572560" cy="19288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kern="10" spc="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101380" name="WordArt 4"/>
          <p:cNvSpPr>
            <a:spLocks noChangeArrowheads="1" noChangeShapeType="1" noTextEdit="1"/>
          </p:cNvSpPr>
          <p:nvPr/>
        </p:nvSpPr>
        <p:spPr bwMode="auto">
          <a:xfrm>
            <a:off x="642910" y="1928802"/>
            <a:ext cx="8286808" cy="22860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Быстрая езда - это 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«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плюс»  или 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«</a:t>
            </a:r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минус»</a:t>
            </a:r>
          </a:p>
          <a:p>
            <a:pPr algn="ctr" rtl="0"/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>
            <a:off x="1285852" y="3643315"/>
            <a:ext cx="7143800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для вашей семьи?</a:t>
            </a:r>
            <a:endParaRPr lang="ru-RU" sz="3600" kern="10" spc="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mph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 to="1.5" calcmode="lin" valueType="num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0497" y="13320"/>
            <a:ext cx="9203133" cy="6902350"/>
          </a:xfrm>
        </p:spPr>
      </p:pic>
      <p:pic>
        <p:nvPicPr>
          <p:cNvPr id="9" name="Picture 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00"/>
          <a:stretch>
            <a:fillRect/>
          </a:stretch>
        </p:blipFill>
        <p:spPr bwMode="auto">
          <a:xfrm>
            <a:off x="1619672" y="2132856"/>
            <a:ext cx="3453203" cy="225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9" descr="J02334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3068960"/>
            <a:ext cx="2528429" cy="17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8" descr="J023347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5157192"/>
            <a:ext cx="2533825" cy="113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J023354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13176"/>
            <a:ext cx="2742030" cy="1671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7544" y="0"/>
            <a:ext cx="8366322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omic Sans MS" pitchFamily="66" charset="0"/>
              </a:rPr>
              <a:t>ЗАДАЧИ НА ДВИЖЕНИЕ</a:t>
            </a:r>
            <a:endParaRPr lang="ru-RU" sz="4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87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500034" y="1643050"/>
            <a:ext cx="814393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Цели и задачи проекта: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Исследовать ситуацию.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Выдвинуть гипотезу.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Создать  модель математического расчёта.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Сочинить предложения-размышления по проблеме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64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35811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1979"/>
            <a:ext cx="8784976" cy="14219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i="1" dirty="0">
                <a:solidFill>
                  <a:schemeClr val="tx1"/>
                </a:solidFill>
              </a:rPr>
              <a:t>Из двух поселков выехали </a:t>
            </a:r>
            <a:r>
              <a:rPr lang="ru-RU" sz="2400" b="1" i="1" dirty="0" smtClean="0">
                <a:solidFill>
                  <a:schemeClr val="tx1"/>
                </a:solidFill>
              </a:rPr>
              <a:t>одновременно </a:t>
            </a:r>
            <a:r>
              <a:rPr lang="ru-RU" sz="2400" b="1" i="1" dirty="0">
                <a:solidFill>
                  <a:schemeClr val="tx1"/>
                </a:solidFill>
              </a:rPr>
              <a:t>навстречу друг другу два велосипедиста и встретились через два часа. Один ехал со скоростью 15 км в час, а второй – со скоростью 18 км в час. </a:t>
            </a:r>
            <a:r>
              <a:rPr lang="ru-RU" sz="2400" b="1" i="1" u="sng" dirty="0">
                <a:solidFill>
                  <a:schemeClr val="tx1"/>
                </a:solidFill>
              </a:rPr>
              <a:t>Найти расстояние между поселками.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351" y="4869160"/>
            <a:ext cx="9144000" cy="23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083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79895"/>
            <a:ext cx="720080" cy="132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5"/>
          <p:cNvSpPr>
            <a:spLocks/>
          </p:cNvSpPr>
          <p:nvPr/>
        </p:nvSpPr>
        <p:spPr bwMode="auto">
          <a:xfrm rot="16200000">
            <a:off x="4211639" y="801539"/>
            <a:ext cx="720725" cy="9144000"/>
          </a:xfrm>
          <a:prstGeom prst="leftBrace">
            <a:avLst>
              <a:gd name="adj1" fmla="val 85756"/>
              <a:gd name="adj2" fmla="val 50000"/>
            </a:avLst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WordArt 22"/>
          <p:cNvSpPr>
            <a:spLocks noChangeArrowheads="1" noChangeShapeType="1" noTextEdit="1"/>
          </p:cNvSpPr>
          <p:nvPr/>
        </p:nvSpPr>
        <p:spPr bwMode="auto">
          <a:xfrm>
            <a:off x="4407392" y="5851564"/>
            <a:ext cx="360040" cy="43204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B85C00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746852"/>
            <a:ext cx="9837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2</a:t>
            </a:r>
            <a:r>
              <a:rPr lang="ru-RU" sz="2000" dirty="0" smtClean="0"/>
              <a:t>часа</a:t>
            </a:r>
            <a:endParaRPr lang="ru-RU" sz="2000" dirty="0"/>
          </a:p>
        </p:txBody>
      </p:sp>
      <p:pic>
        <p:nvPicPr>
          <p:cNvPr id="10" name="Picture 35" descr="j023620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400040"/>
            <a:ext cx="546175" cy="77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5"/>
          <p:cNvGrpSpPr/>
          <p:nvPr/>
        </p:nvGrpSpPr>
        <p:grpSpPr>
          <a:xfrm>
            <a:off x="6732240" y="3347847"/>
            <a:ext cx="2699431" cy="1597397"/>
            <a:chOff x="6156176" y="4149080"/>
            <a:chExt cx="2699431" cy="1597397"/>
          </a:xfrm>
        </p:grpSpPr>
        <p:pic>
          <p:nvPicPr>
            <p:cNvPr id="4" name="Picture 21" descr="sport061"/>
            <p:cNvPicPr>
              <a:picLocks noChangeAspect="1" noChangeArrowheads="1" noCrop="1"/>
            </p:cNvPicPr>
            <p:nvPr/>
          </p:nvPicPr>
          <p:blipFill>
            <a:blip r:embed="rId5" cstate="print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4581128"/>
              <a:ext cx="1547303" cy="1165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6156176" y="4869160"/>
              <a:ext cx="1472309" cy="7117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611"/>
            <p:cNvSpPr>
              <a:spLocks noChangeArrowheads="1"/>
            </p:cNvSpPr>
            <p:nvPr/>
          </p:nvSpPr>
          <p:spPr bwMode="auto">
            <a:xfrm>
              <a:off x="6228184" y="4149080"/>
              <a:ext cx="151996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18 </a:t>
              </a:r>
              <a:r>
                <a:rPr lang="ru-RU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км/ч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5805264"/>
            <a:ext cx="421481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tx1"/>
                </a:solidFill>
              </a:rPr>
              <a:t>S </a:t>
            </a:r>
            <a:r>
              <a:rPr lang="en-US" sz="3600" b="1" i="1" dirty="0" smtClean="0">
                <a:solidFill>
                  <a:schemeClr val="tx1"/>
                </a:solidFill>
              </a:rPr>
              <a:t>= </a:t>
            </a:r>
            <a:r>
              <a:rPr lang="en-US" sz="3600" b="1" i="1" dirty="0">
                <a:solidFill>
                  <a:schemeClr val="tx1"/>
                </a:solidFill>
              </a:rPr>
              <a:t>(V</a:t>
            </a:r>
            <a:r>
              <a:rPr lang="en-US" sz="1600" b="1" i="1" dirty="0">
                <a:solidFill>
                  <a:schemeClr val="tx1"/>
                </a:solidFill>
              </a:rPr>
              <a:t>1 </a:t>
            </a:r>
            <a:r>
              <a:rPr lang="en-US" sz="3600" b="1" i="1" dirty="0">
                <a:solidFill>
                  <a:schemeClr val="tx1"/>
                </a:solidFill>
              </a:rPr>
              <a:t> +  V</a:t>
            </a:r>
            <a:r>
              <a:rPr lang="en-US" sz="1600" b="1" i="1" dirty="0">
                <a:solidFill>
                  <a:schemeClr val="tx1"/>
                </a:solidFill>
              </a:rPr>
              <a:t>2</a:t>
            </a:r>
            <a:r>
              <a:rPr lang="en-US" sz="3600" b="1" i="1" dirty="0">
                <a:solidFill>
                  <a:schemeClr val="tx1"/>
                </a:solidFill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</a:rPr>
              <a:t>)</a:t>
            </a:r>
            <a:r>
              <a:rPr lang="ru-RU" sz="3600" b="1" i="1" dirty="0" smtClean="0">
                <a:solidFill>
                  <a:schemeClr val="tx1"/>
                </a:solidFill>
              </a:rPr>
              <a:t> * </a:t>
            </a:r>
            <a:r>
              <a:rPr lang="en-US" sz="3600" b="1" i="1" dirty="0" smtClean="0">
                <a:solidFill>
                  <a:schemeClr val="tx1"/>
                </a:solidFill>
              </a:rPr>
              <a:t>t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0" name="Picture 2" descr="D:\Мои док_На_D\ирина николаевна\предшкольное образ\развиваем память\стр 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0F1"/>
              </a:clrFrom>
              <a:clrTo>
                <a:srgbClr val="FAF0F1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38" t="56081" r="6818" b="23969"/>
          <a:stretch>
            <a:fillRect/>
          </a:stretch>
        </p:blipFill>
        <p:spPr bwMode="auto">
          <a:xfrm>
            <a:off x="-180528" y="1772816"/>
            <a:ext cx="1513324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4"/>
          <p:cNvGrpSpPr/>
          <p:nvPr/>
        </p:nvGrpSpPr>
        <p:grpSpPr>
          <a:xfrm>
            <a:off x="-396552" y="3563871"/>
            <a:ext cx="2686284" cy="1424805"/>
            <a:chOff x="189673" y="4293096"/>
            <a:chExt cx="2686284" cy="1424805"/>
          </a:xfrm>
        </p:grpSpPr>
        <p:pic>
          <p:nvPicPr>
            <p:cNvPr id="3" name="Picture 71" descr="j0303500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58404">
              <a:off x="189673" y="4508379"/>
              <a:ext cx="1586768" cy="1209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Line 16"/>
            <p:cNvSpPr>
              <a:spLocks noChangeShapeType="1"/>
            </p:cNvSpPr>
            <p:nvPr/>
          </p:nvSpPr>
          <p:spPr bwMode="auto">
            <a:xfrm>
              <a:off x="1403648" y="5013176"/>
              <a:ext cx="1472309" cy="7117"/>
            </a:xfrm>
            <a:prstGeom prst="line">
              <a:avLst/>
            </a:prstGeom>
            <a:noFill/>
            <a:ln w="76200">
              <a:solidFill>
                <a:srgbClr val="C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611"/>
            <p:cNvSpPr>
              <a:spLocks noChangeArrowheads="1"/>
            </p:cNvSpPr>
            <p:nvPr/>
          </p:nvSpPr>
          <p:spPr bwMode="auto">
            <a:xfrm>
              <a:off x="1331640" y="4293096"/>
              <a:ext cx="1519968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6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15 </a:t>
              </a:r>
              <a:r>
                <a:rPr lang="ru-RU" sz="28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км/ч</a:t>
              </a:r>
            </a:p>
          </p:txBody>
        </p:sp>
      </p:grpSp>
      <p:pic>
        <p:nvPicPr>
          <p:cNvPr id="21" name="Picture 2" descr="D:\Мои док_На_D\ирина николаевна\предшкольное образ\развиваем память\стр 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AF0F1"/>
              </a:clrFrom>
              <a:clrTo>
                <a:srgbClr val="FAF0F1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638" t="56081" r="6818" b="23969"/>
          <a:stretch>
            <a:fillRect/>
          </a:stretch>
        </p:blipFill>
        <p:spPr bwMode="auto">
          <a:xfrm flipH="1">
            <a:off x="7812360" y="1700808"/>
            <a:ext cx="1513324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6" descr="a167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1052736"/>
            <a:ext cx="1143008" cy="9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400000">
            <a:off x="8564536" y="6277224"/>
            <a:ext cx="557214" cy="333375"/>
          </a:xfrm>
          <a:prstGeom prst="rect">
            <a:avLst/>
          </a:prstGeom>
          <a:noFill/>
        </p:spPr>
      </p:pic>
      <p:pic>
        <p:nvPicPr>
          <p:cNvPr id="25" name="Picture 4" descr="D:\картинки\детские картинки-блестяшки анимашки\fb00948c8538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419872" y="5085184"/>
            <a:ext cx="1629526" cy="325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635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79186E-6 C 0.03577 0.0037 0.07171 0.00416 0.10764 0.00509 C 0.15868 0.00624 0.26077 0.00832 0.26077 0.00832 C 0.31684 0.01202 0.37118 0.01179 0.42796 0.01179 " pathEditMode="relative" ptsTypes="fffA">
                                      <p:cBhvr>
                                        <p:cTn id="6" dur="7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39593E-6 C -0.05156 -0.0007 -0.10295 -0.00093 -0.15451 -0.00185 C -0.16666 -0.00208 -0.17899 -0.00231 -0.19114 -0.00347 C -0.1967 -0.00393 -0.20764 -0.00694 -0.20764 -0.00694 C -0.23177 -0.00509 -0.2559 -0.00278 -0.27986 2.39593E-6 C -0.29201 0.00139 -0.31649 0.00324 -0.31649 0.00324 C -0.31996 0.00462 -0.32344 0.00624 -0.32673 0.00832 " pathEditMode="relative" ptsTypes="ffffffA">
                                      <p:cBhvr>
                                        <p:cTn id="8" dur="7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ru-RU" b="1" dirty="0" err="1" smtClean="0"/>
              <a:t>Физминутка</a:t>
            </a:r>
            <a:r>
              <a:rPr lang="ru-RU" b="1" dirty="0" smtClean="0"/>
              <a:t>                                           </a:t>
            </a:r>
            <a:endParaRPr lang="ru-RU" dirty="0" smtClean="0"/>
          </a:p>
          <a:p>
            <a:r>
              <a:rPr lang="ru-RU" dirty="0" smtClean="0"/>
              <a:t>Чтобы путь наш продолжать,</a:t>
            </a:r>
          </a:p>
          <a:p>
            <a:r>
              <a:rPr lang="ru-RU" dirty="0" smtClean="0"/>
              <a:t>Детям надо отдых дать.</a:t>
            </a:r>
          </a:p>
          <a:p>
            <a:r>
              <a:rPr lang="ru-RU" dirty="0" smtClean="0"/>
              <a:t>Поднимает  руки  класс - это  раз.</a:t>
            </a:r>
          </a:p>
          <a:p>
            <a:r>
              <a:rPr lang="ru-RU" dirty="0" smtClean="0"/>
              <a:t>Повернулась  голова - это  два.</a:t>
            </a:r>
          </a:p>
          <a:p>
            <a:r>
              <a:rPr lang="ru-RU" dirty="0" smtClean="0"/>
              <a:t>Руки вниз, вперёд смотри - это три.</a:t>
            </a:r>
          </a:p>
          <a:p>
            <a:r>
              <a:rPr lang="ru-RU" dirty="0" smtClean="0"/>
              <a:t>Руки в стороны пошире развернули на четыре.</a:t>
            </a:r>
          </a:p>
          <a:p>
            <a:r>
              <a:rPr lang="ru-RU" dirty="0" smtClean="0"/>
              <a:t>С силой их к плечам прижать- это пять.</a:t>
            </a:r>
          </a:p>
          <a:p>
            <a:r>
              <a:rPr lang="ru-RU" dirty="0" smtClean="0"/>
              <a:t>Всем ребятам тихо сесть - это шесть.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WordArt 2"/>
          <p:cNvSpPr>
            <a:spLocks noChangeArrowheads="1" noChangeShapeType="1" noTextEdit="1"/>
          </p:cNvSpPr>
          <p:nvPr/>
        </p:nvSpPr>
        <p:spPr bwMode="auto">
          <a:xfrm>
            <a:off x="552450" y="715963"/>
            <a:ext cx="7805764" cy="328454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 rtl="0"/>
            <a:r>
              <a:rPr lang="ru-RU" sz="3600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Impact"/>
              </a:rPr>
              <a:t>самостоятельная работа</a:t>
            </a:r>
            <a:endParaRPr lang="ru-RU" sz="3600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Impact"/>
            </a:endParaRPr>
          </a:p>
        </p:txBody>
      </p:sp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785786" y="0"/>
            <a:ext cx="6858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Стр.71  №255    №256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92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6903" name="Group 39"/>
          <p:cNvGraphicFramePr>
            <a:graphicFrameLocks noGrp="1"/>
          </p:cNvGraphicFramePr>
          <p:nvPr/>
        </p:nvGraphicFramePr>
        <p:xfrm>
          <a:off x="428625" y="285750"/>
          <a:ext cx="8496300" cy="6126480"/>
        </p:xfrm>
        <a:graphic>
          <a:graphicData uri="http://schemas.openxmlformats.org/drawingml/2006/table">
            <a:tbl>
              <a:tblPr/>
              <a:tblGrid>
                <a:gridCol w="2520950"/>
                <a:gridCol w="1295400"/>
                <a:gridCol w="4679950"/>
              </a:tblGrid>
              <a:tr h="27463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Сегодня на уроке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узнал, открыл для себя…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научился, смог…</a:t>
                      </a:r>
                      <a:endParaRPr kumimoji="0" lang="ru-RU" sz="4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34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могу похвалить себя и своих одноклассников за …</a:t>
                      </a:r>
                      <a:endParaRPr kumimoji="0" lang="ru-RU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2987675" y="2636838"/>
            <a:ext cx="107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000099"/>
                </a:solidFill>
              </a:rPr>
              <a:t>Я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V="1">
            <a:off x="3563938" y="1484313"/>
            <a:ext cx="720725" cy="1512887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3492500" y="3502025"/>
            <a:ext cx="792163" cy="2014538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>
            <a:off x="3563938" y="3213100"/>
            <a:ext cx="7207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/>
      <p:bldP spid="36882" grpId="0" animBg="1"/>
      <p:bldP spid="36883" grpId="0" animBg="1"/>
      <p:bldP spid="368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143900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б и больше -  5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от  16 б до 20  -  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от  12 б до 16  -  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меньше  12 б   -  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Спасибо!</a:t>
            </a:r>
            <a:endParaRPr lang="ru-RU" sz="9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9600" i="1" dirty="0" smtClean="0">
                <a:solidFill>
                  <a:srgbClr val="0070C0"/>
                </a:solidFill>
              </a:rPr>
              <a:t>     Молодцы!</a:t>
            </a:r>
            <a:endParaRPr lang="ru-RU" sz="9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54868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Ссылки на Интернет - источники изображений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475656" y="1412776"/>
            <a:ext cx="6370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http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://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forum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.</a:t>
            </a:r>
            <a:r>
              <a:rPr lang="en-US" u="sng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materinstvo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.</a:t>
            </a:r>
            <a:r>
              <a:rPr lang="en-US" u="sng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ru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/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index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.</a:t>
            </a:r>
            <a:r>
              <a:rPr lang="en-US" u="sng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php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?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s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=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d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0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c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1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a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26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d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8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e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62</a:t>
            </a:r>
            <a:r>
              <a:rPr lang="en-US" u="sng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fe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7927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b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9208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c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2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de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446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cd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&amp;</a:t>
            </a:r>
            <a:r>
              <a:rPr lang="en-US" u="sng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showforum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2"/>
              </a:rPr>
              <a:t>=223-</a:t>
            </a:r>
            <a:r>
              <a:rPr lang="ru-RU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  картинки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475656" y="2348880"/>
            <a:ext cx="63367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http</a:t>
            </a:r>
            <a:r>
              <a:rPr lang="ru-RU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://</a:t>
            </a:r>
            <a:r>
              <a:rPr lang="en-US" u="sng" kern="1200" dirty="0" err="1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fantasyflash</a:t>
            </a:r>
            <a:r>
              <a:rPr lang="ru-RU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.</a:t>
            </a:r>
            <a:r>
              <a:rPr lang="en-US" u="sng" kern="1200" dirty="0" err="1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ru</a:t>
            </a:r>
            <a:r>
              <a:rPr lang="ru-RU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/</a:t>
            </a:r>
            <a:r>
              <a:rPr lang="en-US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anime</a:t>
            </a:r>
            <a:r>
              <a:rPr lang="ru-RU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/</a:t>
            </a:r>
            <a:r>
              <a:rPr lang="en-US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index</a:t>
            </a:r>
            <a:r>
              <a:rPr lang="ru-RU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.</a:t>
            </a:r>
            <a:r>
              <a:rPr lang="en-US" u="sng" kern="1200" dirty="0" err="1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php</a:t>
            </a:r>
            <a:r>
              <a:rPr lang="ru-RU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?</a:t>
            </a:r>
            <a:r>
              <a:rPr lang="en-US" u="sng" kern="1200" dirty="0" err="1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kont</a:t>
            </a:r>
            <a:r>
              <a:rPr lang="ru-RU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=</a:t>
            </a:r>
            <a:r>
              <a:rPr lang="en-US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arrow</a:t>
            </a:r>
            <a:r>
              <a:rPr lang="ru-RU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&amp;</a:t>
            </a:r>
            <a:r>
              <a:rPr lang="en-US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n</a:t>
            </a:r>
            <a:r>
              <a:rPr lang="ru-RU" u="sng" kern="1200" dirty="0">
                <a:solidFill>
                  <a:srgbClr val="0000FF"/>
                </a:solidFill>
                <a:effectLst/>
                <a:latin typeface="Calibri"/>
                <a:ea typeface="Times New Roman"/>
                <a:cs typeface="Arial"/>
                <a:hlinkClick r:id="rId3"/>
              </a:rPr>
              <a:t>=1</a:t>
            </a:r>
            <a:r>
              <a:rPr lang="ru-RU" kern="1200" dirty="0">
                <a:solidFill>
                  <a:srgbClr val="1F497D"/>
                </a:solidFill>
                <a:effectLst/>
                <a:latin typeface="Calibri"/>
                <a:ea typeface="Times New Roman"/>
                <a:cs typeface="Arial"/>
              </a:rPr>
              <a:t> – </a:t>
            </a:r>
            <a:r>
              <a:rPr lang="ru-RU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анимированные стрелки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47664" y="3645024"/>
            <a:ext cx="6264696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/>
          <a:p>
            <a:pPr fontAlgn="base">
              <a:spcAft>
                <a:spcPts val="0"/>
              </a:spcAft>
            </a:pP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http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://</a:t>
            </a:r>
            <a:r>
              <a:rPr lang="en-US" u="sng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fantasyflash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.</a:t>
            </a:r>
            <a:r>
              <a:rPr lang="en-US" u="sng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ru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/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index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.</a:t>
            </a:r>
            <a:r>
              <a:rPr lang="en-US" u="sng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php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?&amp;</a:t>
            </a:r>
            <a:r>
              <a:rPr lang="en-US" u="sng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kontent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=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4"/>
              </a:rPr>
              <a:t>anime</a:t>
            </a:r>
            <a:r>
              <a:rPr lang="ru-RU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 -</a:t>
            </a:r>
            <a:r>
              <a:rPr lang="ru-RU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анимашки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47664" y="3068960"/>
            <a:ext cx="66936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http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://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www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.</a:t>
            </a:r>
            <a:r>
              <a:rPr lang="en-US" u="sng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webman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.</a:t>
            </a:r>
            <a:r>
              <a:rPr lang="en-US" u="sng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ru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/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animation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/</a:t>
            </a:r>
            <a:r>
              <a:rPr lang="en-US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main</a:t>
            </a:r>
            <a:r>
              <a:rPr lang="ru-RU" u="sng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.</a:t>
            </a:r>
            <a:r>
              <a:rPr lang="en-US" u="sng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  <a:hlinkClick r:id="rId5"/>
              </a:rPr>
              <a:t>htm</a:t>
            </a:r>
            <a:r>
              <a:rPr lang="ru-RU" kern="1200" dirty="0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 -коллекция </a:t>
            </a:r>
            <a:r>
              <a:rPr lang="ru-RU" kern="1200" dirty="0" err="1">
                <a:solidFill>
                  <a:srgbClr val="000000"/>
                </a:solidFill>
                <a:effectLst/>
                <a:latin typeface="Calibri"/>
                <a:ea typeface="Times New Roman"/>
                <a:cs typeface="Arial"/>
              </a:rPr>
              <a:t>анимашек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50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9144000" cy="16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E952A6-0D0F-400B-A6DB-72EC67904333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5" name="Picture 7" descr="Анимационные картинки (435)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645024"/>
            <a:ext cx="280831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8243" y="81839"/>
            <a:ext cx="836632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Устная</a:t>
            </a:r>
            <a:r>
              <a:rPr lang="ru-RU" sz="3200" b="1" dirty="0">
                <a:solidFill>
                  <a:schemeClr val="bg2"/>
                </a:solidFill>
              </a:rPr>
              <a:t> </a:t>
            </a:r>
            <a:r>
              <a:rPr lang="ru-RU" sz="3200" b="1" dirty="0"/>
              <a:t>разминка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764704"/>
            <a:ext cx="828092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/>
              <a:t>Поезд прошел 80 км со скоростью 40 км/ч. </a:t>
            </a:r>
            <a:r>
              <a:rPr lang="ru-RU" sz="2400" b="1" dirty="0" smtClean="0"/>
              <a:t>Сколько времени </a:t>
            </a:r>
            <a:r>
              <a:rPr lang="ru-RU" sz="2400" b="1" dirty="0"/>
              <a:t>он затратил?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4581128"/>
            <a:ext cx="828092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/>
              <a:t>Какой путь проехал  велосипедист за 3 ч, двигаясь со скоростью 27 км/ч?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80928"/>
            <a:ext cx="8496944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/>
              <a:t>Улитка проползла расстояние в 30 см за 6 минут. С какой скоростью ползла улитка?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9280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501328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365424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797472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301528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920553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774132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3206180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070276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4502324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5006380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3625405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5510436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942484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6806580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7238628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742684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6361709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8102724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8534772" y="2420888"/>
            <a:ext cx="576064" cy="288032"/>
          </a:xfrm>
          <a:prstGeom prst="line">
            <a:avLst/>
          </a:prstGeom>
          <a:ln w="571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4" descr="D:\картинки\детские картинки-блестяшки анимашки\fb00948c853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4221088"/>
            <a:ext cx="3744416" cy="325311"/>
          </a:xfrm>
          <a:prstGeom prst="rect">
            <a:avLst/>
          </a:prstGeom>
          <a:noFill/>
        </p:spPr>
      </p:pic>
      <p:pic>
        <p:nvPicPr>
          <p:cNvPr id="32" name="Picture 85" descr="afficher_image14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27388" y="1484784"/>
            <a:ext cx="32273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5" descr="afficher_image14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6576" y="1556792"/>
            <a:ext cx="3227388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52" y="6606805"/>
            <a:ext cx="9144000" cy="235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5" descr="j0336906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49419" flipH="1">
            <a:off x="9210283" y="5410702"/>
            <a:ext cx="1421055" cy="137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5" descr="j0336906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1055" y="5373216"/>
            <a:ext cx="1421055" cy="137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671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7037E-6 L 1.42778 0.01667 " pathEditMode="relative" ptsTypes="AA">
                                      <p:cBhvr>
                                        <p:cTn id="6" dur="7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602 L -0.76684 -0.00116 " pathEditMode="relative" rAng="0" ptsTypes="AA">
                                      <p:cBhvr>
                                        <p:cTn id="9" dur="7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5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68 0.00533 L -0.00382 0.00718 " pathEditMode="relative" rAng="0" ptsTypes="AA">
                                      <p:cBhvr>
                                        <p:cTn id="20" dur="16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25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L -1.16823 -0.0044 " pathEditMode="relative" rAng="0" ptsTypes="AA">
                                      <p:cBhvr>
                                        <p:cTn id="24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42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575 0.00555 " pathEditMode="relative" ptsTypes="AA">
                                      <p:cBhvr>
                                        <p:cTn id="27" dur="7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5652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Picture 3" descr="D:\SHKOLA\UCHEBA\SCHKOLA\начальная школа\презентации начальная школа\объект\1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1697831" cy="169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0772" y="1196752"/>
            <a:ext cx="6773895" cy="432048"/>
          </a:xfrm>
          <a:prstGeom prst="rect">
            <a:avLst/>
          </a:prstGeom>
        </p:spPr>
      </p:pic>
      <p:sp>
        <p:nvSpPr>
          <p:cNvPr id="6" name="Rectangle 5" descr="Почтовая бумага"/>
          <p:cNvSpPr>
            <a:spLocks noChangeArrowheads="1"/>
          </p:cNvSpPr>
          <p:nvPr/>
        </p:nvSpPr>
        <p:spPr bwMode="auto">
          <a:xfrm>
            <a:off x="539552" y="4888434"/>
            <a:ext cx="2448272" cy="1656184"/>
          </a:xfrm>
          <a:prstGeom prst="rect">
            <a:avLst/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Чтобы узнать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время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нужно расстояние разделить на скорость.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580112" y="5085184"/>
            <a:ext cx="2546350" cy="10826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urier New" pitchFamily="49" charset="0"/>
              </a:rPr>
              <a:t>t</a:t>
            </a:r>
            <a:r>
              <a:rPr lang="en-US" sz="6000" b="1" dirty="0">
                <a:latin typeface="Courier New" pitchFamily="49" charset="0"/>
              </a:rPr>
              <a:t>=S</a:t>
            </a:r>
            <a:r>
              <a:rPr lang="ru-RU" sz="6000" b="1" dirty="0">
                <a:latin typeface="Courier New" pitchFamily="49" charset="0"/>
              </a:rPr>
              <a:t>:</a:t>
            </a:r>
            <a:r>
              <a:rPr lang="en-US" sz="6000" b="1" dirty="0">
                <a:latin typeface="Courier New" pitchFamily="49" charset="0"/>
              </a:rPr>
              <a:t>V</a:t>
            </a:r>
            <a:endParaRPr lang="ru-RU" sz="6000" b="1" dirty="0">
              <a:latin typeface="Courier New" pitchFamily="49" charset="0"/>
            </a:endParaRPr>
          </a:p>
        </p:txBody>
      </p:sp>
      <p:sp>
        <p:nvSpPr>
          <p:cNvPr id="8" name="Rectangle 5" descr="Почтовая бумага"/>
          <p:cNvSpPr txBox="1">
            <a:spLocks noChangeArrowheads="1"/>
          </p:cNvSpPr>
          <p:nvPr/>
        </p:nvSpPr>
        <p:spPr>
          <a:xfrm>
            <a:off x="578902" y="517718"/>
            <a:ext cx="2343336" cy="1849112"/>
          </a:xfrm>
          <a:prstGeom prst="rect">
            <a:avLst/>
          </a:prstGeom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Чтобы узнать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расстояние</a:t>
            </a:r>
            <a:r>
              <a:rPr lang="ru-RU" sz="2400" b="1" i="1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нужно скорость умножить на время.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508104" y="906164"/>
            <a:ext cx="249299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urier New" pitchFamily="49" charset="0"/>
              </a:rPr>
              <a:t>S</a:t>
            </a:r>
            <a:r>
              <a:rPr lang="en-US" sz="6000" b="1" dirty="0">
                <a:latin typeface="Courier New" pitchFamily="49" charset="0"/>
              </a:rPr>
              <a:t>=</a:t>
            </a:r>
            <a:r>
              <a:rPr lang="en-US" sz="6000" b="1" dirty="0" err="1">
                <a:latin typeface="Courier New" pitchFamily="49" charset="0"/>
              </a:rPr>
              <a:t>V·t</a:t>
            </a:r>
            <a:endParaRPr lang="ru-RU" sz="6000" b="1" dirty="0">
              <a:latin typeface="Courier New" pitchFamily="49" charset="0"/>
            </a:endParaRPr>
          </a:p>
        </p:txBody>
      </p:sp>
      <p:sp>
        <p:nvSpPr>
          <p:cNvPr id="11" name="Rectangle 6" descr="Почтовая бумага"/>
          <p:cNvSpPr>
            <a:spLocks noChangeArrowheads="1"/>
          </p:cNvSpPr>
          <p:nvPr/>
        </p:nvSpPr>
        <p:spPr bwMode="auto">
          <a:xfrm>
            <a:off x="569518" y="2693038"/>
            <a:ext cx="2346298" cy="1872208"/>
          </a:xfrm>
          <a:prstGeom prst="rect">
            <a:avLst/>
          </a:prstGeom>
          <a:ln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Чтобы узнать </a:t>
            </a:r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скорость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нужно расстояние разделить на время.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580112" y="3068960"/>
            <a:ext cx="2546350" cy="10826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en-US" sz="6000" b="1" dirty="0">
                <a:latin typeface="Courier New" pitchFamily="49" charset="0"/>
              </a:rPr>
              <a:t>=S</a:t>
            </a:r>
            <a:r>
              <a:rPr lang="ru-RU" sz="6000" b="1" dirty="0">
                <a:latin typeface="Courier New" pitchFamily="49" charset="0"/>
              </a:rPr>
              <a:t>:</a:t>
            </a:r>
            <a:r>
              <a:rPr lang="en-US" sz="6000" b="1" dirty="0">
                <a:latin typeface="Courier New" pitchFamily="49" charset="0"/>
              </a:rPr>
              <a:t>t</a:t>
            </a:r>
          </a:p>
        </p:txBody>
      </p:sp>
      <p:pic>
        <p:nvPicPr>
          <p:cNvPr id="14" name="Рисунок 8" descr="02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085184"/>
            <a:ext cx="1068738" cy="106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F:\Мои рисунки\Картинки XP\Анимации картинки\HOMEANIM\AG00041_.GIF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8492528" y="6277224"/>
            <a:ext cx="557214" cy="333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1471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7 0.00115 L 0.52066 -0.00811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36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Игра-презентация «Лучший знаток» 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Решение задач на движение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Бумажная лодочка проплывает по реке 3км за каждый час. Какова скорость течения воды в реке?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sz="4800" dirty="0" smtClean="0">
                <a:solidFill>
                  <a:srgbClr val="7030A0"/>
                </a:solidFill>
              </a:rPr>
              <a:t>3км                                       3ч</a:t>
            </a:r>
          </a:p>
          <a:p>
            <a:r>
              <a:rPr lang="ru-RU" sz="4800" dirty="0" smtClean="0">
                <a:solidFill>
                  <a:srgbClr val="7030A0"/>
                </a:solidFill>
              </a:rPr>
              <a:t>3км/ч                                   300м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1026" name="Picture 2" descr="http://modelmen.ru/wp-content/uploads/2009/11/korabl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571876"/>
            <a:ext cx="5750765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Человек прошел 15км за 3часа. С какой скоростью он шел?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4400" dirty="0" smtClean="0">
                <a:solidFill>
                  <a:srgbClr val="7030A0"/>
                </a:solidFill>
              </a:rPr>
              <a:t>12км/ч                                45км/ч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5км/ч                                  18км/ч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Скорый поезд шел без остановок 3ч. </a:t>
            </a:r>
            <a:r>
              <a:rPr lang="ru-RU" sz="3600" dirty="0">
                <a:solidFill>
                  <a:srgbClr val="FF0000"/>
                </a:solidFill>
              </a:rPr>
              <a:t>с</a:t>
            </a:r>
            <a:r>
              <a:rPr lang="ru-RU" sz="3600" dirty="0" smtClean="0">
                <a:solidFill>
                  <a:srgbClr val="FF0000"/>
                </a:solidFill>
              </a:rPr>
              <a:t>о скоростью 90км/ч. Сколько километров он прошел за это время?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270км                                   30км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93км                                     720км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20482" name="Picture 2" descr="http://grgid.ru/wp-content/uploads/2009/03/der-zu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357430"/>
            <a:ext cx="5286412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Почтальон прошел 1км за 10мин. С какой скоростью он шел?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600" dirty="0" smtClean="0">
                <a:solidFill>
                  <a:srgbClr val="7030A0"/>
                </a:solidFill>
              </a:rPr>
              <a:t>….10км/мин                               1км</a:t>
            </a:r>
          </a:p>
          <a:p>
            <a:r>
              <a:rPr lang="ru-RU" sz="3600" dirty="0" smtClean="0">
                <a:solidFill>
                  <a:srgbClr val="7030A0"/>
                </a:solidFill>
              </a:rPr>
              <a:t>     10м/мин                                100м/мин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22530" name="Picture 2" descr="http://tltgorod.ru/pics/62722416_54573991_zametka_c1103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857406"/>
            <a:ext cx="5072098" cy="3714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574</Words>
  <PresentationFormat>Экран (4:3)</PresentationFormat>
  <Paragraphs>129</Paragraphs>
  <Slides>28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Оформление по умолчанию</vt:lpstr>
      <vt:lpstr>Урок  математики </vt:lpstr>
      <vt:lpstr>Слайд 2</vt:lpstr>
      <vt:lpstr>Слайд 3</vt:lpstr>
      <vt:lpstr>Слайд 4</vt:lpstr>
      <vt:lpstr>Игра-презентация «Лучший знаток» </vt:lpstr>
      <vt:lpstr>Бумажная лодочка проплывает по реке 3км за каждый час. Какова скорость течения воды в реке?</vt:lpstr>
      <vt:lpstr>Человек прошел 15км за 3часа. С какой скоростью он шел?</vt:lpstr>
      <vt:lpstr>Скорый поезд шел без остановок 3ч. со скоростью 90км/ч. Сколько километров он прошел за это время?</vt:lpstr>
      <vt:lpstr>Почтальон прошел 1км за 10мин. С какой скоростью он шел?</vt:lpstr>
      <vt:lpstr>За какое время можно пройти 30км со скоростью 5км/ч, но сделать в пути остановку на 1 ч?</vt:lpstr>
      <vt:lpstr>Мотоциклист ехал без остановок 2ч со скоростью 85км/ч. Сколько километров он проехал?</vt:lpstr>
      <vt:lpstr>Ответ:</vt:lpstr>
      <vt:lpstr>Ответ:</vt:lpstr>
      <vt:lpstr>Ответ:</vt:lpstr>
      <vt:lpstr>Ответ:</vt:lpstr>
      <vt:lpstr>Ответ:</vt:lpstr>
      <vt:lpstr>Ответ: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Спасибо!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11111</dc:creator>
  <cp:lastModifiedBy>11111</cp:lastModifiedBy>
  <cp:revision>14</cp:revision>
  <dcterms:created xsi:type="dcterms:W3CDTF">2014-03-17T07:10:06Z</dcterms:created>
  <dcterms:modified xsi:type="dcterms:W3CDTF">2014-03-24T17:53:39Z</dcterms:modified>
</cp:coreProperties>
</file>