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9" r:id="rId4"/>
    <p:sldId id="258" r:id="rId5"/>
    <p:sldId id="260" r:id="rId6"/>
    <p:sldId id="262" r:id="rId7"/>
    <p:sldId id="261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8B8B8"/>
    <a:srgbClr val="006600"/>
    <a:srgbClr val="F79B4F"/>
    <a:srgbClr val="7C3B06"/>
    <a:srgbClr val="FF0000"/>
    <a:srgbClr val="521249"/>
    <a:srgbClr val="0A1366"/>
    <a:srgbClr val="5C732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C3D204-4CBA-46A3-814E-43B7AD30A9C9}" type="datetimeFigureOut">
              <a:rPr lang="ru-RU"/>
              <a:pPr>
                <a:defRPr/>
              </a:pPr>
              <a:t>19.09.2015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D4295-E45A-4ACC-AABC-5E7A4BED23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18472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EAB558-772D-460F-8153-98998CC94EBE}" type="datetimeFigureOut">
              <a:rPr lang="ru-RU"/>
              <a:pPr>
                <a:defRPr/>
              </a:pPr>
              <a:t>19.09.2015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B87F29-DC49-483A-B284-20A54DE68E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83525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7DCA0A-2C91-4048-9DCC-058FBCF2327D}" type="datetimeFigureOut">
              <a:rPr lang="ru-RU"/>
              <a:pPr>
                <a:defRPr/>
              </a:pPr>
              <a:t>19.09.2015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D81EFA-20A9-4DD1-AF4C-775B41BE64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51667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26D885-9A4C-48BF-924C-C57210D66D35}" type="datetimeFigureOut">
              <a:rPr lang="ru-RU"/>
              <a:pPr>
                <a:defRPr/>
              </a:pPr>
              <a:t>19.09.2015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FB9279-8B83-4D0E-A301-F8D09C7269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70538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C0DF08-274F-474B-8AB3-EB9D4ECB1B54}" type="datetimeFigureOut">
              <a:rPr lang="ru-RU"/>
              <a:pPr>
                <a:defRPr/>
              </a:pPr>
              <a:t>19.09.2015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7F3F2A-D8F6-44DA-83C9-18D5475114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09698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161190-6C6D-47D9-A118-1752AFD6132B}" type="datetimeFigureOut">
              <a:rPr lang="ru-RU"/>
              <a:pPr>
                <a:defRPr/>
              </a:pPr>
              <a:t>19.09.2015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320A65-6A06-442B-8930-14BB0078F1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28282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F70474-56E1-472D-95DE-9BAE4003B222}" type="datetimeFigureOut">
              <a:rPr lang="ru-RU"/>
              <a:pPr>
                <a:defRPr/>
              </a:pPr>
              <a:t>19.09.2015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D97C37-7F9D-47C8-A550-A609580E8C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92328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A6410-7800-40C8-9E98-902D4858314C}" type="datetimeFigureOut">
              <a:rPr lang="ru-RU"/>
              <a:pPr>
                <a:defRPr/>
              </a:pPr>
              <a:t>19.09.2015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98F7B4-E964-4018-AAF7-2AF9B0789A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71548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8B9C83-4464-4949-BD04-04CC286AEFE5}" type="datetimeFigureOut">
              <a:rPr lang="ru-RU"/>
              <a:pPr>
                <a:defRPr/>
              </a:pPr>
              <a:t>19.09.2015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765EFF-AE69-400B-A79B-BF0DFA64B9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19730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249B64-26D3-48D3-B412-BBE22C97EB18}" type="datetimeFigureOut">
              <a:rPr lang="ru-RU"/>
              <a:pPr>
                <a:defRPr/>
              </a:pPr>
              <a:t>19.09.2015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85410F-CD26-47D0-B32B-EFB03927C3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69238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C97EF-9EAD-42AB-B5BA-C3F538085690}" type="datetimeFigureOut">
              <a:rPr lang="ru-RU"/>
              <a:pPr>
                <a:defRPr/>
              </a:pPr>
              <a:t>19.09.2015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073B6F-EDCC-4CB6-A472-B3A7837F7C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89737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B8B8B8"/>
            </a:gs>
            <a:gs pos="2000">
              <a:srgbClr val="B8B8B8"/>
            </a:gs>
            <a:gs pos="9000">
              <a:srgbClr val="DBEEF4"/>
            </a:gs>
            <a:gs pos="10001">
              <a:srgbClr val="FDEADA"/>
            </a:gs>
            <a:gs pos="38000">
              <a:srgbClr val="95B3D7"/>
            </a:gs>
            <a:gs pos="74001">
              <a:srgbClr val="DCE9BD"/>
            </a:gs>
            <a:gs pos="100000">
              <a:schemeClr val="bg1"/>
            </a:gs>
          </a:gsLst>
          <a:lin ang="2154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77B0395-FB83-4DB5-B619-E112699E14BA}" type="datetimeFigureOut">
              <a:rPr lang="ru-RU"/>
              <a:pPr>
                <a:defRPr/>
              </a:pPr>
              <a:t>19.09.2015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E0945E5-7A1B-468A-84D4-0FEE41D972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5121" y="701674"/>
            <a:ext cx="6911975" cy="486251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                  УРОК  ЛИТЕРАТУРНОГО  ЧТЕНИЯ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>
              <a:solidFill>
                <a:srgbClr val="002060"/>
              </a:solidFill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i="1" dirty="0">
                <a:solidFill>
                  <a:srgbClr val="7C3B06"/>
                </a:solidFill>
                <a:latin typeface="+mn-lt"/>
                <a:cs typeface="+mn-cs"/>
              </a:rPr>
              <a:t>Афанасий Афанасьевич Фет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i="1" dirty="0">
                <a:solidFill>
                  <a:srgbClr val="7C3B06"/>
                </a:solidFill>
                <a:latin typeface="+mn-lt"/>
                <a:cs typeface="+mn-cs"/>
              </a:rPr>
              <a:t>«</a:t>
            </a:r>
            <a:r>
              <a:rPr lang="ru-RU" sz="3200" i="1" dirty="0" smtClean="0">
                <a:solidFill>
                  <a:srgbClr val="7C3B06"/>
                </a:solidFill>
                <a:latin typeface="+mn-lt"/>
                <a:cs typeface="+mn-cs"/>
              </a:rPr>
              <a:t>Чудная картина…»</a:t>
            </a:r>
            <a:endParaRPr lang="ru-RU" sz="3200" i="1" dirty="0">
              <a:solidFill>
                <a:srgbClr val="7C3B06"/>
              </a:solidFill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i="1" dirty="0">
                <a:solidFill>
                  <a:srgbClr val="7C3B06"/>
                </a:solidFill>
                <a:latin typeface="+mn-lt"/>
                <a:cs typeface="+mn-cs"/>
              </a:rPr>
              <a:t>2 </a:t>
            </a:r>
            <a:r>
              <a:rPr lang="ru-RU" sz="3200" i="1" dirty="0" smtClean="0">
                <a:solidFill>
                  <a:srgbClr val="7C3B06"/>
                </a:solidFill>
                <a:latin typeface="+mn-lt"/>
                <a:cs typeface="+mn-cs"/>
              </a:rPr>
              <a:t>класс</a:t>
            </a:r>
            <a:endParaRPr lang="ru-RU" sz="3200" i="1" dirty="0">
              <a:solidFill>
                <a:srgbClr val="7C3B06"/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solidFill>
                <a:srgbClr val="002060"/>
              </a:solidFill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200" dirty="0">
                <a:solidFill>
                  <a:srgbClr val="002060"/>
                </a:solidFill>
                <a:latin typeface="+mn-lt"/>
                <a:cs typeface="+mn-cs"/>
              </a:rPr>
              <a:t>                              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357818" y="4429132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Учитель начальных </a:t>
            </a:r>
            <a:r>
              <a:rPr lang="ru-RU" sz="16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классов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ГБОУ </a:t>
            </a:r>
            <a:r>
              <a:rPr lang="ru-RU" sz="16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СОШ№ 178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Центрального района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Г. Санкт -Петербурга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ru-RU" sz="16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Булатова </a:t>
            </a:r>
            <a:r>
              <a:rPr lang="ru-RU" sz="16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Елена Витальевна.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Прямоугольник 8"/>
          <p:cNvSpPr>
            <a:spLocks noChangeArrowheads="1"/>
          </p:cNvSpPr>
          <p:nvPr/>
        </p:nvSpPr>
        <p:spPr bwMode="auto">
          <a:xfrm>
            <a:off x="4784725" y="6311900"/>
            <a:ext cx="35369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altLang="ru-RU" sz="1400"/>
              <a:t>Художник - И. Репин «На дерновой скамье»</a:t>
            </a:r>
          </a:p>
        </p:txBody>
      </p:sp>
      <p:sp>
        <p:nvSpPr>
          <p:cNvPr id="3078" name="Прямоугольник 9"/>
          <p:cNvSpPr>
            <a:spLocks noChangeArrowheads="1"/>
          </p:cNvSpPr>
          <p:nvPr/>
        </p:nvSpPr>
        <p:spPr bwMode="auto">
          <a:xfrm>
            <a:off x="315913" y="5516563"/>
            <a:ext cx="347186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altLang="ru-RU" sz="1400"/>
              <a:t>Художник - А. Саврасов «Грачи прилетели»</a:t>
            </a:r>
          </a:p>
        </p:txBody>
      </p:sp>
      <p:sp>
        <p:nvSpPr>
          <p:cNvPr id="3079" name="Прямоугольник 10"/>
          <p:cNvSpPr>
            <a:spLocks noChangeArrowheads="1"/>
          </p:cNvSpPr>
          <p:nvPr/>
        </p:nvSpPr>
        <p:spPr bwMode="auto">
          <a:xfrm>
            <a:off x="4862513" y="3090863"/>
            <a:ext cx="3381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altLang="ru-RU" sz="1400"/>
              <a:t>Художник - И. Левитан «Березовая роща»</a:t>
            </a:r>
          </a:p>
        </p:txBody>
      </p:sp>
      <p:pic>
        <p:nvPicPr>
          <p:cNvPr id="9" name="Рисунок 8" descr="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472" y="1000108"/>
            <a:ext cx="3147083" cy="4000528"/>
          </a:xfrm>
          <a:prstGeom prst="rect">
            <a:avLst/>
          </a:prstGeom>
        </p:spPr>
      </p:pic>
      <p:pic>
        <p:nvPicPr>
          <p:cNvPr id="10" name="Рисунок 9" descr="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57752" y="500042"/>
            <a:ext cx="3649039" cy="2428892"/>
          </a:xfrm>
          <a:prstGeom prst="rect">
            <a:avLst/>
          </a:prstGeom>
        </p:spPr>
      </p:pic>
      <p:pic>
        <p:nvPicPr>
          <p:cNvPr id="11" name="Рисунок 10" descr="3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57752" y="3643314"/>
            <a:ext cx="3692398" cy="23574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79587" y="6073254"/>
            <a:ext cx="5432425" cy="3683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bg2">
                    <a:lumMod val="10000"/>
                  </a:schemeClr>
                </a:solidFill>
                <a:latin typeface="+mn-lt"/>
                <a:cs typeface="+mn-cs"/>
              </a:rPr>
              <a:t>Портрет работы художника И. Репина (1882) -А.А. Фет</a:t>
            </a:r>
          </a:p>
        </p:txBody>
      </p:sp>
      <p:pic>
        <p:nvPicPr>
          <p:cNvPr id="4" name="Рисунок 3" descr="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4546" y="785794"/>
            <a:ext cx="4500594" cy="450059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2988" y="836613"/>
            <a:ext cx="6607175" cy="510857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      «Чудная картина» -  Афанасий Фет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i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Чудная картина,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i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Как ты мне родна: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i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Белая равнина,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i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Полная луна,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i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i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Свет небес высоких,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i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И блестящий снег,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i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И саней далеких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i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Одинокий бег.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30506" y="836712"/>
            <a:ext cx="3650936" cy="101566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B8B8B8"/>
            </a:solidFill>
          </a:ln>
          <a:effectLst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cap="all" dirty="0">
                <a:ln w="0"/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50000" endPos="50000" dist="5000" dir="5400000" sy="-100000" rotWithShape="0"/>
                </a:effectLst>
                <a:latin typeface="+mn-lt"/>
                <a:cs typeface="+mn-cs"/>
              </a:rPr>
              <a:t> Родина -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662320" y="4221088"/>
            <a:ext cx="5387309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cap="all" dirty="0">
                <a:ln w="0"/>
                <a:solidFill>
                  <a:schemeClr val="accent2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+mn-lt"/>
                <a:cs typeface="+mn-cs"/>
              </a:rPr>
              <a:t>  Род, Родной,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cap="all" dirty="0">
                <a:ln w="0"/>
                <a:solidFill>
                  <a:schemeClr val="accent2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+mn-lt"/>
                <a:cs typeface="+mn-cs"/>
              </a:rPr>
              <a:t>Родненький, родители</a:t>
            </a:r>
            <a:endParaRPr lang="ru-RU" sz="3600" dirty="0">
              <a:solidFill>
                <a:schemeClr val="accent2">
                  <a:lumMod val="75000"/>
                </a:schemeClr>
              </a:solidFill>
              <a:effectLst>
                <a:reflection blurRad="12700" stA="50000" endPos="50000" dist="5000" dir="5400000" sy="-100000" rotWithShape="0"/>
              </a:effectLst>
              <a:latin typeface="+mn-lt"/>
              <a:cs typeface="+mn-cs"/>
            </a:endParaRPr>
          </a:p>
        </p:txBody>
      </p:sp>
      <p:sp>
        <p:nvSpPr>
          <p:cNvPr id="5" name="Стрелка вниз 4"/>
          <p:cNvSpPr/>
          <p:nvPr/>
        </p:nvSpPr>
        <p:spPr>
          <a:xfrm>
            <a:off x="4140200" y="2349500"/>
            <a:ext cx="431800" cy="1150938"/>
          </a:xfrm>
          <a:prstGeom prst="downArrow">
            <a:avLst/>
          </a:prstGeom>
          <a:solidFill>
            <a:srgbClr val="006600"/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2988" y="836613"/>
            <a:ext cx="6607175" cy="510857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      </a:t>
            </a:r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«Чудная картина» -  Афанасий Фет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i="1" dirty="0">
                <a:solidFill>
                  <a:srgbClr val="0A1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Чудная картина,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i="1" dirty="0">
                <a:solidFill>
                  <a:srgbClr val="0A1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Как ты мне родна: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i="1" dirty="0">
                <a:solidFill>
                  <a:srgbClr val="0A1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Белая равнина,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i="1" dirty="0">
                <a:solidFill>
                  <a:srgbClr val="0A1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Полная луна,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i="1" dirty="0">
              <a:solidFill>
                <a:srgbClr val="0A13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i="1" dirty="0">
                <a:solidFill>
                  <a:srgbClr val="0A1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Свет небес высоких,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i="1" dirty="0">
                <a:solidFill>
                  <a:srgbClr val="0A1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И блестящий снег,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i="1" dirty="0">
                <a:solidFill>
                  <a:srgbClr val="0A1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И саней далеких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i="1" dirty="0">
                <a:solidFill>
                  <a:srgbClr val="0A1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Одинокий бег.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76056" y="548680"/>
            <a:ext cx="3600400" cy="5632311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ln w="18000">
                  <a:solidFill>
                    <a:srgbClr val="002060"/>
                  </a:solidFill>
                  <a:prstDash val="solid"/>
                  <a:miter lim="800000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n-lt"/>
                <a:cs typeface="+mn-cs"/>
              </a:rPr>
              <a:t>РАВНИНА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000" b="1" dirty="0">
              <a:ln w="18000">
                <a:solidFill>
                  <a:srgbClr val="002060"/>
                </a:solidFill>
                <a:prstDash val="solid"/>
                <a:miter lim="800000"/>
              </a:ln>
              <a:solidFill>
                <a:schemeClr val="accent4">
                  <a:lumMod val="7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ln w="18000">
                  <a:solidFill>
                    <a:srgbClr val="002060"/>
                  </a:solidFill>
                  <a:prstDash val="solid"/>
                  <a:miter lim="800000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n-lt"/>
                <a:cs typeface="+mn-cs"/>
              </a:rPr>
              <a:t>ЛУНА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000" b="1" dirty="0">
              <a:ln w="18000">
                <a:solidFill>
                  <a:srgbClr val="002060"/>
                </a:solidFill>
                <a:prstDash val="solid"/>
                <a:miter lim="800000"/>
              </a:ln>
              <a:solidFill>
                <a:schemeClr val="accent4">
                  <a:lumMod val="7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ln w="18000">
                  <a:solidFill>
                    <a:srgbClr val="002060"/>
                  </a:solidFill>
                  <a:prstDash val="solid"/>
                  <a:miter lim="800000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n-lt"/>
                <a:cs typeface="+mn-cs"/>
              </a:rPr>
              <a:t>СНЕГ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000" b="1" dirty="0">
              <a:ln w="18000">
                <a:solidFill>
                  <a:srgbClr val="002060"/>
                </a:solidFill>
                <a:prstDash val="solid"/>
                <a:miter lim="800000"/>
              </a:ln>
              <a:solidFill>
                <a:schemeClr val="accent4">
                  <a:lumMod val="7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ln w="18000">
                  <a:solidFill>
                    <a:srgbClr val="002060"/>
                  </a:solidFill>
                  <a:prstDash val="solid"/>
                  <a:miter lim="800000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n-lt"/>
                <a:cs typeface="+mn-cs"/>
              </a:rPr>
              <a:t>   НЕБЕСА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000" b="1" dirty="0">
              <a:ln w="18000">
                <a:solidFill>
                  <a:srgbClr val="002060"/>
                </a:solidFill>
                <a:prstDash val="solid"/>
                <a:miter lim="800000"/>
              </a:ln>
              <a:solidFill>
                <a:schemeClr val="accent4">
                  <a:lumMod val="7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ln w="18000">
                  <a:solidFill>
                    <a:srgbClr val="002060"/>
                  </a:solidFill>
                  <a:prstDash val="solid"/>
                  <a:miter lim="800000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n-lt"/>
                <a:cs typeface="+mn-cs"/>
              </a:rPr>
              <a:t>  САНИ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851858" y="548680"/>
            <a:ext cx="1642437" cy="707886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cap="all" dirty="0">
                <a:ln w="9000" cmpd="sng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белая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626507" y="1760206"/>
            <a:ext cx="2093137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cap="all" dirty="0">
                <a:ln w="9000" cmpd="sng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полная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4221088"/>
            <a:ext cx="5450082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Свет небес  высоких -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678256" y="3010892"/>
            <a:ext cx="2989986" cy="707886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70C0"/>
                </a:solidFill>
                <a:latin typeface="+mn-lt"/>
                <a:cs typeface="+mn-cs"/>
              </a:rPr>
              <a:t>БЛЕСТЯЩИЙ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038596" y="5373216"/>
            <a:ext cx="5101974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ln w="19050">
                  <a:solidFill>
                    <a:srgbClr val="92D050"/>
                  </a:solidFill>
                  <a:prstDash val="solid"/>
                </a:ln>
                <a:solidFill>
                  <a:srgbClr val="5C732F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  <a:cs typeface="+mn-cs"/>
              </a:rPr>
              <a:t>И САНЕЙ ОДИНОКИХ -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55875" y="404813"/>
            <a:ext cx="7993063" cy="2954337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</a:t>
            </a:r>
            <a:r>
              <a:rPr lang="ru-RU" sz="28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«Чудная картина»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i="1" dirty="0">
                <a:solidFill>
                  <a:srgbClr val="52124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Чудная картина,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i="1" dirty="0">
                <a:solidFill>
                  <a:srgbClr val="52124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Как ты мне родна: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i="1" dirty="0">
                <a:solidFill>
                  <a:srgbClr val="52124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Белая равнина,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i="1" dirty="0">
                <a:solidFill>
                  <a:srgbClr val="52124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Полная луна,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555875" y="3716338"/>
            <a:ext cx="4572000" cy="181610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i="1" dirty="0">
                <a:solidFill>
                  <a:srgbClr val="52124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Свет небес высоких,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i="1" dirty="0">
                <a:solidFill>
                  <a:srgbClr val="52124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И блестящий снег,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i="1" dirty="0">
                <a:solidFill>
                  <a:srgbClr val="52124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И саней далеких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i="1" dirty="0">
                <a:solidFill>
                  <a:srgbClr val="52124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Одинокий бег.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227763" y="5786438"/>
            <a:ext cx="2281237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 </a:t>
            </a:r>
            <a:r>
              <a:rPr lang="ru-RU" sz="2400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Афанасий Фет</a:t>
            </a:r>
            <a:endParaRPr lang="ru-RU" sz="2400" i="1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Прямоугольник 3"/>
          <p:cNvSpPr>
            <a:spLocks noChangeArrowheads="1"/>
          </p:cNvSpPr>
          <p:nvPr/>
        </p:nvSpPr>
        <p:spPr bwMode="auto">
          <a:xfrm>
            <a:off x="749300" y="5157788"/>
            <a:ext cx="74898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ru-RU" altLang="ru-RU" sz="2000" i="1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571604" y="5143512"/>
            <a:ext cx="605217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sng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Домашнее задание.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- Выучить стихотворение А. Фета «Чудная картина».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- Нарисовать рисунки к стихотворению. (по желанию)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Рисунок 5" descr="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7422" y="785794"/>
            <a:ext cx="3929090" cy="392909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</TotalTime>
  <Words>236</Words>
  <Application>Microsoft Office PowerPoint</Application>
  <PresentationFormat>Экран (4:3)</PresentationFormat>
  <Paragraphs>79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ASUS</dc:creator>
  <cp:lastModifiedBy>user1</cp:lastModifiedBy>
  <cp:revision>22</cp:revision>
  <dcterms:created xsi:type="dcterms:W3CDTF">2015-09-18T12:01:42Z</dcterms:created>
  <dcterms:modified xsi:type="dcterms:W3CDTF">2015-09-19T09:43:54Z</dcterms:modified>
</cp:coreProperties>
</file>