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4"/>
  </p:notesMasterIdLst>
  <p:sldIdLst>
    <p:sldId id="256" r:id="rId2"/>
    <p:sldId id="289" r:id="rId3"/>
    <p:sldId id="276" r:id="rId4"/>
    <p:sldId id="277" r:id="rId5"/>
    <p:sldId id="293" r:id="rId6"/>
    <p:sldId id="288" r:id="rId7"/>
    <p:sldId id="278" r:id="rId8"/>
    <p:sldId id="290" r:id="rId9"/>
    <p:sldId id="257" r:id="rId10"/>
    <p:sldId id="274" r:id="rId11"/>
    <p:sldId id="275" r:id="rId12"/>
    <p:sldId id="303" r:id="rId13"/>
    <p:sldId id="281" r:id="rId14"/>
    <p:sldId id="308" r:id="rId15"/>
    <p:sldId id="279" r:id="rId16"/>
    <p:sldId id="264" r:id="rId17"/>
    <p:sldId id="307" r:id="rId18"/>
    <p:sldId id="309" r:id="rId19"/>
    <p:sldId id="282" r:id="rId20"/>
    <p:sldId id="306" r:id="rId21"/>
    <p:sldId id="283" r:id="rId22"/>
    <p:sldId id="259" r:id="rId23"/>
    <p:sldId id="299" r:id="rId24"/>
    <p:sldId id="304" r:id="rId25"/>
    <p:sldId id="296" r:id="rId26"/>
    <p:sldId id="297" r:id="rId27"/>
    <p:sldId id="260" r:id="rId28"/>
    <p:sldId id="261" r:id="rId29"/>
    <p:sldId id="286" r:id="rId30"/>
    <p:sldId id="310" r:id="rId31"/>
    <p:sldId id="265" r:id="rId32"/>
    <p:sldId id="26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самостоятельность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оригинальность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0.34</c:v>
                </c:pt>
                <c:pt idx="1">
                  <c:v>0.48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информационность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0.21</c:v>
                </c:pt>
                <c:pt idx="1">
                  <c:v>0.42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коммуникативность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0.75</c:v>
                </c:pt>
                <c:pt idx="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18144"/>
        <c:axId val="118547968"/>
      </c:barChart>
      <c:catAx>
        <c:axId val="9691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8547968"/>
        <c:crosses val="autoZero"/>
        <c:auto val="1"/>
        <c:lblAlgn val="ctr"/>
        <c:lblOffset val="100"/>
        <c:noMultiLvlLbl val="0"/>
      </c:catAx>
      <c:valAx>
        <c:axId val="118547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691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58333333333328"/>
          <c:y val="0.20386318897637795"/>
          <c:w val="0.34791666666666665"/>
          <c:h val="0.59227362204724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AFB7D7-1D57-43C3-9781-DCC052543608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8A4195-7283-4F25-A91B-DDDA27058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74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DB3E7A-3C23-41E2-96BC-DFE189BE9E3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72AB20-6AC8-459D-8710-288EA7BC57F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55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51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8B78-2879-4A26-BC3D-86A7BB9C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4804-65F0-4FED-95B2-8AFC6EA54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A8D65-C4D0-404C-8145-0A0FD18E4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70FB-1275-4741-8DCD-796D82D07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9EC0-8B58-4CD2-BC2B-EF47F508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C931-4251-4CF7-BABA-C50442B36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18BF-E632-4F14-825B-89E3EDE1D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4F0C-E750-4314-AF6D-8EA70E40A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97AF-5A27-446B-8FAC-DA5B8317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43EE-2F95-4CFB-83B5-D835D4C8E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2D83-9485-4EDA-86BE-F54E588BF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D393-392A-415F-8015-40252126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44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449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19BB1BD-FA53-4BBB-84A1-7467F1940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smtClean="0">
                <a:solidFill>
                  <a:srgbClr val="FFFF00"/>
                </a:solidFill>
              </a:rPr>
              <a:t>Метод проектов</a:t>
            </a:r>
            <a:r>
              <a:rPr lang="ru-RU" sz="4400" b="1" smtClean="0"/>
              <a:t/>
            </a:r>
            <a:br>
              <a:rPr lang="ru-RU" sz="4400" b="1" smtClean="0"/>
            </a:br>
            <a:endParaRPr lang="ru-RU" sz="44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629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smtClean="0">
                <a:solidFill>
                  <a:srgbClr val="FFFF00"/>
                </a:solidFill>
              </a:rPr>
              <a:t>(</a:t>
            </a:r>
            <a:r>
              <a:rPr lang="ru-RU" sz="3200" b="1" smtClean="0">
                <a:solidFill>
                  <a:srgbClr val="FFFF00"/>
                </a:solidFill>
              </a:rPr>
              <a:t>от греч. – «путь исследования»,система обучения, при которой знания приобретаются в процессе планирования и выполнения заданий – проектов</a:t>
            </a:r>
            <a:endParaRPr lang="ru-RU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Паспорт проектной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1.Название проекта</a:t>
            </a:r>
          </a:p>
          <a:p>
            <a:pPr eaLnBrk="1" hangingPunct="1">
              <a:defRPr/>
            </a:pPr>
            <a:r>
              <a:rPr lang="ru-RU" dirty="0" smtClean="0"/>
              <a:t>2. Руководитель проекта</a:t>
            </a:r>
          </a:p>
          <a:p>
            <a:pPr eaLnBrk="1" hangingPunct="1">
              <a:defRPr/>
            </a:pPr>
            <a:r>
              <a:rPr lang="ru-RU" dirty="0" smtClean="0"/>
              <a:t>3.Учебный предмет, в рамках которого проводится работа.</a:t>
            </a:r>
          </a:p>
          <a:p>
            <a:pPr eaLnBrk="1" hangingPunct="1">
              <a:defRPr/>
            </a:pPr>
            <a:r>
              <a:rPr lang="ru-RU" dirty="0" smtClean="0"/>
              <a:t>4.Учебные дисциплины, близкие к теме предмета.</a:t>
            </a:r>
          </a:p>
          <a:p>
            <a:pPr eaLnBrk="1" hangingPunct="1">
              <a:defRPr/>
            </a:pPr>
            <a:r>
              <a:rPr lang="ru-RU" dirty="0" smtClean="0"/>
              <a:t>5.Состав учащихся.</a:t>
            </a:r>
          </a:p>
          <a:p>
            <a:pPr eaLnBrk="1" hangingPunct="1">
              <a:defRPr/>
            </a:pPr>
            <a:r>
              <a:rPr lang="ru-RU" dirty="0" smtClean="0"/>
              <a:t>6.Тип проекта.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215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7.Цели и задачи проекта.</a:t>
            </a:r>
          </a:p>
          <a:p>
            <a:pPr eaLnBrk="1" hangingPunct="1">
              <a:defRPr/>
            </a:pPr>
            <a:r>
              <a:rPr lang="ru-RU" dirty="0" smtClean="0"/>
              <a:t>8.Вопросы проекта.</a:t>
            </a:r>
          </a:p>
          <a:p>
            <a:pPr eaLnBrk="1" hangingPunct="1">
              <a:defRPr/>
            </a:pPr>
            <a:r>
              <a:rPr lang="ru-RU" dirty="0" smtClean="0"/>
              <a:t>9.Оборудование.</a:t>
            </a:r>
          </a:p>
          <a:p>
            <a:pPr eaLnBrk="1" hangingPunct="1">
              <a:defRPr/>
            </a:pPr>
            <a:r>
              <a:rPr lang="ru-RU" dirty="0" smtClean="0"/>
              <a:t>10. Предполагаемый продукт проекта.</a:t>
            </a:r>
          </a:p>
          <a:p>
            <a:pPr eaLnBrk="1" hangingPunct="1">
              <a:defRPr/>
            </a:pPr>
            <a:r>
              <a:rPr lang="ru-RU" dirty="0" smtClean="0"/>
              <a:t>11. Погружение в проект.</a:t>
            </a:r>
          </a:p>
          <a:p>
            <a:pPr eaLnBrk="1" hangingPunct="1">
              <a:defRPr/>
            </a:pPr>
            <a:r>
              <a:rPr lang="ru-RU" dirty="0" smtClean="0"/>
              <a:t>12. Организация деятельности.</a:t>
            </a:r>
          </a:p>
          <a:p>
            <a:pPr eaLnBrk="1" hangingPunct="1">
              <a:defRPr/>
            </a:pPr>
            <a:r>
              <a:rPr lang="ru-RU" dirty="0" smtClean="0"/>
              <a:t>13. Осуществление деятельности.</a:t>
            </a:r>
          </a:p>
          <a:p>
            <a:pPr eaLnBrk="1" hangingPunct="1">
              <a:defRPr/>
            </a:pPr>
            <a:r>
              <a:rPr lang="ru-RU" dirty="0" smtClean="0"/>
              <a:t>14 Презентация.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8115300" cy="6072187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7200" b="1" dirty="0" smtClean="0">
                <a:solidFill>
                  <a:srgbClr val="FFFF00"/>
                </a:solidFill>
              </a:rPr>
              <a:t>          БАНК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7200" b="1" dirty="0" smtClean="0">
                <a:solidFill>
                  <a:srgbClr val="FFFF00"/>
                </a:solidFill>
              </a:rPr>
              <a:t>      ПРОЕКТОВ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Проектные  задачи по литературному чтению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4340" name="Picture 4" descr="C:\Documents and Settings\yulka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500188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yulka\Рабочий стол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571625"/>
            <a:ext cx="6572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yulka\Рабочий стол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1571625"/>
            <a:ext cx="62150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4" descr="DSC011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697288" cy="2773363"/>
          </a:xfrm>
        </p:spPr>
      </p:pic>
      <p:pic>
        <p:nvPicPr>
          <p:cNvPr id="18435" name="Рисунок 5" descr="DSC011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86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DSC011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00025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ПРОЕКТ</a:t>
            </a:r>
            <a:r>
              <a:rPr lang="ru-RU" sz="3600" dirty="0" smtClean="0">
                <a:solidFill>
                  <a:srgbClr val="FFFF00"/>
                </a:solidFill>
              </a:rPr>
              <a:t> « Тренажеры-карточки по русскому языку»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3320" name="Picture 8" descr="C:\Documents and Settings\yulka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63675"/>
            <a:ext cx="7000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C:\Documents and Settings\yulka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428750"/>
            <a:ext cx="6834187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00"/>
                </a:solidFill>
              </a:rPr>
              <a:t>Экопроект «Помоги птицам»</a:t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>Изготовление кормушек.</a:t>
            </a:r>
          </a:p>
        </p:txBody>
      </p:sp>
      <p:graphicFrame>
        <p:nvGraphicFramePr>
          <p:cNvPr id="18461" name="Group 2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я хочу сделать?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Кормушку для зимующих птиц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Как будет называться проект?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Помоги птицам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будет его результатом?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кормушка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Кто может мне помочь?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Мне пригодятся эти предметы: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дощечки, гвозди, молоток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мне может еще понадобиться?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корм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i="1" dirty="0" smtClean="0">
                <a:solidFill>
                  <a:srgbClr val="FFFF00"/>
                </a:solidFill>
              </a:rPr>
              <a:t>Моя семья</a:t>
            </a:r>
            <a:endParaRPr lang="ru-RU" sz="6600" i="1" dirty="0">
              <a:solidFill>
                <a:srgbClr val="FFFF00"/>
              </a:solidFill>
            </a:endParaRPr>
          </a:p>
        </p:txBody>
      </p:sp>
      <p:pic>
        <p:nvPicPr>
          <p:cNvPr id="21507" name="Picture 8" descr="IMG_35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000250"/>
            <a:ext cx="1997075" cy="2366963"/>
          </a:xfrm>
          <a:noFill/>
        </p:spPr>
      </p:pic>
      <p:pic>
        <p:nvPicPr>
          <p:cNvPr id="21508" name="Picture 6" descr="IMG_10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060575"/>
            <a:ext cx="25193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IMG_24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060575"/>
            <a:ext cx="1514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1714500" y="5500688"/>
            <a:ext cx="521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FF00"/>
                </a:solidFill>
              </a:rPr>
              <a:t>Выполнила ученица 4 а класса Савина  Яна</a:t>
            </a:r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Школа будущего</a:t>
            </a:r>
            <a:endParaRPr lang="ru-RU" dirty="0"/>
          </a:p>
        </p:txBody>
      </p:sp>
      <p:pic>
        <p:nvPicPr>
          <p:cNvPr id="22531" name="Содержимое 3" descr="DSC011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71625"/>
            <a:ext cx="6534150" cy="4900613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Проект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« Мы- жители Республики Коми»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7412" name="Picture 4" descr="C:\Documents and Settings\yulka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674813"/>
            <a:ext cx="6910388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yulka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683895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МЕТОД ПРОЕКТОВ-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Это способ достижения дидактической цели через детальную разработку проблемы(технологию), которая должна завершиться вполне реальным, осязаемым практическим результатом, оформленном тем или иным образом.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«Палаты Московского Кремля»</a:t>
            </a:r>
            <a:endParaRPr lang="ru-RU" dirty="0"/>
          </a:p>
        </p:txBody>
      </p:sp>
      <p:pic>
        <p:nvPicPr>
          <p:cNvPr id="24579" name="Содержимое 3" descr="SS8541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600200"/>
            <a:ext cx="7358063" cy="4972050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Проект « Кукольный спектакль»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8436" name="Picture 4" descr="C:\Documents and Settings\yulka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8450"/>
            <a:ext cx="705326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Documents and Settings\yulka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5050" y="1728788"/>
            <a:ext cx="683895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Карта – помощница 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Что я хочу сделать?</a:t>
            </a:r>
            <a:r>
              <a:rPr lang="ru-RU" sz="2000" smtClean="0"/>
              <a:t> (Чему         </a:t>
            </a:r>
            <a:r>
              <a:rPr lang="ru-RU" sz="2000" b="1" smtClean="0">
                <a:solidFill>
                  <a:srgbClr val="FFFF00"/>
                </a:solidFill>
              </a:rPr>
              <a:t>Как будет называться проект?</a:t>
            </a:r>
            <a:r>
              <a:rPr lang="ru-RU" sz="20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научиться, кому помочь                  </a:t>
            </a:r>
            <a:r>
              <a:rPr lang="ru-RU" sz="2000" b="1" smtClean="0">
                <a:solidFill>
                  <a:srgbClr val="FFFF00"/>
                </a:solidFill>
              </a:rPr>
              <a:t>Что будет его результатом?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каким стать?)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Кто может мне помочь?</a:t>
            </a:r>
            <a:r>
              <a:rPr lang="ru-RU" sz="2000" smtClean="0"/>
              <a:t>                 </a:t>
            </a:r>
            <a:r>
              <a:rPr lang="ru-RU" sz="2000" b="1" smtClean="0">
                <a:solidFill>
                  <a:srgbClr val="FFFF00"/>
                </a:solidFill>
              </a:rPr>
              <a:t>Разное.(</a:t>
            </a:r>
            <a:r>
              <a:rPr lang="ru-RU" sz="2000" smtClean="0"/>
              <a:t>Эскиз, примечания, что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________________________          еще необходимо сделать, …?)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Мне пригодятся эти пред-            Это могут быть этапы работы,</a:t>
            </a:r>
            <a:r>
              <a:rPr lang="ru-RU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меты:</a:t>
            </a:r>
            <a:r>
              <a:rPr lang="ru-RU" sz="2000" b="1" smtClean="0"/>
              <a:t>___________________  </a:t>
            </a:r>
            <a:r>
              <a:rPr lang="ru-RU" sz="2000" b="1" smtClean="0">
                <a:solidFill>
                  <a:srgbClr val="FFFF00"/>
                </a:solidFill>
              </a:rPr>
              <a:t>          если проект долгосрочный.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Мне надо прочитать:</a:t>
            </a:r>
            <a:r>
              <a:rPr lang="ru-RU" sz="2000" b="1" smtClean="0">
                <a:solidFill>
                  <a:schemeClr val="tx2"/>
                </a:solidFill>
              </a:rPr>
              <a:t>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sp>
        <p:nvSpPr>
          <p:cNvPr id="26628" name="Line 10"/>
          <p:cNvSpPr>
            <a:spLocks noChangeShapeType="1"/>
          </p:cNvSpPr>
          <p:nvPr/>
        </p:nvSpPr>
        <p:spPr bwMode="auto">
          <a:xfrm>
            <a:off x="4356100" y="1412875"/>
            <a:ext cx="0" cy="468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11"/>
          <p:cNvSpPr>
            <a:spLocks noChangeShapeType="1"/>
          </p:cNvSpPr>
          <p:nvPr/>
        </p:nvSpPr>
        <p:spPr bwMode="auto">
          <a:xfrm>
            <a:off x="539750" y="3068638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</a:rPr>
              <a:t>Карта – </a:t>
            </a:r>
            <a:r>
              <a:rPr lang="ru-RU" sz="3600" dirty="0" smtClean="0">
                <a:solidFill>
                  <a:srgbClr val="FFFF00"/>
                </a:solidFill>
              </a:rPr>
              <a:t>помощница на уроках труда.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773238"/>
            <a:ext cx="3771900" cy="1752600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Название изделия.</a:t>
            </a:r>
          </a:p>
          <a:p>
            <a:pPr>
              <a:defRPr/>
            </a:pPr>
            <a:r>
              <a:rPr lang="ru-RU" sz="2400" dirty="0"/>
              <a:t>Его набросок.</a:t>
            </a:r>
          </a:p>
          <a:p>
            <a:pPr>
              <a:defRPr/>
            </a:pPr>
            <a:r>
              <a:rPr lang="ru-RU" sz="2400" dirty="0"/>
              <a:t>Например </a:t>
            </a:r>
            <a:r>
              <a:rPr lang="ru-RU" sz="2400" dirty="0" smtClean="0"/>
              <a:t>– башня Московского Кремля</a:t>
            </a:r>
            <a:endParaRPr lang="ru-RU" sz="24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828800"/>
            <a:ext cx="3738562" cy="2457450"/>
          </a:xfrm>
        </p:spPr>
        <p:txBody>
          <a:bodyPr/>
          <a:lstStyle/>
          <a:p>
            <a:pPr>
              <a:defRPr/>
            </a:pPr>
            <a:r>
              <a:rPr lang="ru-RU" sz="2400" smtClean="0"/>
              <a:t>Детали, из которых изделие будет состоять.</a:t>
            </a:r>
          </a:p>
          <a:p>
            <a:pPr>
              <a:defRPr/>
            </a:pPr>
            <a:r>
              <a:rPr lang="ru-RU" sz="2400" smtClean="0"/>
              <a:t>(Основа, пластиковая бутылочка, бойницы,</a:t>
            </a:r>
          </a:p>
          <a:p>
            <a:pPr>
              <a:defRPr/>
            </a:pPr>
            <a:r>
              <a:rPr lang="ru-RU" sz="2400" smtClean="0">
                <a:latin typeface="Arial" charset="0"/>
              </a:rPr>
              <a:t>к</a:t>
            </a:r>
            <a:r>
              <a:rPr lang="ru-RU" sz="2400" smtClean="0"/>
              <a:t>рыша</a:t>
            </a:r>
            <a:r>
              <a:rPr lang="ru-RU" sz="2400" smtClean="0">
                <a:latin typeface="Arial" charset="0"/>
              </a:rPr>
              <a:t>).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755650" y="4365625"/>
            <a:ext cx="3771900" cy="1752600"/>
          </a:xfrm>
        </p:spPr>
        <p:txBody>
          <a:bodyPr/>
          <a:lstStyle/>
          <a:p>
            <a:pPr>
              <a:defRPr/>
            </a:pPr>
            <a:r>
              <a:rPr lang="ru-RU" sz="2400"/>
              <a:t>Материалы, необходимые для работы.(бумага цв.,…)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716463" y="4365625"/>
            <a:ext cx="3771900" cy="1752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/>
              <a:t>Инструменты, которые </a:t>
            </a:r>
          </a:p>
          <a:p>
            <a:pPr>
              <a:buFontTx/>
              <a:buNone/>
              <a:defRPr/>
            </a:pPr>
            <a:r>
              <a:rPr lang="ru-RU" sz="2400"/>
              <a:t>понадобятся для работы.(ножницы,…) 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27538" y="1916113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95288" y="42926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Экспертный лист для оценки работы группы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27734" name="Group 86"/>
          <p:cNvGraphicFramePr>
            <a:graphicFrameLocks noGrp="1"/>
          </p:cNvGraphicFramePr>
          <p:nvPr>
            <p:ph idx="1"/>
          </p:nvPr>
        </p:nvGraphicFramePr>
        <p:xfrm>
          <a:off x="611188" y="1557338"/>
          <a:ext cx="7572375" cy="471488"/>
        </p:xfrm>
        <a:graphic>
          <a:graphicData uri="http://schemas.openxmlformats.org/drawingml/2006/table">
            <a:tbl>
              <a:tblPr/>
              <a:tblGrid>
                <a:gridCol w="3571875"/>
                <a:gridCol w="40005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Фамилия  и имя участнико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75" y="2357438"/>
          <a:ext cx="757242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940"/>
                <a:gridCol w="863522"/>
                <a:gridCol w="797097"/>
                <a:gridCol w="730673"/>
                <a:gridCol w="797097"/>
                <a:gridCol w="797097"/>
              </a:tblGrid>
              <a:tr h="347901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Знание текста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7901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выразительность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7901">
                <a:tc>
                  <a:txBody>
                    <a:bodyPr/>
                    <a:lstStyle/>
                    <a:p>
                      <a:r>
                        <a:rPr lang="ru-RU" dirty="0" smtClean="0"/>
                        <a:t>громкость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790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мимика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790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жесты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790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артистичность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790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костюмы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47901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работы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" y="5572125"/>
          <a:ext cx="7572428" cy="4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000528"/>
              </a:tblGrid>
              <a:tr h="442278">
                <a:tc>
                  <a:txBody>
                    <a:bodyPr/>
                    <a:lstStyle/>
                    <a:p>
                      <a:r>
                        <a:rPr lang="ru-RU" dirty="0" smtClean="0"/>
                        <a:t>Фамилия и имя эксперта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№ группы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Анкета до и после презентации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1.Поставь отметки на оценочных шкалах: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а)Оцени, насколько интересной показалась тебе эта работа.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б)Оцени, насколько сложными для тебя оказались предложенные задания.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000375"/>
          <a:ext cx="6096000" cy="4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422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0" y="4572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2150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в) Оцени свой вклад в решение задачи( насколько ты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оказался полезен своей группе при решение задачи).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г) Оцени, насколько дружно и слаженно работала твоя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группа.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</a:t>
            </a:r>
            <a:r>
              <a:rPr lang="ru-RU" sz="2400" dirty="0" err="1" smtClean="0">
                <a:solidFill>
                  <a:srgbClr val="FFFF00"/>
                </a:solidFill>
              </a:rPr>
              <a:t>д</a:t>
            </a:r>
            <a:r>
              <a:rPr lang="ru-RU" sz="2400" dirty="0" smtClean="0">
                <a:solidFill>
                  <a:srgbClr val="FFFF00"/>
                </a:solidFill>
              </a:rPr>
              <a:t>) Хотел бы ты работать еще раз в той же группе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  ( обведи).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                 ДА                     НЕТ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Почему?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1857375"/>
          <a:ext cx="6167438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38"/>
                <a:gridCol w="609600"/>
                <a:gridCol w="609600"/>
                <a:gridCol w="609600"/>
                <a:gridCol w="633434"/>
                <a:gridCol w="585766"/>
                <a:gridCol w="609600"/>
                <a:gridCol w="609600"/>
                <a:gridCol w="609600"/>
                <a:gridCol w="609600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3571875"/>
          <a:ext cx="6096000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490558"/>
                <a:gridCol w="728642"/>
                <a:gridCol w="609600"/>
                <a:gridCol w="609600"/>
                <a:gridCol w="609600"/>
                <a:gridCol w="609600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63" y="607218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5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00"/>
                </a:solidFill>
              </a:rPr>
              <a:t>Рефлексия деятельности учащихся (4 этап).</a:t>
            </a:r>
          </a:p>
        </p:txBody>
      </p:sp>
      <p:graphicFrame>
        <p:nvGraphicFramePr>
          <p:cNvPr id="8350" name="Group 158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424862" cy="4750754"/>
        </p:xfrm>
        <a:graphic>
          <a:graphicData uri="http://schemas.openxmlformats.org/drawingml/2006/table">
            <a:tbl>
              <a:tblPr/>
              <a:tblGrid>
                <a:gridCol w="3959225"/>
                <a:gridCol w="2243137"/>
                <a:gridCol w="22225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Анализ работы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Мое мнение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Мнение учителя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Выполнил ли я то, что задумал?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Все ли получилось так, как я задумал или нужна доработка?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было сделано хорошо?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было сделано плохо?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было выполнить легко?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было выполнить трудно?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Кто бы мог сказать мне спасибо за эту работу (где ее использу-ют)?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Оценка деятельности учащегося .</a:t>
            </a:r>
          </a:p>
        </p:txBody>
      </p:sp>
      <p:graphicFrame>
        <p:nvGraphicFramePr>
          <p:cNvPr id="12375" name="Group 8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996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889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Меня оценили: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Мама (что сказала ма-ма):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Учитель (что сказал учи-тель):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Одноклассники (что ска-зали одно-классники):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 сам (в чем я с ними со-гласен, в чем нет):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Экспертный лист для оценки работы группы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71625"/>
          <a:ext cx="8229600" cy="413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064"/>
                <a:gridCol w="2114536"/>
              </a:tblGrid>
              <a:tr h="37509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</a:t>
                      </a:r>
                      <a:endParaRPr lang="ru-RU" dirty="0"/>
                    </a:p>
                  </a:txBody>
                  <a:tcPr/>
                </a:tc>
              </a:tr>
              <a:tr h="647416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группа или пара приступила к работе(сразу стали выполнять, ознакомились со всеми заданиями и т п.)?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09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Каким образом была распределена работа между членами группы или пары(решили все сделать вместе, распределили задания)?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090"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Взаимодействовали члены группы или пары в ходе работы? Каким</a:t>
                      </a:r>
                      <a:r>
                        <a:rPr lang="ru-RU" baseline="0" dirty="0" smtClean="0"/>
                        <a:t> образом?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090">
                <a:tc>
                  <a:txBody>
                    <a:bodyPr/>
                    <a:lstStyle/>
                    <a:p>
                      <a:r>
                        <a:rPr lang="ru-RU" dirty="0" smtClean="0"/>
                        <a:t>В какой степени проделанная</a:t>
                      </a:r>
                      <a:r>
                        <a:rPr lang="ru-RU" baseline="0" dirty="0" smtClean="0"/>
                        <a:t> работа соответствует поставленной задачи?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09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была организована работа при решение проблемы? Обращались ли участники к результатам предыдущих знаний?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592931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Ф. И.</a:t>
                      </a:r>
                      <a:r>
                        <a:rPr lang="ru-RU" baseline="0" dirty="0" smtClean="0"/>
                        <a:t> эксперта                               № группы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58175" cy="584517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        Что такое проект?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dirty="0" smtClean="0"/>
              <a:t>Совокупность предметов, действий учеников в их определенной последовательности для достижения поставленной задачи.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dirty="0" smtClean="0"/>
              <a:t>Решение проблемы. Значимой для учеников и оформленной в виде конечного продукта.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 Актуальность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0046892"/>
              </p:ext>
            </p:extLst>
          </p:nvPr>
        </p:nvGraphicFramePr>
        <p:xfrm>
          <a:off x="1115616" y="1397000"/>
          <a:ext cx="7200800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693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Технология позволяющая: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Объективно оценить уровень учебных достижений учащихся</a:t>
            </a:r>
          </a:p>
          <a:p>
            <a:pPr eaLnBrk="1" hangingPunct="1">
              <a:defRPr/>
            </a:pPr>
            <a:r>
              <a:rPr lang="ru-RU" dirty="0" smtClean="0"/>
              <a:t>Готовность к продолжению образования по тому или иному профилю</a:t>
            </a:r>
          </a:p>
          <a:p>
            <a:pPr eaLnBrk="1" hangingPunct="1">
              <a:defRPr/>
            </a:pPr>
            <a:r>
              <a:rPr lang="ru-RU" dirty="0" smtClean="0"/>
              <a:t>Для н. </a:t>
            </a:r>
            <a:r>
              <a:rPr lang="ru-RU" dirty="0" err="1" smtClean="0"/>
              <a:t>шк</a:t>
            </a:r>
            <a:r>
              <a:rPr lang="ru-RU" dirty="0" smtClean="0"/>
              <a:t>. – выставка работ учащегося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Дополняет традиционную КОС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4140200" y="4292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Отличие: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smtClean="0"/>
              <a:t>Позволяет учитывать результаты, достигнутые учеником,</a:t>
            </a:r>
          </a:p>
          <a:p>
            <a:pPr eaLnBrk="1" hangingPunct="1">
              <a:defRPr/>
            </a:pPr>
            <a:r>
              <a:rPr lang="ru-RU" sz="4400" smtClean="0"/>
              <a:t>Является важным элементом практико – ориентированного подхода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Для чего нужен метод проектов?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1.Научить учеников самостоятельному, критическому мышлению.</a:t>
            </a:r>
          </a:p>
          <a:p>
            <a:pPr eaLnBrk="1" hangingPunct="1">
              <a:defRPr/>
            </a:pPr>
            <a:r>
              <a:rPr lang="ru-RU" dirty="0" smtClean="0"/>
              <a:t>2.Размышлять, опираясь на знание фактов, закономерностей науки, делать обоснованные выводы.</a:t>
            </a:r>
          </a:p>
          <a:p>
            <a:pPr eaLnBrk="1" hangingPunct="1">
              <a:defRPr/>
            </a:pPr>
            <a:r>
              <a:rPr lang="ru-RU" dirty="0" smtClean="0"/>
              <a:t>3.Принимать самостоятельные аргументированные выводы.</a:t>
            </a:r>
          </a:p>
          <a:p>
            <a:pPr eaLnBrk="1" hangingPunct="1">
              <a:defRPr/>
            </a:pPr>
            <a:r>
              <a:rPr lang="ru-RU" dirty="0" smtClean="0"/>
              <a:t>4.Научить работать в команде.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43250" y="2928938"/>
            <a:ext cx="307181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Результат выполненных проектов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2786063"/>
            <a:ext cx="2071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Воздействие на окружающий мир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63" y="1500188"/>
            <a:ext cx="20716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Интеграция знаний и умений из разных областей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1500188"/>
            <a:ext cx="2071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Использование различных 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813" y="285750"/>
            <a:ext cx="53578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  </a:t>
            </a:r>
            <a:r>
              <a:rPr lang="ru-RU" sz="1200" b="1" dirty="0">
                <a:solidFill>
                  <a:srgbClr val="FFFF00"/>
                </a:solidFill>
              </a:rPr>
              <a:t>Метод проектов предполагает решение какой-то проблемы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125" y="2786063"/>
            <a:ext cx="2071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Представление своего выражения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4143375"/>
            <a:ext cx="20716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Теоретическое освещение проблемы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8" y="4214813"/>
            <a:ext cx="20716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Что я лично могу сделать для решения проблемы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25" y="4143375"/>
            <a:ext cx="2071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Практическое решение проблемы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0250" y="6072188"/>
            <a:ext cx="53578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Конечный продукт проблемы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715125" y="25717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stCxn id="4" idx="1"/>
          </p:cNvCxnSpPr>
          <p:nvPr/>
        </p:nvCxnSpPr>
        <p:spPr>
          <a:xfrm rot="10800000" flipV="1">
            <a:off x="1214438" y="571500"/>
            <a:ext cx="714375" cy="2214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4" idx="3"/>
          </p:cNvCxnSpPr>
          <p:nvPr/>
        </p:nvCxnSpPr>
        <p:spPr>
          <a:xfrm>
            <a:off x="7286625" y="571500"/>
            <a:ext cx="714375" cy="2214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Двойная стрелка вверх/вниз 60"/>
          <p:cNvSpPr/>
          <p:nvPr/>
        </p:nvSpPr>
        <p:spPr>
          <a:xfrm>
            <a:off x="2428875" y="857250"/>
            <a:ext cx="214313" cy="6429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Двойная стрелка вверх/вниз 61"/>
          <p:cNvSpPr/>
          <p:nvPr/>
        </p:nvSpPr>
        <p:spPr>
          <a:xfrm>
            <a:off x="6572250" y="857250"/>
            <a:ext cx="214313" cy="6429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500313" y="2571750"/>
            <a:ext cx="4286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2356644" y="242808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6680201" y="2463800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4393407" y="2748756"/>
            <a:ext cx="357188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трелка влево 72"/>
          <p:cNvSpPr/>
          <p:nvPr/>
        </p:nvSpPr>
        <p:spPr>
          <a:xfrm>
            <a:off x="6215063" y="3143250"/>
            <a:ext cx="500062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>
            <a:off x="2500313" y="3143250"/>
            <a:ext cx="64293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Двойная стрелка вверх/вниз 74"/>
          <p:cNvSpPr/>
          <p:nvPr/>
        </p:nvSpPr>
        <p:spPr>
          <a:xfrm rot="18197231">
            <a:off x="6407150" y="3170238"/>
            <a:ext cx="223838" cy="12874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Двойная стрелка влево/вправо 75"/>
          <p:cNvSpPr/>
          <p:nvPr/>
        </p:nvSpPr>
        <p:spPr>
          <a:xfrm rot="9189088">
            <a:off x="1985963" y="3654425"/>
            <a:ext cx="1433512" cy="279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Двойная стрелка влево/вправо 76"/>
          <p:cNvSpPr/>
          <p:nvPr/>
        </p:nvSpPr>
        <p:spPr>
          <a:xfrm>
            <a:off x="2714625" y="4500563"/>
            <a:ext cx="785813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Двойная стрелка влево/вправо 77"/>
          <p:cNvSpPr/>
          <p:nvPr/>
        </p:nvSpPr>
        <p:spPr>
          <a:xfrm>
            <a:off x="5572125" y="4500563"/>
            <a:ext cx="571500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571625" y="5572125"/>
            <a:ext cx="5643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 flipH="1" flipV="1">
            <a:off x="1249363" y="5251450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13" idx="2"/>
          </p:cNvCxnSpPr>
          <p:nvPr/>
        </p:nvCxnSpPr>
        <p:spPr>
          <a:xfrm rot="16200000" flipV="1">
            <a:off x="6911182" y="5269706"/>
            <a:ext cx="573088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5400000">
            <a:off x="4357688" y="5786438"/>
            <a:ext cx="428625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7" grpId="0" build="allAtOnce" animBg="1"/>
      <p:bldP spid="5" grpId="0" build="allAtOnce" animBg="1"/>
      <p:bldP spid="4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61" grpId="0" animBg="1"/>
      <p:bldP spid="6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Цели метода проектов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1.Осмысленное усвоение учениками знаний и способов умственной и практической деятельности.</a:t>
            </a:r>
          </a:p>
          <a:p>
            <a:pPr>
              <a:defRPr/>
            </a:pPr>
            <a:r>
              <a:rPr lang="ru-RU" sz="2800" dirty="0" smtClean="0"/>
              <a:t>2.Развитие познавательной самостоятельности.</a:t>
            </a:r>
          </a:p>
          <a:p>
            <a:pPr>
              <a:defRPr/>
            </a:pPr>
            <a:r>
              <a:rPr lang="ru-RU" sz="2800" dirty="0" smtClean="0"/>
              <a:t>3.Формирование научного мировоззрения на основе самостоятельно проверенной доказательности научных понятий и положений.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Задачи проектной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1.Поддержание высокой мотивации.</a:t>
            </a:r>
          </a:p>
          <a:p>
            <a:pPr>
              <a:defRPr/>
            </a:pPr>
            <a:r>
              <a:rPr lang="ru-RU" dirty="0" smtClean="0"/>
              <a:t>2.Поощрение активной мотивации.</a:t>
            </a:r>
          </a:p>
          <a:p>
            <a:pPr>
              <a:defRPr/>
            </a:pPr>
            <a:r>
              <a:rPr lang="ru-RU" dirty="0" smtClean="0"/>
              <a:t>3.Развитие навыков рефлексии.</a:t>
            </a:r>
          </a:p>
          <a:p>
            <a:pPr>
              <a:defRPr/>
            </a:pPr>
            <a:r>
              <a:rPr lang="ru-RU" dirty="0" smtClean="0"/>
              <a:t>4.Формирование учиться.</a:t>
            </a:r>
          </a:p>
          <a:p>
            <a:pPr>
              <a:defRPr/>
            </a:pPr>
            <a:r>
              <a:rPr lang="ru-RU" dirty="0" smtClean="0"/>
              <a:t>5.Перенос педагогического « ударения» с оценки педагога на самооценку.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Этапы разработки проекта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97205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1.Организационно-установочный.</a:t>
            </a:r>
          </a:p>
          <a:p>
            <a:pPr>
              <a:defRPr/>
            </a:pPr>
            <a:r>
              <a:rPr lang="ru-RU" sz="2800" dirty="0" smtClean="0"/>
              <a:t>2.Выбори обсуждение главной идеи, целей и задач будущего проекта.</a:t>
            </a:r>
          </a:p>
          <a:p>
            <a:pPr>
              <a:defRPr/>
            </a:pPr>
            <a:r>
              <a:rPr lang="ru-RU" sz="2800" dirty="0" smtClean="0"/>
              <a:t>3.Организация работы учащихся.</a:t>
            </a:r>
          </a:p>
          <a:p>
            <a:pPr>
              <a:defRPr/>
            </a:pPr>
            <a:r>
              <a:rPr lang="ru-RU" sz="2800" dirty="0" smtClean="0"/>
              <a:t>4.Структуирование проекта, подбор необходимых материалов.</a:t>
            </a:r>
          </a:p>
          <a:p>
            <a:pPr>
              <a:defRPr/>
            </a:pPr>
            <a:r>
              <a:rPr lang="ru-RU" sz="2800" dirty="0" smtClean="0"/>
              <a:t>5.Работа над проектом.</a:t>
            </a:r>
          </a:p>
          <a:p>
            <a:pPr>
              <a:defRPr/>
            </a:pPr>
            <a:r>
              <a:rPr lang="ru-RU" sz="2800" dirty="0" smtClean="0"/>
              <a:t>6.Подведение итогов, оформление результатов.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7.Презентация проекта.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Классификация проектов.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00200"/>
            <a:ext cx="8258175" cy="49006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 составу участников (коллективные, групповые, индивидуальные).</a:t>
            </a:r>
          </a:p>
          <a:p>
            <a:pPr eaLnBrk="1" hangingPunct="1">
              <a:defRPr/>
            </a:pPr>
            <a:r>
              <a:rPr lang="ru-RU" dirty="0" smtClean="0"/>
              <a:t>По тематике (экологические, </a:t>
            </a:r>
            <a:r>
              <a:rPr lang="ru-RU" dirty="0" err="1" smtClean="0"/>
              <a:t>литера-туроведческие</a:t>
            </a:r>
            <a:r>
              <a:rPr lang="ru-RU" dirty="0" smtClean="0"/>
              <a:t>).</a:t>
            </a:r>
          </a:p>
          <a:p>
            <a:pPr eaLnBrk="1" hangingPunct="1">
              <a:defRPr/>
            </a:pPr>
            <a:r>
              <a:rPr lang="ru-RU" dirty="0" smtClean="0"/>
              <a:t>По срокам реализации (краткосрочные, долгосрочные).</a:t>
            </a:r>
          </a:p>
          <a:p>
            <a:pPr eaLnBrk="1" hangingPunct="1">
              <a:defRPr/>
            </a:pPr>
            <a:r>
              <a:rPr lang="ru-RU" dirty="0" smtClean="0"/>
              <a:t>По целевой установке (творческие, созидательные, собственного роста, познавательные, развлекательные и т. д.).</a:t>
            </a:r>
            <a:r>
              <a:rPr lang="ru-RU" sz="3600" dirty="0" smtClean="0"/>
              <a:t> </a:t>
            </a:r>
          </a:p>
          <a:p>
            <a:pPr eaLnBrk="1" hangingPunct="1">
              <a:defRPr/>
            </a:pPr>
            <a:endParaRPr lang="ru-RU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1368</TotalTime>
  <Words>1038</Words>
  <Application>Microsoft Office PowerPoint</Application>
  <PresentationFormat>Экран (4:3)</PresentationFormat>
  <Paragraphs>254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Лучи</vt:lpstr>
      <vt:lpstr>Метод проектов </vt:lpstr>
      <vt:lpstr>МЕТОД ПРОЕКТОВ-</vt:lpstr>
      <vt:lpstr>Презентация PowerPoint</vt:lpstr>
      <vt:lpstr>Для чего нужен метод проектов?</vt:lpstr>
      <vt:lpstr>Презентация PowerPoint</vt:lpstr>
      <vt:lpstr>Цели метода проектов</vt:lpstr>
      <vt:lpstr>Задачи проектной деятельности</vt:lpstr>
      <vt:lpstr>Этапы разработки проекта</vt:lpstr>
      <vt:lpstr>Классификация проектов.</vt:lpstr>
      <vt:lpstr>Паспорт проектной работы</vt:lpstr>
      <vt:lpstr>Презентация PowerPoint</vt:lpstr>
      <vt:lpstr>Презентация PowerPoint</vt:lpstr>
      <vt:lpstr>Проектные  задачи по литературному чтению</vt:lpstr>
      <vt:lpstr>Презентация PowerPoint</vt:lpstr>
      <vt:lpstr>ПРОЕКТ « Тренажеры-карточки по русскому языку»</vt:lpstr>
      <vt:lpstr>Экопроект «Помоги птицам» Изготовление кормушек.</vt:lpstr>
      <vt:lpstr>Моя семья</vt:lpstr>
      <vt:lpstr>Школа будущего</vt:lpstr>
      <vt:lpstr>Проект « Мы- жители Республики Коми»</vt:lpstr>
      <vt:lpstr>Проект «Палаты Московского Кремля»</vt:lpstr>
      <vt:lpstr>Проект « Кукольный спектакль»</vt:lpstr>
      <vt:lpstr>Карта – помощница .</vt:lpstr>
      <vt:lpstr>Карта – помощница на уроках труда.</vt:lpstr>
      <vt:lpstr>Экспертный лист для оценки работы группы</vt:lpstr>
      <vt:lpstr>Анкета до и после презентации</vt:lpstr>
      <vt:lpstr>Презентация PowerPoint</vt:lpstr>
      <vt:lpstr>Рефлексия деятельности учащихся (4 этап).</vt:lpstr>
      <vt:lpstr>Оценка деятельности учащегося .</vt:lpstr>
      <vt:lpstr>Экспертный лист для оценки работы группы</vt:lpstr>
      <vt:lpstr> Актуальность</vt:lpstr>
      <vt:lpstr>Технология позволяющая:</vt:lpstr>
      <vt:lpstr>Отличие: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проектов. </dc:title>
  <dc:creator>Пользователь</dc:creator>
  <cp:lastModifiedBy>Галина Данилова</cp:lastModifiedBy>
  <cp:revision>199</cp:revision>
  <dcterms:created xsi:type="dcterms:W3CDTF">2007-11-21T19:55:21Z</dcterms:created>
  <dcterms:modified xsi:type="dcterms:W3CDTF">2015-08-30T05:16:13Z</dcterms:modified>
</cp:coreProperties>
</file>